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59"/>
  </p:notesMasterIdLst>
  <p:sldIdLst>
    <p:sldId id="281" r:id="rId5"/>
    <p:sldId id="280" r:id="rId6"/>
    <p:sldId id="284" r:id="rId7"/>
    <p:sldId id="295" r:id="rId8"/>
    <p:sldId id="297" r:id="rId9"/>
    <p:sldId id="298" r:id="rId10"/>
    <p:sldId id="299" r:id="rId11"/>
    <p:sldId id="300" r:id="rId12"/>
    <p:sldId id="301" r:id="rId13"/>
    <p:sldId id="302" r:id="rId14"/>
    <p:sldId id="285" r:id="rId15"/>
    <p:sldId id="294" r:id="rId16"/>
    <p:sldId id="304" r:id="rId17"/>
    <p:sldId id="308" r:id="rId18"/>
    <p:sldId id="305" r:id="rId19"/>
    <p:sldId id="306" r:id="rId20"/>
    <p:sldId id="307" r:id="rId21"/>
    <p:sldId id="309" r:id="rId22"/>
    <p:sldId id="286" r:id="rId23"/>
    <p:sldId id="293" r:id="rId24"/>
    <p:sldId id="296" r:id="rId25"/>
    <p:sldId id="310" r:id="rId26"/>
    <p:sldId id="311" r:id="rId27"/>
    <p:sldId id="312" r:id="rId28"/>
    <p:sldId id="313" r:id="rId29"/>
    <p:sldId id="315" r:id="rId30"/>
    <p:sldId id="314" r:id="rId31"/>
    <p:sldId id="316" r:id="rId32"/>
    <p:sldId id="317" r:id="rId33"/>
    <p:sldId id="318" r:id="rId34"/>
    <p:sldId id="319" r:id="rId35"/>
    <p:sldId id="320" r:id="rId36"/>
    <p:sldId id="287" r:id="rId37"/>
    <p:sldId id="292" r:id="rId38"/>
    <p:sldId id="321" r:id="rId39"/>
    <p:sldId id="322" r:id="rId40"/>
    <p:sldId id="288" r:id="rId41"/>
    <p:sldId id="291" r:id="rId42"/>
    <p:sldId id="323" r:id="rId43"/>
    <p:sldId id="327" r:id="rId44"/>
    <p:sldId id="324" r:id="rId45"/>
    <p:sldId id="325" r:id="rId46"/>
    <p:sldId id="326" r:id="rId47"/>
    <p:sldId id="328" r:id="rId48"/>
    <p:sldId id="329" r:id="rId49"/>
    <p:sldId id="330" r:id="rId50"/>
    <p:sldId id="331" r:id="rId51"/>
    <p:sldId id="333" r:id="rId52"/>
    <p:sldId id="334" r:id="rId53"/>
    <p:sldId id="332" r:id="rId54"/>
    <p:sldId id="289" r:id="rId55"/>
    <p:sldId id="290" r:id="rId56"/>
    <p:sldId id="335" r:id="rId57"/>
    <p:sldId id="283"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4559" autoAdjust="0"/>
    <p:restoredTop sz="86444" autoAdjust="0"/>
  </p:normalViewPr>
  <p:slideViewPr>
    <p:cSldViewPr>
      <p:cViewPr varScale="1">
        <p:scale>
          <a:sx n="44" d="100"/>
          <a:sy n="44" d="100"/>
        </p:scale>
        <p:origin x="-86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086"/>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94C98D-48CD-4422-B45C-AF2EA02DD90A}" type="datetimeFigureOut">
              <a:rPr lang="nb-NO" smtClean="0"/>
              <a:pPr/>
              <a:t>15.01.2011</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96BAA8-1EDF-45DA-B0E8-0C02468C5739}" type="slidenum">
              <a:rPr lang="nb-NO" smtClean="0"/>
              <a:pPr/>
              <a:t>‹#›</a:t>
            </a:fld>
            <a:endParaRPr lang="nb-NO"/>
          </a:p>
        </p:txBody>
      </p:sp>
    </p:spTree>
    <p:extLst>
      <p:ext uri="{BB962C8B-B14F-4D97-AF65-F5344CB8AC3E}">
        <p14:creationId xmlns="" xmlns:p14="http://schemas.microsoft.com/office/powerpoint/2010/main" val="4123618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0896BAA8-1EDF-45DA-B0E8-0C02468C5739}" type="slidenum">
              <a:rPr lang="nb-NO" smtClean="0"/>
              <a:pPr/>
              <a:t>48</a:t>
            </a:fld>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086600" cy="1470025"/>
          </a:xfrm>
        </p:spPr>
        <p:txBody>
          <a:bodyPr/>
          <a:lstStyle>
            <a:lvl1pPr algn="r">
              <a:defRPr>
                <a:solidFill>
                  <a:schemeClr val="tx1"/>
                </a:solidFill>
              </a:defRPr>
            </a:lvl1pPr>
          </a:lstStyle>
          <a:p>
            <a:r>
              <a:rPr lang="en-US" smtClean="0"/>
              <a:t>Click to edit Master title style</a:t>
            </a:r>
            <a:endParaRPr lang="en-US"/>
          </a:p>
        </p:txBody>
      </p:sp>
      <p:sp>
        <p:nvSpPr>
          <p:cNvPr id="3" name="Subtitle 2"/>
          <p:cNvSpPr>
            <a:spLocks noGrp="1"/>
          </p:cNvSpPr>
          <p:nvPr>
            <p:ph type="subTitle" idx="1"/>
          </p:nvPr>
        </p:nvSpPr>
        <p:spPr>
          <a:xfrm>
            <a:off x="3352800" y="2946400"/>
            <a:ext cx="4432300" cy="1752600"/>
          </a:xfrm>
        </p:spPr>
        <p:txBody>
          <a:bodyPr anchor="ctr" anchorCtr="0">
            <a:normAutofit/>
            <a:scene3d>
              <a:camera prst="orthographicFront"/>
              <a:lightRig rig="threePt" dir="t"/>
            </a:scene3d>
            <a:sp3d extrusionH="25400"/>
          </a:bodyPr>
          <a:lstStyle>
            <a:lvl1pPr marL="0" indent="0" algn="ctr">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6477000" y="6521824"/>
            <a:ext cx="2133600" cy="259976"/>
          </a:xfrm>
        </p:spPr>
        <p:txBody>
          <a:bodyPr/>
          <a:lstStyle>
            <a:lvl1pPr algn="r">
              <a:defRPr/>
            </a:lvl1pPr>
          </a:lstStyle>
          <a:p>
            <a:fld id="{BAC5A79A-0266-4373-B961-D63926166091}" type="datetimeFigureOut">
              <a:rPr lang="en-US" smtClean="0"/>
              <a:pPr/>
              <a:t>1/15/2011</a:t>
            </a:fld>
            <a:endParaRPr lang="en-US"/>
          </a:p>
        </p:txBody>
      </p:sp>
      <p:sp>
        <p:nvSpPr>
          <p:cNvPr id="5" name="Footer Placeholder 4"/>
          <p:cNvSpPr>
            <a:spLocks noGrp="1"/>
          </p:cNvSpPr>
          <p:nvPr>
            <p:ph type="ftr" sz="quarter" idx="11"/>
          </p:nvPr>
        </p:nvSpPr>
        <p:spPr>
          <a:xfrm>
            <a:off x="3124200" y="6521824"/>
            <a:ext cx="2895600" cy="259976"/>
          </a:xfrm>
        </p:spPr>
        <p:txBody>
          <a:bodyPr/>
          <a:lstStyle/>
          <a:p>
            <a:endParaRPr lang="en-US"/>
          </a:p>
        </p:txBody>
      </p:sp>
      <p:sp>
        <p:nvSpPr>
          <p:cNvPr id="6" name="Slide Number Placeholder 5"/>
          <p:cNvSpPr>
            <a:spLocks noGrp="1"/>
          </p:cNvSpPr>
          <p:nvPr>
            <p:ph type="sldNum" sz="quarter" idx="12"/>
          </p:nvPr>
        </p:nvSpPr>
        <p:spPr>
          <a:xfrm>
            <a:off x="8534400" y="6293224"/>
            <a:ext cx="609600" cy="259976"/>
          </a:xfrm>
        </p:spPr>
        <p:txBody>
          <a:bodyPr/>
          <a:lstStyle>
            <a:lvl1pPr algn="ctr">
              <a:defRPr/>
            </a:lvl1pPr>
          </a:lstStyle>
          <a:p>
            <a:fld id="{DF0A79F9-84DB-4A87-9834-2A4AB5101FE6}" type="slidenum">
              <a:rPr lang="en-US" smtClean="0"/>
              <a:pPr/>
              <a:t>‹#›</a:t>
            </a:fld>
            <a:endParaRPr lang="en-US"/>
          </a:p>
        </p:txBody>
      </p:sp>
      <p:grpSp>
        <p:nvGrpSpPr>
          <p:cNvPr id="7" name="Group 6"/>
          <p:cNvGrpSpPr/>
          <p:nvPr/>
        </p:nvGrpSpPr>
        <p:grpSpPr>
          <a:xfrm>
            <a:off x="685798" y="0"/>
            <a:ext cx="8001004" cy="7950200"/>
            <a:chOff x="685798" y="0"/>
            <a:chExt cx="8001004" cy="7950200"/>
          </a:xfrm>
        </p:grpSpPr>
        <p:sp>
          <p:nvSpPr>
            <p:cNvPr id="8" name="Pie 7"/>
            <p:cNvSpPr/>
            <p:nvPr/>
          </p:nvSpPr>
          <p:spPr>
            <a:xfrm flipH="1" flipV="1">
              <a:off x="1257300" y="5778500"/>
              <a:ext cx="2171700" cy="2171700"/>
            </a:xfrm>
            <a:prstGeom prst="pie">
              <a:avLst>
                <a:gd name="adj1" fmla="val 0"/>
                <a:gd name="adj2" fmla="val 10800000"/>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nvGrpSpPr>
            <p:cNvPr id="9" name="Group 52"/>
            <p:cNvGrpSpPr/>
            <p:nvPr/>
          </p:nvGrpSpPr>
          <p:grpSpPr>
            <a:xfrm>
              <a:off x="685798" y="0"/>
              <a:ext cx="8001004" cy="6855714"/>
              <a:chOff x="685798" y="0"/>
              <a:chExt cx="8001004" cy="6855714"/>
            </a:xfrm>
          </p:grpSpPr>
          <p:sp>
            <p:nvSpPr>
              <p:cNvPr id="10" name="Freeform 9"/>
              <p:cNvSpPr/>
              <p:nvPr/>
            </p:nvSpPr>
            <p:spPr>
              <a:xfrm>
                <a:off x="685798" y="5880101"/>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2590800" y="51816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838200" y="57912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2362200" y="59436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56261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1981200" y="53340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943100" y="5562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7" name="Oval 16"/>
              <p:cNvSpPr/>
              <p:nvPr/>
            </p:nvSpPr>
            <p:spPr>
              <a:xfrm>
                <a:off x="2362200" y="50292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3009900" y="44196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2971800" y="46482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0" name="Oval 19"/>
              <p:cNvSpPr/>
              <p:nvPr/>
            </p:nvSpPr>
            <p:spPr>
              <a:xfrm>
                <a:off x="3314700" y="47244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619500" y="50292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Oval 21"/>
              <p:cNvSpPr/>
              <p:nvPr/>
            </p:nvSpPr>
            <p:spPr>
              <a:xfrm>
                <a:off x="13843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3" name="Oval 22"/>
              <p:cNvSpPr/>
              <p:nvPr/>
            </p:nvSpPr>
            <p:spPr>
              <a:xfrm>
                <a:off x="3505200" y="52578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4" name="Oval 23"/>
              <p:cNvSpPr/>
              <p:nvPr/>
            </p:nvSpPr>
            <p:spPr>
              <a:xfrm>
                <a:off x="1295400" y="56642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5" name="Oval 24"/>
              <p:cNvSpPr/>
              <p:nvPr/>
            </p:nvSpPr>
            <p:spPr>
              <a:xfrm>
                <a:off x="1447800" y="55118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6" name="Oval 25"/>
              <p:cNvSpPr/>
              <p:nvPr/>
            </p:nvSpPr>
            <p:spPr>
              <a:xfrm>
                <a:off x="16002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7" name="Oval 26"/>
              <p:cNvSpPr/>
              <p:nvPr/>
            </p:nvSpPr>
            <p:spPr>
              <a:xfrm>
                <a:off x="3352800" y="5943600"/>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8" name="Freeform 27"/>
              <p:cNvSpPr/>
              <p:nvPr/>
            </p:nvSpPr>
            <p:spPr>
              <a:xfrm flipV="1">
                <a:off x="5486400" y="0"/>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9" name="Oval 28"/>
              <p:cNvSpPr/>
              <p:nvPr/>
            </p:nvSpPr>
            <p:spPr>
              <a:xfrm flipV="1">
                <a:off x="7391402" y="759714"/>
                <a:ext cx="914400" cy="9144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0" name="Oval 29"/>
              <p:cNvSpPr/>
              <p:nvPr/>
            </p:nvSpPr>
            <p:spPr>
              <a:xfrm flipV="1">
                <a:off x="5638802" y="6073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1" name="Oval 30"/>
              <p:cNvSpPr/>
              <p:nvPr/>
            </p:nvSpPr>
            <p:spPr>
              <a:xfrm flipV="1">
                <a:off x="7162802" y="1501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2" name="Oval 31"/>
              <p:cNvSpPr/>
              <p:nvPr/>
            </p:nvSpPr>
            <p:spPr>
              <a:xfrm flipV="1">
                <a:off x="6477002" y="7724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3" name="Oval 32"/>
              <p:cNvSpPr/>
              <p:nvPr/>
            </p:nvSpPr>
            <p:spPr>
              <a:xfrm flipV="1">
                <a:off x="6781802" y="11661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4" name="Oval 33"/>
              <p:cNvSpPr/>
              <p:nvPr/>
            </p:nvSpPr>
            <p:spPr>
              <a:xfrm flipV="1">
                <a:off x="6743702" y="8613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5" name="Oval 34"/>
              <p:cNvSpPr/>
              <p:nvPr/>
            </p:nvSpPr>
            <p:spPr>
              <a:xfrm flipV="1">
                <a:off x="7162802" y="10645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6" name="Oval 35"/>
              <p:cNvSpPr/>
              <p:nvPr/>
            </p:nvSpPr>
            <p:spPr>
              <a:xfrm flipV="1">
                <a:off x="7810502" y="20805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7" name="Oval 36"/>
              <p:cNvSpPr/>
              <p:nvPr/>
            </p:nvSpPr>
            <p:spPr>
              <a:xfrm flipV="1">
                <a:off x="7772402" y="17757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8" name="Oval 37"/>
              <p:cNvSpPr/>
              <p:nvPr/>
            </p:nvSpPr>
            <p:spPr>
              <a:xfrm flipV="1">
                <a:off x="8115302" y="1928114"/>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9" name="Oval 38"/>
              <p:cNvSpPr/>
              <p:nvPr/>
            </p:nvSpPr>
            <p:spPr>
              <a:xfrm flipV="1">
                <a:off x="8420102" y="16233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0" name="Oval 39"/>
              <p:cNvSpPr/>
              <p:nvPr/>
            </p:nvSpPr>
            <p:spPr>
              <a:xfrm flipV="1">
                <a:off x="61849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1" name="Oval 40"/>
              <p:cNvSpPr/>
              <p:nvPr/>
            </p:nvSpPr>
            <p:spPr>
              <a:xfrm flipV="1">
                <a:off x="8305802" y="13947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2" name="Oval 41"/>
              <p:cNvSpPr/>
              <p:nvPr/>
            </p:nvSpPr>
            <p:spPr>
              <a:xfrm flipV="1">
                <a:off x="6096002" y="10645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3" name="Oval 42"/>
              <p:cNvSpPr/>
              <p:nvPr/>
            </p:nvSpPr>
            <p:spPr>
              <a:xfrm flipV="1">
                <a:off x="6248402" y="12169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4" name="Oval 43"/>
              <p:cNvSpPr/>
              <p:nvPr/>
            </p:nvSpPr>
            <p:spPr>
              <a:xfrm flipV="1">
                <a:off x="64008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5" name="Oval 44"/>
              <p:cNvSpPr/>
              <p:nvPr/>
            </p:nvSpPr>
            <p:spPr>
              <a:xfrm flipV="1">
                <a:off x="8153402" y="378714"/>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grpSp>
      <p:sp>
        <p:nvSpPr>
          <p:cNvPr id="46" name="Oval 45"/>
          <p:cNvSpPr/>
          <p:nvPr/>
        </p:nvSpPr>
        <p:spPr>
          <a:xfrm>
            <a:off x="86360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7" name="Oval 46"/>
          <p:cNvSpPr/>
          <p:nvPr/>
        </p:nvSpPr>
        <p:spPr>
          <a:xfrm>
            <a:off x="8788400" y="6589059"/>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8" name="Oval 47"/>
          <p:cNvSpPr/>
          <p:nvPr/>
        </p:nvSpPr>
        <p:spPr>
          <a:xfrm>
            <a:off x="89408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2 Pictures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4" name="Picture Placeholder 2"/>
          <p:cNvSpPr>
            <a:spLocks noGrp="1"/>
          </p:cNvSpPr>
          <p:nvPr>
            <p:ph type="pic" idx="1"/>
          </p:nvPr>
        </p:nvSpPr>
        <p:spPr>
          <a:xfrm>
            <a:off x="5638800" y="838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5"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3 Pictures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2" name="Picture Placeholder 2"/>
          <p:cNvSpPr>
            <a:spLocks noGrp="1"/>
          </p:cNvSpPr>
          <p:nvPr>
            <p:ph type="pic" idx="1"/>
          </p:nvPr>
        </p:nvSpPr>
        <p:spPr>
          <a:xfrm>
            <a:off x="5715000" y="76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3"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4" name="Picture Placeholder 2"/>
          <p:cNvSpPr>
            <a:spLocks noGrp="1"/>
          </p:cNvSpPr>
          <p:nvPr>
            <p:ph type="pic" idx="14"/>
          </p:nvPr>
        </p:nvSpPr>
        <p:spPr>
          <a:xfrm>
            <a:off x="2667000" y="3810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AC5A79A-0266-4373-B961-D63926166091}" type="datetimeFigureOut">
              <a:rPr lang="en-US" smtClean="0"/>
              <a:pPr/>
              <a:t>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grpSp>
        <p:nvGrpSpPr>
          <p:cNvPr id="7" name="Group 6"/>
          <p:cNvGrpSpPr/>
          <p:nvPr/>
        </p:nvGrpSpPr>
        <p:grpSpPr>
          <a:xfrm>
            <a:off x="4592782" y="2133600"/>
            <a:ext cx="3865418" cy="4172197"/>
            <a:chOff x="0" y="0"/>
            <a:chExt cx="1600200" cy="17272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3" name="Group 32"/>
          <p:cNvGrpSpPr/>
          <p:nvPr/>
        </p:nvGrpSpPr>
        <p:grpSpPr>
          <a:xfrm>
            <a:off x="609600" y="990600"/>
            <a:ext cx="1179761" cy="1356814"/>
            <a:chOff x="266700" y="914400"/>
            <a:chExt cx="1179761" cy="1356814"/>
          </a:xfrm>
        </p:grpSpPr>
        <p:sp>
          <p:nvSpPr>
            <p:cNvPr id="23" name="Oval 22"/>
            <p:cNvSpPr/>
            <p:nvPr/>
          </p:nvSpPr>
          <p:spPr>
            <a:xfrm>
              <a:off x="555812" y="1380565"/>
              <a:ext cx="890649" cy="8906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6" name="Oval 25"/>
            <p:cNvSpPr/>
            <p:nvPr/>
          </p:nvSpPr>
          <p:spPr>
            <a:xfrm flipV="1">
              <a:off x="304800" y="12192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7" name="Oval 26"/>
            <p:cNvSpPr/>
            <p:nvPr/>
          </p:nvSpPr>
          <p:spPr>
            <a:xfrm flipV="1">
              <a:off x="266700" y="914400"/>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8" name="Oval 27"/>
            <p:cNvSpPr/>
            <p:nvPr/>
          </p:nvSpPr>
          <p:spPr>
            <a:xfrm flipV="1">
              <a:off x="609600" y="1066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3" name="Text Placeholder 2"/>
          <p:cNvSpPr>
            <a:spLocks noGrp="1"/>
          </p:cNvSpPr>
          <p:nvPr>
            <p:ph type="body" idx="1"/>
          </p:nvPr>
        </p:nvSpPr>
        <p:spPr>
          <a:xfrm>
            <a:off x="4724400" y="2590800"/>
            <a:ext cx="1905000" cy="1905000"/>
          </a:xfrm>
          <a:prstGeom prst="ellipse">
            <a:avLst/>
          </a:prstGeom>
          <a:solidFill>
            <a:schemeClr val="tx2"/>
          </a:solidFill>
        </p:spPr>
        <p:txBody>
          <a:bodyPr anchor="ctr" anchorCtr="0">
            <a:normAutofit/>
          </a:bodyPr>
          <a:lstStyle>
            <a:lvl1pPr marL="0" indent="0" algn="ctr">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295400" y="1143000"/>
            <a:ext cx="7086600" cy="1472184"/>
          </a:xfrm>
        </p:spPr>
        <p:txBody>
          <a:bodyPr anchor="ctr" anchorCtr="0">
            <a:normAutofit/>
          </a:bodyPr>
          <a:lstStyle>
            <a:lvl1pPr algn="l">
              <a:defRPr sz="3600" b="0" cap="none" baseline="0"/>
            </a:lvl1pPr>
          </a:lstStyle>
          <a:p>
            <a:r>
              <a:rPr lang="en-US" smtClean="0"/>
              <a:t>Click to edit Master title style</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00953" y="17526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defRPr sz="1600" kern="1200">
                <a:solidFill>
                  <a:schemeClr val="tx1"/>
                </a:solidFill>
                <a:latin typeface="+mn-lt"/>
                <a:ea typeface="+mn-ea"/>
                <a:cs typeface="+mn-cs"/>
              </a:defRPr>
            </a:lvl1pPr>
            <a:lvl2pPr indent="-228600" algn="l" defTabSz="914400" rtl="0" eaLnBrk="1" latinLnBrk="0" hangingPunct="1">
              <a:defRPr sz="1400" kern="1200">
                <a:solidFill>
                  <a:schemeClr val="tx1"/>
                </a:solidFill>
                <a:latin typeface="+mn-lt"/>
                <a:ea typeface="+mn-ea"/>
                <a:cs typeface="+mn-cs"/>
              </a:defRPr>
            </a:lvl2pPr>
            <a:lvl3pPr indent="-228600" algn="l" defTabSz="914400" rtl="0" eaLnBrk="1" latinLnBrk="0" hangingPunct="1">
              <a:defRPr sz="1400" kern="1200">
                <a:solidFill>
                  <a:schemeClr val="tx1"/>
                </a:solidFill>
                <a:latin typeface="+mn-lt"/>
                <a:ea typeface="+mn-ea"/>
                <a:cs typeface="+mn-cs"/>
              </a:defRPr>
            </a:lvl3pPr>
            <a:lvl4pPr indent="-228600" algn="l" defTabSz="914400" rtl="0" eaLnBrk="1" latinLnBrk="0" hangingPunct="1">
              <a:defRPr sz="1400" kern="1200">
                <a:solidFill>
                  <a:schemeClr val="tx1"/>
                </a:solidFill>
                <a:latin typeface="+mn-lt"/>
                <a:ea typeface="+mn-ea"/>
                <a:cs typeface="+mn-cs"/>
              </a:defRPr>
            </a:lvl4pPr>
            <a:lvl5pPr indent="-228600" algn="l" defTabSz="914400" rtl="0" eaLnBrk="1" latinLnBrk="0" hangingPunct="1">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23622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buFont typeface="Wingdings" pitchFamily="2" charset="2"/>
              <a:buChar char="l"/>
              <a:defRPr sz="1600" kern="1200">
                <a:solidFill>
                  <a:schemeClr val="tx1"/>
                </a:solidFill>
                <a:latin typeface="+mn-lt"/>
                <a:ea typeface="+mn-ea"/>
                <a:cs typeface="+mn-cs"/>
              </a:defRPr>
            </a:lvl1pPr>
            <a:lvl2pPr indent="-228600" algn="l" defTabSz="914400" rtl="0" eaLnBrk="1" latinLnBrk="0" hangingPunct="1">
              <a:buFont typeface="Arial" pitchFamily="34" charset="0"/>
              <a:defRPr sz="1400" kern="1200">
                <a:solidFill>
                  <a:schemeClr val="tx1"/>
                </a:solidFill>
                <a:latin typeface="+mn-lt"/>
                <a:ea typeface="+mn-ea"/>
                <a:cs typeface="+mn-cs"/>
              </a:defRPr>
            </a:lvl2pPr>
            <a:lvl3pPr indent="-228600" algn="l" defTabSz="914400" rtl="0" eaLnBrk="1" latinLnBrk="0" hangingPunct="1">
              <a:buFont typeface="Wingdings" pitchFamily="2" charset="2"/>
              <a:buChar char="l"/>
              <a:defRPr sz="1400" kern="1200">
                <a:solidFill>
                  <a:schemeClr val="tx1"/>
                </a:solidFill>
                <a:latin typeface="+mn-lt"/>
                <a:ea typeface="+mn-ea"/>
                <a:cs typeface="+mn-cs"/>
              </a:defRPr>
            </a:lvl3pPr>
            <a:lvl4pPr indent="-228600" algn="l" defTabSz="914400" rtl="0" eaLnBrk="1" latinLnBrk="0" hangingPunct="1">
              <a:buFont typeface="Arial" pitchFamily="34" charset="0"/>
              <a:defRPr sz="1400" kern="1200">
                <a:solidFill>
                  <a:schemeClr val="tx1"/>
                </a:solidFill>
                <a:latin typeface="+mn-lt"/>
                <a:ea typeface="+mn-ea"/>
                <a:cs typeface="+mn-cs"/>
              </a:defRPr>
            </a:lvl4pPr>
            <a:lvl5pPr indent="-228600" algn="l" defTabSz="914400" rtl="0" eaLnBrk="1" latinLnBrk="0" hangingPunct="1">
              <a:buFont typeface="Wingdings" pitchFamily="2" charset="2"/>
              <a:buChar char="l"/>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C5A79A-0266-4373-B961-D63926166091}" type="datetimeFigureOut">
              <a:rPr lang="en-US" smtClean="0"/>
              <a:pPr/>
              <a:t>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sp>
        <p:nvSpPr>
          <p:cNvPr id="2" name="Title 1"/>
          <p:cNvSpPr>
            <a:spLocks noGrp="1"/>
          </p:cNvSpPr>
          <p:nvPr>
            <p:ph type="title"/>
          </p:nvPr>
        </p:nvSpPr>
        <p:spPr>
          <a:xfrm>
            <a:off x="1447800" y="609600"/>
            <a:ext cx="6629400" cy="1143000"/>
          </a:xfrm>
        </p:spPr>
        <p:txBody>
          <a:bodyPr/>
          <a:lstStyle/>
          <a:p>
            <a:r>
              <a:rPr lang="en-US" smtClean="0"/>
              <a:t>Click to edit Master title style</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rot="16200000">
            <a:off x="-870003" y="31472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6800" y="1755648"/>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rot="16200000">
            <a:off x="3259278" y="37568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81600" y="2359152"/>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C5A79A-0266-4373-B961-D63926166091}" type="datetimeFigureOut">
              <a:rPr lang="en-US" smtClean="0"/>
              <a:pPr/>
              <a:t>1/15/2011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0A79F9-84DB-4A87-9834-2A4AB5101FE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C5A79A-0266-4373-B961-D63926166091}" type="datetimeFigureOut">
              <a:rPr lang="en-US" smtClean="0"/>
              <a:pPr/>
              <a:t>1/15/2011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0A79F9-84DB-4A87-9834-2A4AB5101FE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3">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C5A79A-0266-4373-B961-D63926166091}" type="datetimeFigureOut">
              <a:rPr lang="en-US" smtClean="0"/>
              <a:pPr/>
              <a:t>1/15/2011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0A79F9-84DB-4A87-9834-2A4AB5101FE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4048"/>
            <a:ext cx="2130552" cy="3044952"/>
          </a:xfrm>
          <a:noFill/>
          <a:ln>
            <a:noFill/>
          </a:ln>
          <a:scene3d>
            <a:camera prst="orthographicFront"/>
            <a:lightRig rig="threePt" dir="t"/>
          </a:scene3d>
          <a:sp3d>
            <a:bevelT w="12700" h="12700"/>
          </a:sp3d>
        </p:spPr>
        <p:txBody>
          <a:bodyPr vert="horz" lIns="91440" tIns="45720" rIns="91440" bIns="45720" rtlCol="0" anchor="b">
            <a:noAutofit/>
            <a:scene3d>
              <a:camera prst="orthographicFront"/>
              <a:lightRig rig="threePt" dir="t"/>
            </a:scene3d>
            <a:sp3d extrusionH="25400">
              <a:bevelT w="12700" h="12700"/>
              <a:extrusionClr>
                <a:schemeClr val="bg1">
                  <a:lumMod val="10000"/>
                  <a:lumOff val="90000"/>
                </a:schemeClr>
              </a:extrusionClr>
            </a:sp3d>
          </a:bodyPr>
          <a:lstStyle>
            <a:lvl1pPr algn="l" defTabSz="914400" rtl="0" eaLnBrk="1" latinLnBrk="0" hangingPunct="1">
              <a:spcBef>
                <a:spcPct val="0"/>
              </a:spcBef>
              <a:buNone/>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AC5A79A-0266-4373-B961-D63926166091}" type="datetimeFigureOut">
              <a:rPr lang="en-US" smtClean="0"/>
              <a:pPr/>
              <a:t>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8" name="Group 22"/>
          <p:cNvGrpSpPr/>
          <p:nvPr/>
        </p:nvGrpSpPr>
        <p:grpSpPr>
          <a:xfrm>
            <a:off x="4695702" y="2133600"/>
            <a:ext cx="4448298" cy="4018808"/>
            <a:chOff x="4695702" y="2133600"/>
            <a:chExt cx="4448298" cy="4018808"/>
          </a:xfrm>
        </p:grpSpPr>
        <p:sp>
          <p:nvSpPr>
            <p:cNvPr id="10" name="Oval 9"/>
            <p:cNvSpPr/>
            <p:nvPr/>
          </p:nvSpPr>
          <p:spPr>
            <a:xfrm>
              <a:off x="4695702" y="5048003"/>
              <a:ext cx="1104405" cy="110440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7065818" y="4572000"/>
              <a:ext cx="858982" cy="858982"/>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5339938" y="489461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3" name="Oval 12"/>
            <p:cNvSpPr/>
            <p:nvPr/>
          </p:nvSpPr>
          <p:spPr>
            <a:xfrm>
              <a:off x="6693725" y="3048000"/>
              <a:ext cx="1840675" cy="184067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7916883" y="2133600"/>
              <a:ext cx="858982" cy="858982"/>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7824849" y="268580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8653153" y="2869870"/>
              <a:ext cx="490847" cy="4908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8" name="Oval 17"/>
            <p:cNvSpPr/>
            <p:nvPr/>
          </p:nvSpPr>
          <p:spPr>
            <a:xfrm>
              <a:off x="6552210"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6781800" y="5562600"/>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6705600" y="5181600"/>
              <a:ext cx="306779" cy="30677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2" name="Oval 21"/>
            <p:cNvSpPr/>
            <p:nvPr/>
          </p:nvSpPr>
          <p:spPr>
            <a:xfrm>
              <a:off x="7073735"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Content Placeholder 2"/>
          <p:cNvSpPr>
            <a:spLocks noGrp="1"/>
          </p:cNvSpPr>
          <p:nvPr>
            <p:ph idx="1"/>
          </p:nvPr>
        </p:nvSpPr>
        <p:spPr>
          <a:xfrm>
            <a:off x="2895600" y="927847"/>
            <a:ext cx="4114800" cy="4114800"/>
          </a:xfr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vert="horz" lIns="45720" tIns="91440" rIns="45720" bIns="45720" rtlCol="0" anchor="t" anchorCtr="0">
            <a:normAutofit/>
            <a:scene3d>
              <a:camera prst="orthographicFront"/>
              <a:lightRig rig="threePt" dir="t"/>
            </a:scene3d>
            <a:sp3d extrusionH="25400"/>
          </a:bodyPr>
          <a:lstStyle>
            <a:lvl1pPr marL="228600" indent="-228600" algn="l" defTabSz="914400" rtl="0" eaLnBrk="1" latinLnBrk="0" hangingPunct="1">
              <a:spcBef>
                <a:spcPts val="1800"/>
              </a:spcBef>
              <a:buFont typeface="Wingdings" pitchFamily="2" charset="2"/>
              <a:buChar char="l"/>
              <a:defRPr sz="1800" kern="1200">
                <a:solidFill>
                  <a:schemeClr val="lt1"/>
                </a:solidFill>
                <a:latin typeface="+mn-lt"/>
                <a:ea typeface="+mn-ea"/>
                <a:cs typeface="+mn-cs"/>
              </a:defRPr>
            </a:lvl1pPr>
            <a:lvl2pPr marL="51117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2pPr>
            <a:lvl3pPr marL="80645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3pPr>
            <a:lvl4pPr marL="108902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4pPr>
            <a:lvl5pPr marL="137160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5" name="Oval 24"/>
          <p:cNvSpPr/>
          <p:nvPr/>
        </p:nvSpPr>
        <p:spPr>
          <a:xfrm>
            <a:off x="3886200" y="5638800"/>
            <a:ext cx="304800" cy="304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Text Placeholder 3"/>
          <p:cNvSpPr>
            <a:spLocks noGrp="1"/>
          </p:cNvSpPr>
          <p:nvPr>
            <p:ph type="body" sz="half" idx="2"/>
          </p:nvPr>
        </p:nvSpPr>
        <p:spPr>
          <a:xfrm>
            <a:off x="457199" y="4645152"/>
            <a:ext cx="2514600" cy="1600200"/>
          </a:xfrm>
          <a:solidFill>
            <a:schemeClr val="tx2">
              <a:alpha val="20000"/>
            </a:schemeClr>
          </a:solidFill>
          <a:ln>
            <a:noFill/>
          </a:ln>
        </p:spPr>
        <p:txBody>
          <a:bodyPr vert="horz" lIns="0" tIns="45720" rIns="0" bIns="45720" rtlCol="0" anchor="t" anchorCtr="0">
            <a:normAutofit/>
            <a:scene3d>
              <a:camera prst="orthographicFront"/>
              <a:lightRig rig="threePt" dir="t"/>
            </a:scene3d>
            <a:sp3d extrusionH="25400"/>
          </a:bodyPr>
          <a:lstStyle>
            <a:lvl1pPr marL="0" indent="0" algn="ctr">
              <a:buNone/>
              <a:defRPr sz="14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1800"/>
              </a:spcBef>
              <a:buFont typeface="Wingdings" pitchFamily="2" charset="2"/>
              <a:buNone/>
            </a:pPr>
            <a:r>
              <a:rPr lang="en-US" smtClean="0"/>
              <a:t>Click to edit Master text styles</a:t>
            </a:r>
          </a:p>
        </p:txBody>
      </p:sp>
      <p:sp>
        <p:nvSpPr>
          <p:cNvPr id="26" name="Oval 25"/>
          <p:cNvSpPr/>
          <p:nvPr/>
        </p:nvSpPr>
        <p:spPr>
          <a:xfrm>
            <a:off x="3319153" y="5147953"/>
            <a:ext cx="186047" cy="186047"/>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4" name="Oval 23"/>
          <p:cNvSpPr/>
          <p:nvPr/>
        </p:nvSpPr>
        <p:spPr>
          <a:xfrm>
            <a:off x="3225024" y="5103129"/>
            <a:ext cx="186047" cy="1860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22"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Picture Placeholder 2"/>
          <p:cNvSpPr>
            <a:spLocks noGrp="1"/>
          </p:cNvSpPr>
          <p:nvPr>
            <p:ph type="pic" idx="1"/>
          </p:nvPr>
        </p:nvSpPr>
        <p:spPr>
          <a:xfrm>
            <a:off x="2514600" y="685800"/>
            <a:ext cx="4572000" cy="45720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7800" y="609600"/>
            <a:ext cx="6629400" cy="1143000"/>
          </a:xfrm>
          <a:prstGeom prst="rect">
            <a:avLst/>
          </a:prstGeom>
        </p:spPr>
        <p:txBody>
          <a:bodyPr vert="horz" lIns="91440" tIns="45720" rIns="91440" bIns="45720" rtlCol="0" anchor="ctr">
            <a:normAutofit/>
            <a:scene3d>
              <a:camera prst="orthographicFront"/>
              <a:lightRig rig="threePt" dir="t"/>
            </a:scene3d>
            <a:sp3d extrusionH="25400">
              <a:bevelT w="12700" h="12700"/>
              <a:extrusionClr>
                <a:schemeClr val="bg1">
                  <a:lumMod val="10000"/>
                  <a:lumOff val="90000"/>
                </a:schemeClr>
              </a:extrusionClr>
            </a:sp3d>
          </a:bodyPr>
          <a:lstStyle/>
          <a:p>
            <a:r>
              <a:rPr lang="en-US" smtClean="0"/>
              <a:t>Click to edit Master title style</a:t>
            </a:r>
            <a:endParaRPr lang="en-US"/>
          </a:p>
        </p:txBody>
      </p:sp>
      <p:sp>
        <p:nvSpPr>
          <p:cNvPr id="3" name="Text Placeholder 2"/>
          <p:cNvSpPr>
            <a:spLocks noGrp="1"/>
          </p:cNvSpPr>
          <p:nvPr>
            <p:ph type="body" idx="1"/>
          </p:nvPr>
        </p:nvSpPr>
        <p:spPr>
          <a:xfrm>
            <a:off x="1447800" y="1901952"/>
            <a:ext cx="6629400" cy="4224528"/>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521824"/>
            <a:ext cx="2133600" cy="259976"/>
          </a:xfrm>
          <a:prstGeom prst="rect">
            <a:avLst/>
          </a:prstGeom>
        </p:spPr>
        <p:txBody>
          <a:bodyPr vert="horz" lIns="91440" tIns="45720" rIns="91440" bIns="45720" rtlCol="0" anchor="ctr"/>
          <a:lstStyle>
            <a:lvl1pPr algn="l">
              <a:defRPr sz="1100">
                <a:solidFill>
                  <a:schemeClr val="tx1">
                    <a:tint val="75000"/>
                  </a:schemeClr>
                </a:solidFill>
              </a:defRPr>
            </a:lvl1pPr>
          </a:lstStyle>
          <a:p>
            <a:fld id="{BAC5A79A-0266-4373-B961-D63926166091}" type="datetimeFigureOut">
              <a:rPr lang="en-US" smtClean="0"/>
              <a:pPr/>
              <a:t>1/15/2011</a:t>
            </a:fld>
            <a:endParaRPr lang="en-US"/>
          </a:p>
        </p:txBody>
      </p:sp>
      <p:sp>
        <p:nvSpPr>
          <p:cNvPr id="5" name="Footer Placeholder 4"/>
          <p:cNvSpPr>
            <a:spLocks noGrp="1"/>
          </p:cNvSpPr>
          <p:nvPr>
            <p:ph type="ftr" sz="quarter" idx="3"/>
          </p:nvPr>
        </p:nvSpPr>
        <p:spPr>
          <a:xfrm>
            <a:off x="3124200" y="6521824"/>
            <a:ext cx="2895600" cy="259976"/>
          </a:xfrm>
          <a:prstGeom prst="rect">
            <a:avLst/>
          </a:prstGeom>
        </p:spPr>
        <p:txBody>
          <a:bodyPr vert="horz" lIns="91440" tIns="45720" rIns="91440" bIns="45720" rtlCol="0" anchor="ctr"/>
          <a:lstStyle>
            <a:lvl1pPr algn="ctr">
              <a:defRPr sz="1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521824"/>
            <a:ext cx="2133600" cy="259976"/>
          </a:xfrm>
          <a:prstGeom prst="rect">
            <a:avLst/>
          </a:prstGeom>
        </p:spPr>
        <p:txBody>
          <a:bodyPr vert="horz" lIns="91440" tIns="45720" rIns="91440" bIns="45720" rtlCol="0" anchor="ctr"/>
          <a:lstStyle>
            <a:lvl1pPr algn="r">
              <a:defRPr sz="1100">
                <a:solidFill>
                  <a:schemeClr val="tx1">
                    <a:tint val="75000"/>
                  </a:schemeClr>
                </a:solidFill>
              </a:defRPr>
            </a:lvl1pPr>
          </a:lstStyle>
          <a:p>
            <a:fld id="{DF0A79F9-84DB-4A87-9834-2A4AB5101FE6}" type="slidenum">
              <a:rPr lang="en-US" smtClean="0"/>
              <a:pPr/>
              <a:t>‹#›</a:t>
            </a:fld>
            <a:endParaRPr lang="en-US"/>
          </a:p>
        </p:txBody>
      </p:sp>
      <p:sp>
        <p:nvSpPr>
          <p:cNvPr id="59" name="Oval 58"/>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2" name="Oval 61"/>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3" name="Oval 62"/>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4" name="Oval 63"/>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5" name="Oval 64"/>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6" name="Oval 65"/>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7" name="Oval 66"/>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8" name="Oval 67"/>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9" name="Oval 68"/>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0" name="Oval 69"/>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1" name="Oval 70"/>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2" name="Oval 71"/>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3" name="Oval 72"/>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74" name="Oval 73"/>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7" name="Oval 76"/>
          <p:cNvSpPr/>
          <p:nvPr/>
        </p:nvSpPr>
        <p:spPr>
          <a:xfrm rot="6197586" flipV="1">
            <a:off x="7932464" y="5568366"/>
            <a:ext cx="914400" cy="914400"/>
          </a:xfrm>
          <a:prstGeom prst="ellipse">
            <a:avLst/>
          </a:prstGeom>
          <a:solidFill>
            <a:schemeClr val="tx2">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0" name="Oval 79"/>
          <p:cNvSpPr/>
          <p:nvPr/>
        </p:nvSpPr>
        <p:spPr>
          <a:xfrm rot="6197586" flipV="1">
            <a:off x="8633992" y="4734233"/>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1" name="Oval 80"/>
          <p:cNvSpPr/>
          <p:nvPr/>
        </p:nvSpPr>
        <p:spPr>
          <a:xfrm rot="6197586" flipV="1">
            <a:off x="8292676" y="495338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2" name="Oval 81"/>
          <p:cNvSpPr/>
          <p:nvPr/>
        </p:nvSpPr>
        <p:spPr>
          <a:xfrm rot="6197586" flipV="1">
            <a:off x="8514131" y="4976607"/>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3" name="Oval 82"/>
          <p:cNvSpPr/>
          <p:nvPr/>
        </p:nvSpPr>
        <p:spPr>
          <a:xfrm rot="6197586" flipV="1">
            <a:off x="7856272" y="5295370"/>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4" name="Oval 83"/>
          <p:cNvSpPr/>
          <p:nvPr/>
        </p:nvSpPr>
        <p:spPr>
          <a:xfrm rot="6197586" flipV="1">
            <a:off x="199818" y="5914818"/>
            <a:ext cx="216774" cy="216774"/>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5" name="Oval 84"/>
          <p:cNvSpPr/>
          <p:nvPr/>
        </p:nvSpPr>
        <p:spPr>
          <a:xfrm rot="6197586" flipV="1">
            <a:off x="7387699" y="576749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6" name="Oval 85"/>
          <p:cNvSpPr/>
          <p:nvPr/>
        </p:nvSpPr>
        <p:spPr>
          <a:xfrm rot="6197586" flipV="1">
            <a:off x="7412357" y="6095509"/>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7" name="Oval 86"/>
          <p:cNvSpPr/>
          <p:nvPr/>
        </p:nvSpPr>
        <p:spPr>
          <a:xfrm rot="6197586" flipV="1">
            <a:off x="7638907" y="6462226"/>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8" name="Oval 87"/>
          <p:cNvSpPr/>
          <p:nvPr/>
        </p:nvSpPr>
        <p:spPr>
          <a:xfrm rot="6197586" flipV="1">
            <a:off x="8607584" y="43843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9" name="Oval 88"/>
          <p:cNvSpPr/>
          <p:nvPr/>
        </p:nvSpPr>
        <p:spPr>
          <a:xfrm rot="6197586" flipV="1">
            <a:off x="7887663" y="6403551"/>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0" name="Oval 89"/>
          <p:cNvSpPr/>
          <p:nvPr/>
        </p:nvSpPr>
        <p:spPr>
          <a:xfrm rot="6197586" flipV="1">
            <a:off x="8801061" y="433866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1" name="Oval 90"/>
          <p:cNvSpPr/>
          <p:nvPr/>
        </p:nvSpPr>
        <p:spPr>
          <a:xfrm rot="6197586" flipV="1">
            <a:off x="8617702" y="445193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2" name="Oval 91"/>
          <p:cNvSpPr/>
          <p:nvPr/>
        </p:nvSpPr>
        <p:spPr>
          <a:xfrm rot="6197586" flipV="1">
            <a:off x="8557941" y="4594415"/>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5" name="Oval 94"/>
          <p:cNvSpPr/>
          <p:nvPr/>
        </p:nvSpPr>
        <p:spPr>
          <a:xfrm rot="6197586" flipV="1">
            <a:off x="243115" y="6241508"/>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6" name="Oval 95"/>
          <p:cNvSpPr/>
          <p:nvPr/>
        </p:nvSpPr>
        <p:spPr>
          <a:xfrm rot="6197586" flipV="1">
            <a:off x="436592" y="6195872"/>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7" name="Oval 96"/>
          <p:cNvSpPr/>
          <p:nvPr/>
        </p:nvSpPr>
        <p:spPr>
          <a:xfrm rot="6197586" flipV="1">
            <a:off x="253233" y="6309147"/>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8" name="Oval 97"/>
          <p:cNvSpPr/>
          <p:nvPr/>
        </p:nvSpPr>
        <p:spPr>
          <a:xfrm rot="6197586" flipV="1">
            <a:off x="193472" y="6451623"/>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spcBef>
          <a:spcPct val="0"/>
        </a:spcBef>
        <a:buNone/>
        <a:defRPr sz="4000" kern="1200" spc="200" baseline="0">
          <a:solidFill>
            <a:schemeClr val="tx1"/>
          </a:solidFill>
          <a:effectLst/>
          <a:latin typeface="+mj-lt"/>
          <a:ea typeface="+mj-ea"/>
          <a:cs typeface="+mj-cs"/>
        </a:defRPr>
      </a:lvl1pPr>
    </p:titleStyle>
    <p:bodyStyle>
      <a:lvl1pPr marL="228600" indent="-228600" algn="l" defTabSz="914400" rtl="0" eaLnBrk="1" latinLnBrk="0" hangingPunct="1">
        <a:spcBef>
          <a:spcPts val="18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1pPr>
      <a:lvl2pPr marL="514350"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2pPr>
      <a:lvl3pPr marL="806450" indent="-228600" algn="l" defTabSz="914400" rtl="0" eaLnBrk="1" latinLnBrk="0" hangingPunct="1">
        <a:spcBef>
          <a:spcPts val="10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3pPr>
      <a:lvl4pPr marL="1089025"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4pPr>
      <a:lvl5pPr marL="1371600" indent="-228600" algn="l" defTabSz="914400" rtl="0" eaLnBrk="1" latinLnBrk="0" hangingPunct="1">
        <a:spcBef>
          <a:spcPts val="1000"/>
        </a:spcBef>
        <a:buFont typeface="Wingdings" pitchFamily="2" charset="2"/>
        <a:buChar char="l"/>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b="1" dirty="0" err="1" smtClean="0">
                <a:latin typeface="Constantia" pitchFamily="18" charset="0"/>
              </a:rPr>
              <a:t>Sabeel.ul.Huda</a:t>
            </a:r>
            <a:endParaRPr lang="nb-NO" dirty="0"/>
          </a:p>
        </p:txBody>
      </p:sp>
      <p:sp>
        <p:nvSpPr>
          <p:cNvPr id="3" name="Plassholder for innhold 2"/>
          <p:cNvSpPr>
            <a:spLocks noGrp="1"/>
          </p:cNvSpPr>
          <p:nvPr>
            <p:ph idx="1"/>
          </p:nvPr>
        </p:nvSpPr>
        <p:spPr/>
        <p:txBody>
          <a:bodyPr>
            <a:normAutofit/>
          </a:bodyPr>
          <a:lstStyle/>
          <a:p>
            <a:pPr algn="ctr">
              <a:buNone/>
            </a:pPr>
            <a:r>
              <a:rPr lang="nb-NO" sz="3200" b="1" dirty="0" err="1" smtClean="0">
                <a:latin typeface="Baskerville Old Face" pitchFamily="18" charset="0"/>
              </a:rPr>
              <a:t>Lesson</a:t>
            </a:r>
            <a:r>
              <a:rPr lang="nb-NO" sz="3200" b="1" dirty="0" smtClean="0">
                <a:latin typeface="Baskerville Old Face" pitchFamily="18" charset="0"/>
              </a:rPr>
              <a:t>  25</a:t>
            </a:r>
          </a:p>
          <a:p>
            <a:pPr algn="ctr">
              <a:buNone/>
            </a:pPr>
            <a:r>
              <a:rPr lang="nb-NO" sz="3200" b="1" dirty="0" smtClean="0">
                <a:latin typeface="Baskerville Old Face" pitchFamily="18" charset="0"/>
              </a:rPr>
              <a:t>183-188 </a:t>
            </a:r>
            <a:r>
              <a:rPr lang="nb-NO" sz="3200" b="1" dirty="0" err="1" smtClean="0">
                <a:solidFill>
                  <a:prstClr val="white"/>
                </a:solidFill>
                <a:effectLst>
                  <a:outerShdw blurRad="76200" sx="101000" sy="101000" algn="ctr" rotWithShape="0">
                    <a:prstClr val="white">
                      <a:lumMod val="85000"/>
                      <a:alpha val="40000"/>
                    </a:prstClr>
                  </a:outerShdw>
                </a:effectLst>
                <a:latin typeface="Baskerville Old Face" pitchFamily="18" charset="0"/>
              </a:rPr>
              <a:t>Al-Baqarah</a:t>
            </a:r>
            <a:endParaRPr lang="nb-NO"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normAutofit/>
          </a:bodyPr>
          <a:lstStyle/>
          <a:p>
            <a:pPr>
              <a:buNone/>
            </a:pPr>
            <a:endParaRPr lang="en-US" sz="2400" dirty="0" smtClean="0"/>
          </a:p>
          <a:p>
            <a:pPr>
              <a:buNone/>
            </a:pPr>
            <a:r>
              <a:rPr lang="en-US" sz="2400" dirty="0" smtClean="0"/>
              <a:t>   Allah mentioned that He has ordained fasting for Muslims just as He ordained it for those before them.</a:t>
            </a:r>
          </a:p>
          <a:p>
            <a:pPr>
              <a:buNone/>
            </a:pPr>
            <a:endParaRPr lang="nb-NO"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184</a:t>
            </a:r>
            <a:endParaRPr lang="nb-NO" dirty="0"/>
          </a:p>
        </p:txBody>
      </p:sp>
      <p:sp>
        <p:nvSpPr>
          <p:cNvPr id="3" name="Plassholder for innhold 2"/>
          <p:cNvSpPr>
            <a:spLocks noGrp="1"/>
          </p:cNvSpPr>
          <p:nvPr>
            <p:ph idx="1"/>
          </p:nvPr>
        </p:nvSpPr>
        <p:spPr>
          <a:xfrm>
            <a:off x="304800" y="1901952"/>
            <a:ext cx="7772400" cy="4224528"/>
          </a:xfrm>
        </p:spPr>
        <p:txBody>
          <a:bodyPr>
            <a:normAutofit/>
          </a:bodyPr>
          <a:lstStyle/>
          <a:p>
            <a:pPr>
              <a:buNone/>
            </a:pPr>
            <a:r>
              <a:rPr lang="ar-SA" sz="3200" dirty="0" smtClean="0"/>
              <a:t>أَيَّامًا مَّعْدُودَتٍ فَمَن كَانَ مِنكُم مَّرِيضًا أَوْ عَلَى سَفَرٍ فَعِدَّةٌ مِّنْ أَيَّامٍ أُخَرَ وَعَلَى الَّذِينَ يُطِيقُونَهُ فِدْيَةٌ طَعَامُ مِسْكِينٍ فَمَن تَطَوَّعَ خَيْرًا فَهُوَ خَيْرٌ لَّهُ وَأَن تَصُومُواْ خَيْرٌ لَّكُمْ إِن كُنتُمْ تَعْلَمُونَ </a:t>
            </a:r>
            <a:endParaRPr lang="nb-NO" sz="3200" dirty="0" smtClean="0"/>
          </a:p>
          <a:p>
            <a:pPr>
              <a:buNone/>
            </a:pPr>
            <a:endParaRPr lang="nb-NO"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r>
              <a:rPr lang="en-US" dirty="0" smtClean="0"/>
              <a:t>Fast for a fixed number of days, but if any of you is ill or on a journey, the same number (should be made up) from other days. And as for those who can fast with difficulty, (e.g., an old man), they have (a choice either to fast or) to feed a </a:t>
            </a:r>
            <a:r>
              <a:rPr lang="en-US" dirty="0" err="1" smtClean="0"/>
              <a:t>Miskin</a:t>
            </a:r>
            <a:r>
              <a:rPr lang="en-US" dirty="0" smtClean="0"/>
              <a:t> (poor person) (for every day). But whoever does good of his own accord, it is better for him. And that you fast is better for you if only you know.) </a:t>
            </a:r>
            <a:endParaRPr lang="nb-NO" dirty="0" smtClean="0"/>
          </a:p>
          <a:p>
            <a:pPr>
              <a:buNone/>
            </a:pPr>
            <a:endParaRPr lang="nb-NO"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Theme</a:t>
            </a:r>
            <a:r>
              <a:rPr lang="nb-NO" dirty="0" smtClean="0"/>
              <a:t> </a:t>
            </a:r>
            <a:endParaRPr lang="nb-NO" dirty="0"/>
          </a:p>
        </p:txBody>
      </p:sp>
      <p:sp>
        <p:nvSpPr>
          <p:cNvPr id="3" name="Plassholder for innhold 2"/>
          <p:cNvSpPr>
            <a:spLocks noGrp="1"/>
          </p:cNvSpPr>
          <p:nvPr>
            <p:ph idx="1"/>
          </p:nvPr>
        </p:nvSpPr>
        <p:spPr/>
        <p:txBody>
          <a:bodyPr>
            <a:normAutofit/>
          </a:bodyPr>
          <a:lstStyle/>
          <a:p>
            <a:pPr>
              <a:buNone/>
            </a:pPr>
            <a:endParaRPr lang="en-US" sz="2800" dirty="0" smtClean="0"/>
          </a:p>
          <a:p>
            <a:pPr>
              <a:buNone/>
            </a:pPr>
            <a:r>
              <a:rPr lang="en-US" sz="2800" dirty="0" smtClean="0"/>
              <a:t>The various Stages of Fasting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a:xfrm>
            <a:off x="762000" y="1901952"/>
            <a:ext cx="7315200" cy="4224528"/>
          </a:xfrm>
        </p:spPr>
        <p:txBody>
          <a:bodyPr>
            <a:normAutofit/>
          </a:bodyPr>
          <a:lstStyle/>
          <a:p>
            <a:pPr>
              <a:buNone/>
            </a:pPr>
            <a:endParaRPr lang="en-US" sz="2400" dirty="0" smtClean="0"/>
          </a:p>
          <a:p>
            <a:pPr>
              <a:buNone/>
            </a:pPr>
            <a:r>
              <a:rPr lang="en-US" sz="2400" dirty="0" smtClean="0"/>
              <a:t>The </a:t>
            </a:r>
            <a:r>
              <a:rPr lang="en-US" sz="2400" dirty="0" err="1" smtClean="0"/>
              <a:t>Fidyah</a:t>
            </a:r>
            <a:r>
              <a:rPr lang="en-US" sz="2400" dirty="0" smtClean="0"/>
              <a:t>  for breaking the Fast is for the Old and the Ailing </a:t>
            </a:r>
            <a:endParaRPr lang="nb-NO"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dirty="0" smtClean="0"/>
              <a:t>وَعَلَى الَّذِينَ يُطِيقُونَهُ</a:t>
            </a:r>
            <a:endParaRPr lang="nb-NO" dirty="0"/>
          </a:p>
        </p:txBody>
      </p:sp>
      <p:sp>
        <p:nvSpPr>
          <p:cNvPr id="3" name="Plassholder for innhold 2"/>
          <p:cNvSpPr>
            <a:spLocks noGrp="1"/>
          </p:cNvSpPr>
          <p:nvPr>
            <p:ph idx="1"/>
          </p:nvPr>
        </p:nvSpPr>
        <p:spPr/>
        <p:txBody>
          <a:bodyPr/>
          <a:lstStyle/>
          <a:p>
            <a:r>
              <a:rPr lang="en-US" dirty="0" smtClean="0"/>
              <a:t>Those who can fast with difficulty, (e.g., an old man)</a:t>
            </a:r>
          </a:p>
          <a:p>
            <a:r>
              <a:rPr lang="en-US" dirty="0" smtClean="0"/>
              <a:t> they have (a choice either to fast or) to feed a </a:t>
            </a:r>
            <a:r>
              <a:rPr lang="en-US" dirty="0" err="1" smtClean="0"/>
              <a:t>Miskin</a:t>
            </a:r>
            <a:r>
              <a:rPr lang="en-US" dirty="0" smtClean="0"/>
              <a:t> (poor person)</a:t>
            </a:r>
          </a:p>
          <a:p>
            <a:r>
              <a:rPr lang="en-US" dirty="0" smtClean="0"/>
              <a:t> (for every day).</a:t>
            </a:r>
          </a:p>
          <a:p>
            <a:pPr>
              <a:buNone/>
            </a:pPr>
            <a:endParaRPr lang="nb-NO"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dirty="0" smtClean="0"/>
              <a:t>فَمَن تَطَوَّعَ خَيْرًا</a:t>
            </a:r>
            <a:endParaRPr lang="nb-NO" dirty="0"/>
          </a:p>
        </p:txBody>
      </p:sp>
      <p:sp>
        <p:nvSpPr>
          <p:cNvPr id="3" name="Plassholder for innhold 2"/>
          <p:cNvSpPr>
            <a:spLocks noGrp="1"/>
          </p:cNvSpPr>
          <p:nvPr>
            <p:ph idx="1"/>
          </p:nvPr>
        </p:nvSpPr>
        <p:spPr>
          <a:xfrm>
            <a:off x="609600" y="1901952"/>
            <a:ext cx="8305800" cy="4224528"/>
          </a:xfrm>
        </p:spPr>
        <p:txBody>
          <a:bodyPr/>
          <a:lstStyle/>
          <a:p>
            <a:pPr>
              <a:buNone/>
            </a:pPr>
            <a:endParaRPr lang="nb-NO" sz="2400" dirty="0" smtClean="0"/>
          </a:p>
          <a:p>
            <a:r>
              <a:rPr lang="nb-NO" sz="2400" dirty="0" err="1" smtClean="0"/>
              <a:t>But</a:t>
            </a:r>
            <a:r>
              <a:rPr lang="nb-NO" sz="2400" dirty="0" smtClean="0"/>
              <a:t> </a:t>
            </a:r>
            <a:r>
              <a:rPr lang="nb-NO" sz="2400" dirty="0" err="1" smtClean="0"/>
              <a:t>whoever</a:t>
            </a:r>
            <a:r>
              <a:rPr lang="nb-NO" sz="2400" dirty="0" smtClean="0"/>
              <a:t> </a:t>
            </a:r>
            <a:r>
              <a:rPr lang="nb-NO" sz="2400" dirty="0" err="1" smtClean="0"/>
              <a:t>does</a:t>
            </a:r>
            <a:r>
              <a:rPr lang="nb-NO" sz="2400" dirty="0" smtClean="0"/>
              <a:t> </a:t>
            </a:r>
            <a:r>
              <a:rPr lang="nb-NO" sz="2400" dirty="0" err="1" smtClean="0"/>
              <a:t>good</a:t>
            </a:r>
            <a:r>
              <a:rPr lang="nb-NO" sz="2400" dirty="0" smtClean="0"/>
              <a:t> </a:t>
            </a:r>
            <a:r>
              <a:rPr lang="nb-NO" sz="2400" dirty="0" err="1" smtClean="0"/>
              <a:t>of</a:t>
            </a:r>
            <a:r>
              <a:rPr lang="nb-NO" sz="2400" dirty="0" smtClean="0"/>
              <a:t> his </a:t>
            </a:r>
            <a:r>
              <a:rPr lang="nb-NO" sz="2400" dirty="0" err="1" smtClean="0"/>
              <a:t>own</a:t>
            </a:r>
            <a:r>
              <a:rPr lang="nb-NO" sz="2400" dirty="0" smtClean="0"/>
              <a:t> </a:t>
            </a:r>
            <a:r>
              <a:rPr lang="nb-NO" sz="2400" dirty="0" err="1" smtClean="0"/>
              <a:t>accord</a:t>
            </a:r>
            <a:r>
              <a:rPr lang="nb-NO" sz="2400" dirty="0" smtClean="0"/>
              <a:t> </a:t>
            </a:r>
          </a:p>
          <a:p>
            <a:r>
              <a:rPr lang="nb-NO" sz="2400" dirty="0" err="1" smtClean="0"/>
              <a:t>meaning</a:t>
            </a:r>
            <a:r>
              <a:rPr lang="nb-NO" sz="2400" dirty="0" smtClean="0"/>
              <a:t> </a:t>
            </a:r>
            <a:r>
              <a:rPr lang="nb-NO" sz="2400" dirty="0" err="1" smtClean="0"/>
              <a:t>whoever</a:t>
            </a:r>
            <a:r>
              <a:rPr lang="nb-NO" sz="2400" dirty="0" smtClean="0"/>
              <a:t> </a:t>
            </a:r>
            <a:r>
              <a:rPr lang="nb-NO" sz="2400" dirty="0" err="1" smtClean="0"/>
              <a:t>fed</a:t>
            </a:r>
            <a:r>
              <a:rPr lang="nb-NO" sz="2400" dirty="0" smtClean="0"/>
              <a:t> an </a:t>
            </a:r>
            <a:r>
              <a:rPr lang="nb-NO" sz="2400" dirty="0" err="1" smtClean="0"/>
              <a:t>extra</a:t>
            </a:r>
            <a:r>
              <a:rPr lang="nb-NO" sz="2400" dirty="0" smtClean="0"/>
              <a:t> </a:t>
            </a:r>
            <a:r>
              <a:rPr lang="nb-NO" sz="2400" dirty="0" err="1" smtClean="0"/>
              <a:t>poor</a:t>
            </a:r>
            <a:r>
              <a:rPr lang="nb-NO" sz="2400" dirty="0" smtClean="0"/>
              <a:t> person</a:t>
            </a:r>
          </a:p>
          <a:p>
            <a:pPr>
              <a:buNone/>
            </a:pPr>
            <a:endParaRPr lang="nb-NO"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dirty="0" smtClean="0"/>
              <a:t>فَهُوَ خَيْرٌ لَّهُ وَأَن تَصُومُواْ خَيْرٌ لَّكُمْ</a:t>
            </a:r>
            <a:endParaRPr lang="nb-NO" dirty="0"/>
          </a:p>
        </p:txBody>
      </p:sp>
      <p:sp>
        <p:nvSpPr>
          <p:cNvPr id="3" name="Plassholder for innhold 2"/>
          <p:cNvSpPr>
            <a:spLocks noGrp="1"/>
          </p:cNvSpPr>
          <p:nvPr>
            <p:ph idx="1"/>
          </p:nvPr>
        </p:nvSpPr>
        <p:spPr/>
        <p:txBody>
          <a:bodyPr>
            <a:normAutofit/>
          </a:bodyPr>
          <a:lstStyle/>
          <a:p>
            <a:pPr>
              <a:buNone/>
            </a:pPr>
            <a:endParaRPr lang="en-US" sz="2800" dirty="0" smtClean="0"/>
          </a:p>
          <a:p>
            <a:pPr>
              <a:buNone/>
            </a:pPr>
            <a:r>
              <a:rPr lang="en-US" sz="2800" dirty="0" smtClean="0"/>
              <a:t>It is better for him. And that you fast is better for you</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dirty="0" smtClean="0"/>
              <a:t>إِن كُنتُمۡ تَعۡلَمُونَ </a:t>
            </a:r>
            <a:endParaRPr lang="nb-NO" dirty="0"/>
          </a:p>
        </p:txBody>
      </p:sp>
      <p:sp>
        <p:nvSpPr>
          <p:cNvPr id="3" name="Plassholder for innhold 2"/>
          <p:cNvSpPr>
            <a:spLocks noGrp="1"/>
          </p:cNvSpPr>
          <p:nvPr>
            <p:ph idx="1"/>
          </p:nvPr>
        </p:nvSpPr>
        <p:spPr/>
        <p:txBody>
          <a:bodyPr/>
          <a:lstStyle/>
          <a:p>
            <a:pPr>
              <a:buNone/>
            </a:pPr>
            <a:endParaRPr lang="en-US" sz="2400" dirty="0" smtClean="0"/>
          </a:p>
          <a:p>
            <a:pPr algn="ctr">
              <a:buNone/>
            </a:pPr>
            <a:r>
              <a:rPr lang="en-US" sz="2400" dirty="0" smtClean="0"/>
              <a:t>And that you fast</a:t>
            </a:r>
          </a:p>
          <a:p>
            <a:pPr algn="ctr">
              <a:buNone/>
            </a:pPr>
            <a:r>
              <a:rPr lang="en-US" sz="2400" dirty="0" smtClean="0"/>
              <a:t> is better for you </a:t>
            </a:r>
          </a:p>
          <a:p>
            <a:pPr algn="ctr">
              <a:buNone/>
            </a:pPr>
            <a:r>
              <a:rPr lang="en-US" sz="2400" dirty="0" smtClean="0"/>
              <a:t>if only you know</a:t>
            </a:r>
            <a:r>
              <a:rPr lang="en-US" dirty="0" smtClean="0"/>
              <a:t>.</a:t>
            </a:r>
            <a:endParaRPr lang="nb-NO"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dirty="0" smtClean="0"/>
              <a:t>Verse 185</a:t>
            </a:r>
            <a:endParaRPr lang="nb-NO" dirty="0"/>
          </a:p>
        </p:txBody>
      </p:sp>
      <p:sp>
        <p:nvSpPr>
          <p:cNvPr id="3" name="Plassholder for innhold 2"/>
          <p:cNvSpPr>
            <a:spLocks noGrp="1"/>
          </p:cNvSpPr>
          <p:nvPr>
            <p:ph idx="1"/>
          </p:nvPr>
        </p:nvSpPr>
        <p:spPr>
          <a:xfrm>
            <a:off x="304800" y="1901952"/>
            <a:ext cx="7772400" cy="4224528"/>
          </a:xfrm>
        </p:spPr>
        <p:txBody>
          <a:bodyPr>
            <a:normAutofit/>
          </a:bodyPr>
          <a:lstStyle/>
          <a:p>
            <a:pPr>
              <a:buNone/>
            </a:pPr>
            <a:r>
              <a:rPr lang="ar-SA" sz="2800" dirty="0" smtClean="0"/>
              <a:t>﴿شَهْرُ رَمَضَانَ الَّذِى أُنزِلَ فِيهِ الْقُرْآنُ هُدًى لِّلنَّاسِ وَبَيِّنَـتٍ مِّنَ الْهُدَى وَالْفُرْقَانِ فَمَن شَهِدَ مِنكُمُ الشَّهْرَ فَلْيَصُمْهُ وَمَن كَانَ مَرِيضًا أَوْ عَلَى سَفَرٍ فَعِدَّةٌ مِّنْ أَيَّامٍ أُخَرَ يُرِيدُ اللَّهُ بِكُمُ الْيُسْرَ وَلاَ يُرِيدُ بِكُمُ الْعُسْرَ وَلِتُكْمِلُواْ الْعِدَّةَ وَلِتُكَبِّرُواْ اللَّهَ عَلَى مَا هَدَاكُمْ وَلَعَلَّكُمْ تَشْكُرُونَ ﴾ </a:t>
            </a:r>
            <a:endParaRPr lang="nb-NO" sz="2800" dirty="0" smtClean="0"/>
          </a:p>
          <a:p>
            <a:pPr>
              <a:buNone/>
            </a:pPr>
            <a:endParaRPr lang="nb-N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Main </a:t>
            </a:r>
            <a:r>
              <a:rPr lang="nb-NO" dirty="0" err="1" smtClean="0"/>
              <a:t>topice</a:t>
            </a:r>
            <a:r>
              <a:rPr lang="nb-NO" dirty="0" smtClean="0"/>
              <a:t> </a:t>
            </a:r>
            <a:r>
              <a:rPr lang="nb-NO" dirty="0" err="1" smtClean="0"/>
              <a:t>of</a:t>
            </a:r>
            <a:r>
              <a:rPr lang="nb-NO" dirty="0" smtClean="0"/>
              <a:t> verses</a:t>
            </a:r>
            <a:endParaRPr lang="nb-NO" dirty="0"/>
          </a:p>
        </p:txBody>
      </p:sp>
      <p:sp>
        <p:nvSpPr>
          <p:cNvPr id="3" name="Plassholder for innhold 2"/>
          <p:cNvSpPr>
            <a:spLocks noGrp="1"/>
          </p:cNvSpPr>
          <p:nvPr>
            <p:ph idx="1"/>
          </p:nvPr>
        </p:nvSpPr>
        <p:spPr/>
        <p:txBody>
          <a:bodyPr>
            <a:normAutofit fontScale="92500" lnSpcReduction="10000"/>
          </a:bodyPr>
          <a:lstStyle/>
          <a:p>
            <a:r>
              <a:rPr lang="en-US" dirty="0" smtClean="0"/>
              <a:t>The obligation of fasting.	2:[183-184]	</a:t>
            </a:r>
            <a:endParaRPr lang="nb-NO" dirty="0" smtClean="0"/>
          </a:p>
          <a:p>
            <a:r>
              <a:rPr lang="en-US" dirty="0" smtClean="0"/>
              <a:t>The revelation of the Qur'an in the month of </a:t>
            </a:r>
            <a:r>
              <a:rPr lang="en-US" dirty="0" err="1" smtClean="0"/>
              <a:t>Ramadhân</a:t>
            </a:r>
            <a:r>
              <a:rPr lang="en-US" dirty="0" smtClean="0"/>
              <a:t>.	2:[185]</a:t>
            </a:r>
            <a:endParaRPr lang="nb-NO" dirty="0" smtClean="0"/>
          </a:p>
          <a:p>
            <a:r>
              <a:rPr lang="en-US" dirty="0" smtClean="0"/>
              <a:t>Allah is very close to His devotees.	2:[186]</a:t>
            </a:r>
            <a:endParaRPr lang="nb-NO" dirty="0" smtClean="0"/>
          </a:p>
          <a:p>
            <a:r>
              <a:rPr lang="en-US" dirty="0" smtClean="0"/>
              <a:t>Nights of the Fasting month.</a:t>
            </a:r>
            <a:endParaRPr lang="nb-NO" dirty="0" smtClean="0"/>
          </a:p>
          <a:p>
            <a:r>
              <a:rPr lang="en-US" dirty="0" smtClean="0"/>
              <a:t>Timings of fasting.	2:[187]</a:t>
            </a:r>
            <a:endParaRPr lang="nb-NO" dirty="0" smtClean="0"/>
          </a:p>
          <a:p>
            <a:r>
              <a:rPr lang="en-US" dirty="0" smtClean="0"/>
              <a:t>Bribe is a sin.	2:[188]</a:t>
            </a:r>
            <a:endParaRPr lang="nb-NO" dirty="0" smtClean="0"/>
          </a:p>
          <a:p>
            <a:pPr>
              <a:buNone/>
            </a:pPr>
            <a:endParaRPr lang="nb-NO"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a:xfrm>
            <a:off x="228600" y="1901952"/>
            <a:ext cx="7848600" cy="4956048"/>
          </a:xfrm>
        </p:spPr>
        <p:txBody>
          <a:bodyPr>
            <a:normAutofit fontScale="92500" lnSpcReduction="10000"/>
          </a:bodyPr>
          <a:lstStyle/>
          <a:p>
            <a:pPr>
              <a:buNone/>
            </a:pPr>
            <a:r>
              <a:rPr lang="en-US" dirty="0" smtClean="0"/>
              <a:t>The month of Ramadan in which was revealed the Qur'an, a guidance for mankind and clear proofs for the guidance and the criterion (between right and wrong). So whoever of you sights (the crescent on the first night of) the month (of Ramadan, i.e., is present at his home), he must observe </a:t>
            </a:r>
            <a:r>
              <a:rPr lang="en-US" dirty="0" err="1" smtClean="0"/>
              <a:t>Sawm</a:t>
            </a:r>
            <a:r>
              <a:rPr lang="en-US" dirty="0" smtClean="0"/>
              <a:t> (fasting) that month, and whoever is ill or on a journey, the same number </a:t>
            </a:r>
            <a:r>
              <a:rPr lang="nb-NO" dirty="0" smtClean="0"/>
              <a:t>﴿</a:t>
            </a:r>
            <a:r>
              <a:rPr lang="en-US" dirty="0" smtClean="0"/>
              <a:t>of days which one did not observe </a:t>
            </a:r>
            <a:r>
              <a:rPr lang="en-US" dirty="0" err="1" smtClean="0"/>
              <a:t>Sawm</a:t>
            </a:r>
            <a:r>
              <a:rPr lang="en-US" dirty="0" smtClean="0"/>
              <a:t> (fasting) must be made up</a:t>
            </a:r>
            <a:r>
              <a:rPr lang="nb-NO" dirty="0" smtClean="0"/>
              <a:t>﴾</a:t>
            </a:r>
            <a:r>
              <a:rPr lang="en-US" dirty="0" smtClean="0"/>
              <a:t> from other days. Allah intends for you ease, and He does not want to make things difficult for you. (He wants that you) must complete the same number (of days), and that you must magnify Allah </a:t>
            </a:r>
            <a:r>
              <a:rPr lang="nb-NO" dirty="0" smtClean="0"/>
              <a:t>﴿</a:t>
            </a:r>
            <a:r>
              <a:rPr lang="en-US" dirty="0" smtClean="0"/>
              <a:t>i.e., to say </a:t>
            </a:r>
            <a:r>
              <a:rPr lang="en-US" dirty="0" err="1" smtClean="0"/>
              <a:t>Takbir</a:t>
            </a:r>
            <a:r>
              <a:rPr lang="en-US" dirty="0" smtClean="0"/>
              <a:t> (</a:t>
            </a:r>
            <a:r>
              <a:rPr lang="en-US" dirty="0" err="1" smtClean="0"/>
              <a:t>Allahu</a:t>
            </a:r>
            <a:r>
              <a:rPr lang="en-US" dirty="0" smtClean="0"/>
              <a:t> Akbar: Allah is the Most Great)</a:t>
            </a:r>
            <a:r>
              <a:rPr lang="nb-NO" dirty="0" smtClean="0"/>
              <a:t>﴾</a:t>
            </a:r>
            <a:r>
              <a:rPr lang="en-US" dirty="0" smtClean="0"/>
              <a:t> for having guided you so that you may be grateful to Him.)</a:t>
            </a:r>
            <a:endParaRPr lang="nb-NO" dirty="0" smtClean="0"/>
          </a:p>
          <a:p>
            <a:pPr>
              <a:buNone/>
            </a:pPr>
            <a:endParaRPr lang="nb-N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Theme</a:t>
            </a:r>
            <a:r>
              <a:rPr lang="nb-NO" dirty="0" smtClean="0"/>
              <a:t> </a:t>
            </a:r>
            <a:endParaRPr lang="nb-NO" dirty="0"/>
          </a:p>
        </p:txBody>
      </p:sp>
      <p:sp>
        <p:nvSpPr>
          <p:cNvPr id="3" name="Plassholder for innhold 2"/>
          <p:cNvSpPr>
            <a:spLocks noGrp="1"/>
          </p:cNvSpPr>
          <p:nvPr>
            <p:ph idx="1"/>
          </p:nvPr>
        </p:nvSpPr>
        <p:spPr/>
        <p:txBody>
          <a:bodyPr>
            <a:normAutofit/>
          </a:bodyPr>
          <a:lstStyle/>
          <a:p>
            <a:pPr>
              <a:buNone/>
            </a:pPr>
            <a:endParaRPr lang="en-US" sz="2400" dirty="0" smtClean="0"/>
          </a:p>
          <a:p>
            <a:pPr>
              <a:buNone/>
            </a:pPr>
            <a:r>
              <a:rPr lang="en-US" sz="2400" dirty="0" smtClean="0"/>
              <a:t>The Virtue of Ramadan and the Revelation of the Qur'an in it. </a:t>
            </a:r>
            <a:endParaRPr lang="nb-NO"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a:xfrm>
            <a:off x="609600" y="1901952"/>
            <a:ext cx="7467600" cy="4224528"/>
          </a:xfrm>
        </p:spPr>
        <p:txBody>
          <a:bodyPr>
            <a:normAutofit/>
          </a:bodyPr>
          <a:lstStyle/>
          <a:p>
            <a:pPr>
              <a:buNone/>
            </a:pPr>
            <a:endParaRPr lang="en-US" sz="2400" dirty="0" smtClean="0"/>
          </a:p>
          <a:p>
            <a:pPr>
              <a:buNone/>
            </a:pPr>
            <a:r>
              <a:rPr lang="en-US" sz="2400" dirty="0" smtClean="0"/>
              <a:t>   Allah praised the month of Ramadan out of the other months by choosing it to send down the Glorious Qur'an.</a:t>
            </a:r>
            <a:endParaRPr lang="nb-NO"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dirty="0" smtClean="0"/>
              <a:t>The Virtues of the Qur'an </a:t>
            </a:r>
            <a:endParaRPr lang="nb-NO" dirty="0"/>
          </a:p>
        </p:txBody>
      </p:sp>
      <p:sp>
        <p:nvSpPr>
          <p:cNvPr id="3" name="Plassholder for innhold 2"/>
          <p:cNvSpPr>
            <a:spLocks noGrp="1"/>
          </p:cNvSpPr>
          <p:nvPr>
            <p:ph idx="1"/>
          </p:nvPr>
        </p:nvSpPr>
        <p:spPr/>
        <p:txBody>
          <a:bodyPr/>
          <a:lstStyle/>
          <a:p>
            <a:pPr>
              <a:buNone/>
            </a:pPr>
            <a:endParaRPr lang="nb-NO" dirty="0" smtClean="0"/>
          </a:p>
          <a:p>
            <a:pPr algn="ctr">
              <a:buNone/>
            </a:pPr>
            <a:r>
              <a:rPr lang="ar-AE" sz="3600" dirty="0" smtClean="0"/>
              <a:t>هُدًى لِّلنَّاسِ وَبَيِّنَـتٍ مِّنَ الْهُدَى وَالْفُرْقَانِ</a:t>
            </a:r>
            <a:endParaRPr lang="nb-NO" sz="3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normAutofit/>
          </a:bodyPr>
          <a:lstStyle/>
          <a:p>
            <a:pPr>
              <a:buNone/>
            </a:pPr>
            <a:endParaRPr lang="en-US" sz="2000" dirty="0" smtClean="0"/>
          </a:p>
          <a:p>
            <a:r>
              <a:rPr lang="en-US" sz="2000" dirty="0" smtClean="0"/>
              <a:t>A guidance for mankind</a:t>
            </a:r>
          </a:p>
          <a:p>
            <a:r>
              <a:rPr lang="en-US" sz="2000" dirty="0" smtClean="0"/>
              <a:t>Clear proofs for the guidance </a:t>
            </a:r>
          </a:p>
          <a:p>
            <a:r>
              <a:rPr lang="en-US" sz="2000" dirty="0" smtClean="0"/>
              <a:t>And the criterion (between right and wrong).</a:t>
            </a:r>
          </a:p>
          <a:p>
            <a:endParaRPr lang="nb-NO"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pPr algn="ctr"/>
            <a:r>
              <a:rPr lang="ar-AE" sz="4400" dirty="0" smtClean="0"/>
              <a:t>وَبَيِّنَـتٍ</a:t>
            </a:r>
            <a:endParaRPr lang="nb-NO" sz="4400" dirty="0"/>
          </a:p>
        </p:txBody>
      </p:sp>
      <p:sp>
        <p:nvSpPr>
          <p:cNvPr id="3" name="Plassholder for innhold 2"/>
          <p:cNvSpPr>
            <a:spLocks noGrp="1"/>
          </p:cNvSpPr>
          <p:nvPr>
            <p:ph idx="1"/>
          </p:nvPr>
        </p:nvSpPr>
        <p:spPr/>
        <p:txBody>
          <a:bodyPr>
            <a:normAutofit/>
          </a:bodyPr>
          <a:lstStyle/>
          <a:p>
            <a:r>
              <a:rPr lang="nb-NO" sz="2400" dirty="0" err="1" smtClean="0"/>
              <a:t>clear</a:t>
            </a:r>
            <a:r>
              <a:rPr lang="nb-NO" sz="2400" dirty="0" smtClean="0"/>
              <a:t> </a:t>
            </a:r>
            <a:r>
              <a:rPr lang="nb-NO" sz="2400" dirty="0" err="1" smtClean="0"/>
              <a:t>proofs</a:t>
            </a:r>
            <a:endParaRPr lang="nb-NO" sz="2400" dirty="0" smtClean="0"/>
          </a:p>
          <a:p>
            <a:r>
              <a:rPr lang="en-US" sz="2400" dirty="0" smtClean="0"/>
              <a:t>unambiguous signs and unequivocal proof for those who understand them. </a:t>
            </a:r>
            <a:endParaRPr lang="nb-NO"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endParaRPr lang="en-US" sz="2800" dirty="0" smtClean="0"/>
          </a:p>
          <a:p>
            <a:pPr>
              <a:buNone/>
            </a:pPr>
            <a:r>
              <a:rPr lang="en-US" sz="2800" dirty="0" smtClean="0"/>
              <a:t>The Obligation of Fasting Ramadan </a:t>
            </a:r>
            <a:endParaRPr lang="nb-NO"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dirty="0" smtClean="0"/>
              <a:t>فَمَن شَهِدَ مِنكُمُ الشَّهْرَ فَلْيَصُمْهُ</a:t>
            </a:r>
            <a:endParaRPr lang="nb-NO" dirty="0"/>
          </a:p>
        </p:txBody>
      </p:sp>
      <p:sp>
        <p:nvSpPr>
          <p:cNvPr id="3" name="Plassholder for innhold 2"/>
          <p:cNvSpPr>
            <a:spLocks noGrp="1"/>
          </p:cNvSpPr>
          <p:nvPr>
            <p:ph idx="1"/>
          </p:nvPr>
        </p:nvSpPr>
        <p:spPr/>
        <p:txBody>
          <a:bodyPr/>
          <a:lstStyle/>
          <a:p>
            <a:r>
              <a:rPr lang="en-US" dirty="0" smtClean="0"/>
              <a:t>The Obligation of Fasting Ramadan</a:t>
            </a:r>
          </a:p>
          <a:p>
            <a:pPr>
              <a:buNone/>
            </a:pPr>
            <a:endParaRPr lang="nb-NO"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ar-AE" dirty="0" smtClean="0"/>
              <a:t>وَمَن كَانَ مَرِيضًا أَوْ عَلَى سَفَرٍ فَعِدَّةٌ مِّنْ أَيَّامٍ أُخَرَ</a:t>
            </a:r>
            <a:endParaRPr lang="nb-NO" dirty="0"/>
          </a:p>
        </p:txBody>
      </p:sp>
      <p:sp>
        <p:nvSpPr>
          <p:cNvPr id="3" name="Plassholder for innhold 2"/>
          <p:cNvSpPr>
            <a:spLocks noGrp="1"/>
          </p:cNvSpPr>
          <p:nvPr>
            <p:ph idx="1"/>
          </p:nvPr>
        </p:nvSpPr>
        <p:spPr/>
        <p:txBody>
          <a:bodyPr>
            <a:normAutofit lnSpcReduction="10000"/>
          </a:bodyPr>
          <a:lstStyle/>
          <a:p>
            <a:r>
              <a:rPr lang="en-US" dirty="0" smtClean="0"/>
              <a:t>This Ayah indicates that</a:t>
            </a:r>
          </a:p>
          <a:p>
            <a:pPr>
              <a:buFont typeface="Wingdings" pitchFamily="2" charset="2"/>
              <a:buChar char="Ø"/>
            </a:pPr>
            <a:r>
              <a:rPr lang="en-US" dirty="0" smtClean="0"/>
              <a:t>  ill persons who are unable to fast</a:t>
            </a:r>
          </a:p>
          <a:p>
            <a:pPr>
              <a:buFont typeface="Wingdings" pitchFamily="2" charset="2"/>
              <a:buChar char="Ø"/>
            </a:pPr>
            <a:r>
              <a:rPr lang="en-US" dirty="0" smtClean="0"/>
              <a:t> or fear harm by fasting,</a:t>
            </a:r>
          </a:p>
          <a:p>
            <a:pPr>
              <a:buFont typeface="Wingdings" pitchFamily="2" charset="2"/>
              <a:buChar char="Ø"/>
            </a:pPr>
            <a:r>
              <a:rPr lang="en-US" dirty="0" smtClean="0"/>
              <a:t> and the traveler</a:t>
            </a:r>
          </a:p>
          <a:p>
            <a:pPr>
              <a:buFont typeface="Wingdings" pitchFamily="2" charset="2"/>
              <a:buChar char="Ø"/>
            </a:pPr>
            <a:r>
              <a:rPr lang="en-US" dirty="0" smtClean="0"/>
              <a:t> are all allowed to break the fast</a:t>
            </a:r>
          </a:p>
          <a:p>
            <a:pPr>
              <a:buFont typeface="Wingdings" pitchFamily="2" charset="2"/>
              <a:buChar char="Ø"/>
            </a:pPr>
            <a:endParaRPr lang="nb-NO" dirty="0"/>
          </a:p>
        </p:txBody>
      </p:sp>
      <p:sp>
        <p:nvSpPr>
          <p:cNvPr id="5" name="Plassholder for tekst 4"/>
          <p:cNvSpPr>
            <a:spLocks noGrp="1"/>
          </p:cNvSpPr>
          <p:nvPr>
            <p:ph type="body" sz="half" idx="2"/>
          </p:nvPr>
        </p:nvSpPr>
        <p:spPr>
          <a:xfrm>
            <a:off x="533400" y="4267200"/>
            <a:ext cx="2514600" cy="2286000"/>
          </a:xfrm>
        </p:spPr>
        <p:txBody>
          <a:bodyPr>
            <a:normAutofit lnSpcReduction="10000"/>
          </a:bodyPr>
          <a:lstStyle/>
          <a:p>
            <a:r>
              <a:rPr lang="en-US" sz="1800" b="1" dirty="0" smtClean="0"/>
              <a:t>When one does not fast in this case, he is obliged to fast other days instead</a:t>
            </a:r>
            <a:r>
              <a:rPr lang="en-US" dirty="0" smtClean="0"/>
              <a:t>.</a:t>
            </a:r>
            <a:endParaRPr lang="nb-NO"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ar-AE" dirty="0" smtClean="0"/>
              <a:t>يُرِيدُ اللَّهُ بِكُمُ الْيُسْرَ وَلاَ يُرِيدُ بِكُمُ الْعُسْرَ</a:t>
            </a:r>
            <a:endParaRPr lang="nb-NO" dirty="0"/>
          </a:p>
        </p:txBody>
      </p:sp>
      <p:sp>
        <p:nvSpPr>
          <p:cNvPr id="3" name="Plassholder for innhold 2"/>
          <p:cNvSpPr>
            <a:spLocks noGrp="1"/>
          </p:cNvSpPr>
          <p:nvPr>
            <p:ph idx="1"/>
          </p:nvPr>
        </p:nvSpPr>
        <p:spPr/>
        <p:txBody>
          <a:bodyPr>
            <a:normAutofit/>
          </a:bodyPr>
          <a:lstStyle/>
          <a:p>
            <a:r>
              <a:rPr lang="en-US" dirty="0" smtClean="0"/>
              <a:t>Ayah indicates that</a:t>
            </a:r>
          </a:p>
          <a:p>
            <a:pPr>
              <a:buFont typeface="Wingdings" pitchFamily="2" charset="2"/>
              <a:buChar char="Ø"/>
            </a:pPr>
            <a:r>
              <a:rPr lang="en-US" dirty="0" smtClean="0"/>
              <a:t> Allah allowed such persons out of His mercy</a:t>
            </a:r>
          </a:p>
          <a:p>
            <a:pPr>
              <a:buFont typeface="Wingdings" pitchFamily="2" charset="2"/>
              <a:buChar char="Ø"/>
            </a:pPr>
            <a:r>
              <a:rPr lang="en-US" dirty="0" smtClean="0"/>
              <a:t>To make matters easy for them</a:t>
            </a:r>
          </a:p>
          <a:p>
            <a:pPr>
              <a:buFont typeface="Wingdings" pitchFamily="2" charset="2"/>
              <a:buChar char="Ø"/>
            </a:pPr>
            <a:r>
              <a:rPr lang="en-US" dirty="0" smtClean="0"/>
              <a:t>To break the fast when they are ill or traveling</a:t>
            </a:r>
          </a:p>
          <a:p>
            <a:endParaRPr lang="nb-NO" dirty="0"/>
          </a:p>
        </p:txBody>
      </p:sp>
      <p:sp>
        <p:nvSpPr>
          <p:cNvPr id="4" name="Plassholder for tekst 3"/>
          <p:cNvSpPr>
            <a:spLocks noGrp="1"/>
          </p:cNvSpPr>
          <p:nvPr>
            <p:ph type="body" sz="half" idx="2"/>
          </p:nvPr>
        </p:nvSpPr>
        <p:spPr>
          <a:xfrm>
            <a:off x="457199" y="4114800"/>
            <a:ext cx="2514600" cy="2438400"/>
          </a:xfrm>
        </p:spPr>
        <p:txBody>
          <a:bodyPr>
            <a:normAutofit/>
          </a:bodyPr>
          <a:lstStyle/>
          <a:p>
            <a:r>
              <a:rPr lang="en-US" sz="1600" dirty="0" smtClean="0"/>
              <a:t>while the fast is still obligatory on the healthy persons who are not traveling.</a:t>
            </a:r>
            <a:endParaRPr lang="nb-NO"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dirty="0" smtClean="0"/>
              <a:t>Verse 183 </a:t>
            </a:r>
            <a:endParaRPr lang="nb-NO" dirty="0"/>
          </a:p>
        </p:txBody>
      </p:sp>
      <p:sp>
        <p:nvSpPr>
          <p:cNvPr id="3" name="Plassholder for innhold 2"/>
          <p:cNvSpPr>
            <a:spLocks noGrp="1"/>
          </p:cNvSpPr>
          <p:nvPr>
            <p:ph idx="1"/>
          </p:nvPr>
        </p:nvSpPr>
        <p:spPr/>
        <p:txBody>
          <a:bodyPr>
            <a:normAutofit/>
          </a:bodyPr>
          <a:lstStyle/>
          <a:p>
            <a:pPr rtl="1">
              <a:buNone/>
            </a:pPr>
            <a:r>
              <a:rPr lang="ar-SA" sz="4000" dirty="0" smtClean="0"/>
              <a:t>يأَيُّهَا الَّذِينَ ءَامَنُواْ كُتِبَ عَلَيْكُمُ الصِّيَامُ كَمَا كُتِبَ عَلَى الَّذِينَ مِن قَبْلِكُمْ لَعَلَّكُمْ تَتَّقُونَ </a:t>
            </a:r>
            <a:endParaRPr lang="nb-NO" sz="40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pPr algn="ctr"/>
            <a:r>
              <a:rPr lang="ar-AE" dirty="0" smtClean="0"/>
              <a:t>وَلِتُكْمِلُواْ الْعِدَّةَ</a:t>
            </a:r>
            <a:endParaRPr lang="nb-NO" dirty="0"/>
          </a:p>
        </p:txBody>
      </p:sp>
      <p:sp>
        <p:nvSpPr>
          <p:cNvPr id="6" name="Plassholder for innhold 5"/>
          <p:cNvSpPr>
            <a:spLocks noGrp="1"/>
          </p:cNvSpPr>
          <p:nvPr>
            <p:ph idx="1"/>
          </p:nvPr>
        </p:nvSpPr>
        <p:spPr/>
        <p:txBody>
          <a:bodyPr/>
          <a:lstStyle/>
          <a:p>
            <a:endParaRPr lang="en-US" dirty="0" smtClean="0"/>
          </a:p>
          <a:p>
            <a:pPr>
              <a:buNone/>
            </a:pPr>
            <a:r>
              <a:rPr lang="en-US" dirty="0" smtClean="0"/>
              <a:t>Allah  only commanded you to make up for missed days so that you complete the days of one month. </a:t>
            </a:r>
          </a:p>
          <a:p>
            <a:pPr>
              <a:buNone/>
            </a:pPr>
            <a:endParaRPr lang="nb-NO"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AE" dirty="0" smtClean="0"/>
              <a:t/>
            </a:r>
            <a:br>
              <a:rPr lang="ar-AE" dirty="0" smtClean="0"/>
            </a:br>
            <a:r>
              <a:rPr lang="ar-AE" dirty="0" smtClean="0"/>
              <a:t>وَلِتُكَبِّرُواْ اللَّهَ عَلَى مَا هَدَاكُمْ </a:t>
            </a:r>
            <a:br>
              <a:rPr lang="ar-AE" dirty="0" smtClean="0"/>
            </a:br>
            <a:endParaRPr lang="nb-NO" dirty="0"/>
          </a:p>
        </p:txBody>
      </p:sp>
      <p:sp>
        <p:nvSpPr>
          <p:cNvPr id="3" name="Plassholder for innhold 2"/>
          <p:cNvSpPr>
            <a:spLocks noGrp="1"/>
          </p:cNvSpPr>
          <p:nvPr>
            <p:ph idx="1"/>
          </p:nvPr>
        </p:nvSpPr>
        <p:spPr/>
        <p:txBody>
          <a:bodyPr/>
          <a:lstStyle/>
          <a:p>
            <a:r>
              <a:rPr lang="nb-NO" dirty="0" smtClean="0"/>
              <a:t>And </a:t>
            </a:r>
            <a:r>
              <a:rPr lang="nb-NO" dirty="0" err="1" smtClean="0"/>
              <a:t>that</a:t>
            </a:r>
            <a:r>
              <a:rPr lang="nb-NO" dirty="0" smtClean="0"/>
              <a:t> </a:t>
            </a:r>
            <a:r>
              <a:rPr lang="nb-NO" dirty="0" err="1" smtClean="0"/>
              <a:t>you</a:t>
            </a:r>
            <a:r>
              <a:rPr lang="nb-NO" dirty="0" smtClean="0"/>
              <a:t> must </a:t>
            </a:r>
            <a:r>
              <a:rPr lang="nb-NO" dirty="0" err="1" smtClean="0"/>
              <a:t>magnify</a:t>
            </a:r>
            <a:r>
              <a:rPr lang="nb-NO" dirty="0" smtClean="0"/>
              <a:t> Allah </a:t>
            </a:r>
          </a:p>
          <a:p>
            <a:r>
              <a:rPr lang="nb-NO" dirty="0" smtClean="0"/>
              <a:t>i.e., to </a:t>
            </a:r>
            <a:r>
              <a:rPr lang="nb-NO" dirty="0" err="1" smtClean="0"/>
              <a:t>say</a:t>
            </a:r>
            <a:r>
              <a:rPr lang="nb-NO" dirty="0" smtClean="0"/>
              <a:t> </a:t>
            </a:r>
            <a:r>
              <a:rPr lang="nb-NO" dirty="0" err="1" smtClean="0"/>
              <a:t>Takbir</a:t>
            </a:r>
            <a:r>
              <a:rPr lang="nb-NO" dirty="0" smtClean="0"/>
              <a:t> (</a:t>
            </a:r>
            <a:r>
              <a:rPr lang="nb-NO" dirty="0" err="1" smtClean="0"/>
              <a:t>Allahu</a:t>
            </a:r>
            <a:r>
              <a:rPr lang="nb-NO" dirty="0" smtClean="0"/>
              <a:t> Akbar)  Allah is </a:t>
            </a:r>
            <a:r>
              <a:rPr lang="nb-NO" dirty="0" err="1" smtClean="0"/>
              <a:t>the</a:t>
            </a:r>
            <a:r>
              <a:rPr lang="nb-NO" dirty="0" smtClean="0"/>
              <a:t> Most Great</a:t>
            </a:r>
          </a:p>
          <a:p>
            <a:r>
              <a:rPr lang="nb-NO" dirty="0" smtClean="0"/>
              <a:t>F or </a:t>
            </a:r>
            <a:r>
              <a:rPr lang="nb-NO" dirty="0" err="1" smtClean="0"/>
              <a:t>having</a:t>
            </a:r>
            <a:r>
              <a:rPr lang="nb-NO" dirty="0" smtClean="0"/>
              <a:t> </a:t>
            </a:r>
            <a:r>
              <a:rPr lang="nb-NO" dirty="0" err="1" smtClean="0"/>
              <a:t>guided</a:t>
            </a:r>
            <a:r>
              <a:rPr lang="nb-NO" dirty="0" smtClean="0"/>
              <a:t> </a:t>
            </a:r>
            <a:r>
              <a:rPr lang="nb-NO" dirty="0" err="1" smtClean="0"/>
              <a:t>you</a:t>
            </a:r>
            <a:endParaRPr lang="nb-NO" dirty="0" smtClean="0"/>
          </a:p>
          <a:p>
            <a:r>
              <a:rPr lang="nb-NO" dirty="0" err="1" smtClean="0"/>
              <a:t>That</a:t>
            </a:r>
            <a:r>
              <a:rPr lang="nb-NO" dirty="0" smtClean="0"/>
              <a:t> </a:t>
            </a:r>
            <a:r>
              <a:rPr lang="nb-NO" dirty="0" err="1" smtClean="0"/>
              <a:t>you</a:t>
            </a:r>
            <a:r>
              <a:rPr lang="nb-NO" dirty="0" smtClean="0"/>
              <a:t> </a:t>
            </a:r>
            <a:r>
              <a:rPr lang="nb-NO" dirty="0" err="1" smtClean="0"/>
              <a:t>remember</a:t>
            </a:r>
            <a:r>
              <a:rPr lang="nb-NO" dirty="0" smtClean="0"/>
              <a:t> Allah </a:t>
            </a:r>
            <a:r>
              <a:rPr lang="nb-NO" dirty="0" err="1" smtClean="0"/>
              <a:t>upon</a:t>
            </a:r>
            <a:r>
              <a:rPr lang="nb-NO" dirty="0" smtClean="0"/>
              <a:t> </a:t>
            </a:r>
            <a:r>
              <a:rPr lang="nb-NO" dirty="0" err="1" smtClean="0"/>
              <a:t>finishing</a:t>
            </a:r>
            <a:r>
              <a:rPr lang="nb-NO" dirty="0" smtClean="0"/>
              <a:t> </a:t>
            </a:r>
            <a:r>
              <a:rPr lang="nb-NO" dirty="0" err="1" smtClean="0"/>
              <a:t>the</a:t>
            </a:r>
            <a:r>
              <a:rPr lang="nb-NO" dirty="0" smtClean="0"/>
              <a:t> </a:t>
            </a:r>
            <a:r>
              <a:rPr lang="nb-NO" dirty="0" err="1" smtClean="0"/>
              <a:t>act</a:t>
            </a:r>
            <a:r>
              <a:rPr lang="nb-NO" dirty="0" smtClean="0"/>
              <a:t> </a:t>
            </a:r>
            <a:r>
              <a:rPr lang="nb-NO" dirty="0" err="1" smtClean="0"/>
              <a:t>of</a:t>
            </a:r>
            <a:r>
              <a:rPr lang="nb-NO" dirty="0" smtClean="0"/>
              <a:t> </a:t>
            </a:r>
            <a:r>
              <a:rPr lang="nb-NO" dirty="0" err="1" smtClean="0"/>
              <a:t>worship</a:t>
            </a:r>
            <a:r>
              <a:rPr lang="nb-NO" dirty="0" smtClean="0"/>
              <a:t>.</a:t>
            </a:r>
            <a:endParaRPr lang="nb-NO"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dirty="0" smtClean="0"/>
              <a:t>وَلَعَلَّكُمْ تَشْكُرُونَ</a:t>
            </a:r>
            <a:endParaRPr lang="nb-NO" dirty="0"/>
          </a:p>
        </p:txBody>
      </p:sp>
      <p:sp>
        <p:nvSpPr>
          <p:cNvPr id="3" name="Plassholder for innhold 2"/>
          <p:cNvSpPr>
            <a:spLocks noGrp="1"/>
          </p:cNvSpPr>
          <p:nvPr>
            <p:ph idx="1"/>
          </p:nvPr>
        </p:nvSpPr>
        <p:spPr/>
        <p:txBody>
          <a:bodyPr>
            <a:normAutofit fontScale="85000" lnSpcReduction="10000"/>
          </a:bodyPr>
          <a:lstStyle/>
          <a:p>
            <a:pPr rtl="1">
              <a:buNone/>
            </a:pPr>
            <a:endParaRPr lang="ar-AE" dirty="0" smtClean="0"/>
          </a:p>
          <a:p>
            <a:r>
              <a:rPr lang="nb-NO" sz="1900" dirty="0" smtClean="0"/>
              <a:t>So </a:t>
            </a:r>
            <a:r>
              <a:rPr lang="nb-NO" sz="1900" dirty="0" err="1" smtClean="0"/>
              <a:t>that</a:t>
            </a:r>
            <a:r>
              <a:rPr lang="nb-NO" sz="1900" dirty="0" smtClean="0"/>
              <a:t> </a:t>
            </a:r>
            <a:r>
              <a:rPr lang="nb-NO" sz="1900" dirty="0" err="1" smtClean="0"/>
              <a:t>you</a:t>
            </a:r>
            <a:r>
              <a:rPr lang="nb-NO" sz="1900" dirty="0" smtClean="0"/>
              <a:t> </a:t>
            </a:r>
            <a:r>
              <a:rPr lang="nb-NO" sz="1900" dirty="0" err="1" smtClean="0"/>
              <a:t>may</a:t>
            </a:r>
            <a:r>
              <a:rPr lang="nb-NO" sz="1900" dirty="0" smtClean="0"/>
              <a:t> be </a:t>
            </a:r>
            <a:r>
              <a:rPr lang="nb-NO" sz="1900" dirty="0" err="1" smtClean="0"/>
              <a:t>grateful</a:t>
            </a:r>
            <a:r>
              <a:rPr lang="nb-NO" sz="1900" dirty="0" smtClean="0"/>
              <a:t> to Him.</a:t>
            </a:r>
          </a:p>
          <a:p>
            <a:r>
              <a:rPr lang="nb-NO" sz="1900" dirty="0" smtClean="0"/>
              <a:t> </a:t>
            </a:r>
            <a:r>
              <a:rPr lang="nb-NO" sz="1900" dirty="0" err="1" smtClean="0"/>
              <a:t>If</a:t>
            </a:r>
            <a:r>
              <a:rPr lang="nb-NO" sz="1900" dirty="0" smtClean="0"/>
              <a:t> </a:t>
            </a:r>
            <a:r>
              <a:rPr lang="nb-NO" sz="1900" dirty="0" err="1" smtClean="0"/>
              <a:t>you</a:t>
            </a:r>
            <a:r>
              <a:rPr lang="nb-NO" sz="1900" dirty="0" smtClean="0"/>
              <a:t> </a:t>
            </a:r>
            <a:r>
              <a:rPr lang="nb-NO" sz="1900" dirty="0" err="1" smtClean="0"/>
              <a:t>adhere</a:t>
            </a:r>
            <a:r>
              <a:rPr lang="nb-NO" sz="1900" dirty="0" smtClean="0"/>
              <a:t> to </a:t>
            </a:r>
            <a:r>
              <a:rPr lang="nb-NO" sz="1900" dirty="0" err="1" smtClean="0"/>
              <a:t>what</a:t>
            </a:r>
            <a:r>
              <a:rPr lang="nb-NO" sz="1900" dirty="0" smtClean="0"/>
              <a:t> Allah </a:t>
            </a:r>
            <a:r>
              <a:rPr lang="nb-NO" sz="1900" dirty="0" err="1" smtClean="0"/>
              <a:t>commanded</a:t>
            </a:r>
            <a:r>
              <a:rPr lang="nb-NO" sz="1900" dirty="0" smtClean="0"/>
              <a:t> </a:t>
            </a:r>
            <a:r>
              <a:rPr lang="nb-NO" sz="1900" dirty="0" err="1" smtClean="0"/>
              <a:t>you</a:t>
            </a:r>
            <a:endParaRPr lang="nb-NO" sz="1900" dirty="0" smtClean="0"/>
          </a:p>
          <a:p>
            <a:r>
              <a:rPr lang="nb-NO" sz="1900" dirty="0" smtClean="0"/>
              <a:t> </a:t>
            </a:r>
            <a:r>
              <a:rPr lang="nb-NO" sz="1900" dirty="0" err="1" smtClean="0"/>
              <a:t>Obeying</a:t>
            </a:r>
            <a:r>
              <a:rPr lang="nb-NO" sz="1900" dirty="0" smtClean="0"/>
              <a:t> Him by </a:t>
            </a:r>
            <a:r>
              <a:rPr lang="nb-NO" sz="1900" dirty="0" err="1" smtClean="0"/>
              <a:t>performing</a:t>
            </a:r>
            <a:r>
              <a:rPr lang="nb-NO" sz="1900" dirty="0" smtClean="0"/>
              <a:t> </a:t>
            </a:r>
            <a:r>
              <a:rPr lang="nb-NO" sz="1900" dirty="0" err="1" smtClean="0"/>
              <a:t>the</a:t>
            </a:r>
            <a:r>
              <a:rPr lang="nb-NO" sz="1900" dirty="0" smtClean="0"/>
              <a:t> </a:t>
            </a:r>
            <a:r>
              <a:rPr lang="nb-NO" sz="1900" dirty="0" err="1" smtClean="0"/>
              <a:t>obligations</a:t>
            </a:r>
            <a:endParaRPr lang="nb-NO" sz="1900" dirty="0" smtClean="0"/>
          </a:p>
          <a:p>
            <a:r>
              <a:rPr lang="nb-NO" sz="1900" dirty="0" smtClean="0"/>
              <a:t> </a:t>
            </a:r>
            <a:r>
              <a:rPr lang="nb-NO" sz="1900" dirty="0" err="1" smtClean="0"/>
              <a:t>Abandoning</a:t>
            </a:r>
            <a:r>
              <a:rPr lang="nb-NO" sz="1900" dirty="0" smtClean="0"/>
              <a:t> </a:t>
            </a:r>
            <a:r>
              <a:rPr lang="nb-NO" sz="1900" dirty="0" err="1" smtClean="0"/>
              <a:t>the</a:t>
            </a:r>
            <a:r>
              <a:rPr lang="nb-NO" sz="1900" dirty="0" smtClean="0"/>
              <a:t> </a:t>
            </a:r>
            <a:r>
              <a:rPr lang="nb-NO" sz="1900" dirty="0" err="1" smtClean="0"/>
              <a:t>prohibitions</a:t>
            </a:r>
            <a:endParaRPr lang="nb-NO" sz="1900" dirty="0" smtClean="0"/>
          </a:p>
          <a:p>
            <a:r>
              <a:rPr lang="nb-NO" sz="1900" dirty="0" smtClean="0"/>
              <a:t> </a:t>
            </a:r>
            <a:r>
              <a:rPr lang="nb-NO" sz="1900" dirty="0" err="1" smtClean="0"/>
              <a:t>Abiding</a:t>
            </a:r>
            <a:r>
              <a:rPr lang="nb-NO" sz="1900" dirty="0" smtClean="0"/>
              <a:t> by </a:t>
            </a:r>
            <a:r>
              <a:rPr lang="nb-NO" sz="1900" dirty="0" err="1" smtClean="0"/>
              <a:t>the</a:t>
            </a:r>
            <a:r>
              <a:rPr lang="nb-NO" sz="1900" dirty="0" smtClean="0"/>
              <a:t> </a:t>
            </a:r>
            <a:r>
              <a:rPr lang="nb-NO" sz="1900" dirty="0" err="1" smtClean="0"/>
              <a:t>set</a:t>
            </a:r>
            <a:r>
              <a:rPr lang="nb-NO" sz="1900" dirty="0" smtClean="0"/>
              <a:t> limits</a:t>
            </a:r>
          </a:p>
          <a:p>
            <a:r>
              <a:rPr lang="nb-NO" sz="1900" dirty="0" smtClean="0"/>
              <a:t> </a:t>
            </a:r>
            <a:r>
              <a:rPr lang="nb-NO" sz="1900" dirty="0" err="1" smtClean="0"/>
              <a:t>Then</a:t>
            </a:r>
            <a:r>
              <a:rPr lang="nb-NO" sz="1900" dirty="0" smtClean="0"/>
              <a:t> </a:t>
            </a:r>
            <a:r>
              <a:rPr lang="nb-NO" sz="1900" dirty="0" err="1" smtClean="0"/>
              <a:t>perhaps</a:t>
            </a:r>
            <a:r>
              <a:rPr lang="nb-NO" sz="1900" dirty="0" smtClean="0"/>
              <a:t> </a:t>
            </a:r>
            <a:r>
              <a:rPr lang="nb-NO" sz="1900" dirty="0" err="1" smtClean="0"/>
              <a:t>you</a:t>
            </a:r>
            <a:r>
              <a:rPr lang="nb-NO" sz="1900" dirty="0" smtClean="0"/>
              <a:t> </a:t>
            </a:r>
            <a:r>
              <a:rPr lang="nb-NO" sz="1900" dirty="0" err="1" smtClean="0"/>
              <a:t>will</a:t>
            </a:r>
            <a:r>
              <a:rPr lang="nb-NO" sz="1900" dirty="0" smtClean="0"/>
              <a:t> be </a:t>
            </a:r>
            <a:r>
              <a:rPr lang="nb-NO" sz="1900" dirty="0" err="1" smtClean="0"/>
              <a:t>among</a:t>
            </a:r>
            <a:r>
              <a:rPr lang="nb-NO" sz="1900" dirty="0" smtClean="0"/>
              <a:t> </a:t>
            </a:r>
            <a:r>
              <a:rPr lang="nb-NO" sz="1900" dirty="0" err="1" smtClean="0"/>
              <a:t>the</a:t>
            </a:r>
            <a:r>
              <a:rPr lang="nb-NO" sz="1900" dirty="0" smtClean="0"/>
              <a:t> </a:t>
            </a:r>
            <a:r>
              <a:rPr lang="nb-NO" sz="1900" dirty="0" err="1" smtClean="0"/>
              <a:t>grateful</a:t>
            </a:r>
            <a:endParaRPr lang="nb-NO" sz="1900" dirty="0" smtClean="0"/>
          </a:p>
          <a:p>
            <a:pPr>
              <a:buNone/>
            </a:pPr>
            <a:endParaRPr lang="nb-NO" sz="19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186</a:t>
            </a:r>
            <a:endParaRPr lang="nb-NO" dirty="0"/>
          </a:p>
        </p:txBody>
      </p:sp>
      <p:sp>
        <p:nvSpPr>
          <p:cNvPr id="3" name="Plassholder for innhold 2"/>
          <p:cNvSpPr>
            <a:spLocks noGrp="1"/>
          </p:cNvSpPr>
          <p:nvPr>
            <p:ph idx="1"/>
          </p:nvPr>
        </p:nvSpPr>
        <p:spPr/>
        <p:txBody>
          <a:bodyPr/>
          <a:lstStyle/>
          <a:p>
            <a:r>
              <a:rPr lang="ar-SA" dirty="0" smtClean="0"/>
              <a:t>﴿وَإِذَا سَأَلَكَ عِبَادِي عَنِّي فَإِنِّي قَرِيبٌ أُجِيبُ دَعْوَةَ الدَّاعِ إِذَا دَعَانِ فَلْيَسْتَجِيبُواْ لِى وَلْيُؤْمِنُواْ بِى لَعَلَّهُمْ يَرْشُدُونَ </a:t>
            </a:r>
            <a:endParaRPr lang="nb-NO"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r>
              <a:rPr lang="en-US" dirty="0" smtClean="0"/>
              <a:t>And when My servants ask you (O Muhammad concerning Me, then answer them), I am indeed near (to them by My knowledge). I respond to the invocations of the supplicant when he calls on Me (without any mediator or intercessor). So let them obey Me and believe in Me, so that they may be led aright.) </a:t>
            </a:r>
            <a:endParaRPr lang="nb-NO" dirty="0" smtClean="0"/>
          </a:p>
          <a:p>
            <a:pPr>
              <a:buNone/>
            </a:pPr>
            <a:endParaRPr lang="nb-NO"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Theme</a:t>
            </a:r>
            <a:r>
              <a:rPr lang="nb-NO" dirty="0" smtClean="0"/>
              <a:t> </a:t>
            </a:r>
            <a:endParaRPr lang="nb-NO" dirty="0"/>
          </a:p>
        </p:txBody>
      </p:sp>
      <p:sp>
        <p:nvSpPr>
          <p:cNvPr id="3" name="Plassholder for innhold 2"/>
          <p:cNvSpPr>
            <a:spLocks noGrp="1"/>
          </p:cNvSpPr>
          <p:nvPr>
            <p:ph idx="1"/>
          </p:nvPr>
        </p:nvSpPr>
        <p:spPr>
          <a:xfrm>
            <a:off x="533400" y="1901952"/>
            <a:ext cx="7543800" cy="4224528"/>
          </a:xfrm>
        </p:spPr>
        <p:txBody>
          <a:bodyPr>
            <a:normAutofit/>
          </a:bodyPr>
          <a:lstStyle/>
          <a:p>
            <a:pPr>
              <a:buNone/>
            </a:pPr>
            <a:endParaRPr lang="en-US" sz="2000" dirty="0" smtClean="0"/>
          </a:p>
          <a:p>
            <a:pPr>
              <a:buNone/>
            </a:pPr>
            <a:endParaRPr lang="en-US" sz="2000" dirty="0" smtClean="0"/>
          </a:p>
          <a:p>
            <a:r>
              <a:rPr lang="en-US" sz="2400" dirty="0" smtClean="0"/>
              <a:t>Allah hears the Servant's Supplication</a:t>
            </a:r>
          </a:p>
          <a:p>
            <a:r>
              <a:rPr lang="en-US" sz="2400" dirty="0" smtClean="0"/>
              <a:t> </a:t>
            </a:r>
            <a:r>
              <a:rPr lang="nb-NO" sz="2400" dirty="0" smtClean="0"/>
              <a:t>Allah </a:t>
            </a:r>
            <a:r>
              <a:rPr lang="nb-NO" sz="2400" dirty="0" err="1" smtClean="0"/>
              <a:t>accepts</a:t>
            </a:r>
            <a:r>
              <a:rPr lang="nb-NO" sz="2400" dirty="0" smtClean="0"/>
              <a:t> </a:t>
            </a:r>
            <a:r>
              <a:rPr lang="nb-NO" sz="2400" dirty="0" err="1" smtClean="0"/>
              <a:t>the</a:t>
            </a:r>
            <a:r>
              <a:rPr lang="nb-NO" sz="2400" dirty="0" smtClean="0"/>
              <a:t> </a:t>
            </a:r>
            <a:r>
              <a:rPr lang="nb-NO" sz="2400" dirty="0" err="1" smtClean="0"/>
              <a:t>Invocation</a:t>
            </a:r>
            <a:r>
              <a:rPr lang="nb-NO" sz="2400" dirty="0" smtClean="0"/>
              <a:t> </a:t>
            </a:r>
            <a:endParaRPr lang="nb-NO"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endParaRPr lang="nb-NO"/>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187</a:t>
            </a:r>
            <a:endParaRPr lang="nb-NO" dirty="0"/>
          </a:p>
        </p:txBody>
      </p:sp>
      <p:sp>
        <p:nvSpPr>
          <p:cNvPr id="3" name="Plassholder for innhold 2"/>
          <p:cNvSpPr>
            <a:spLocks noGrp="1"/>
          </p:cNvSpPr>
          <p:nvPr>
            <p:ph idx="1"/>
          </p:nvPr>
        </p:nvSpPr>
        <p:spPr/>
        <p:txBody>
          <a:bodyPr/>
          <a:lstStyle/>
          <a:p>
            <a:r>
              <a:rPr lang="ar-SA" dirty="0" smtClean="0"/>
              <a:t>أُحِلَّ لَكُمْ لَيْلَةَ الصِّيَامِ الرَّفَثُ إِلَى نِسَآئِكُمْ هُنَّ لِبَاسٌ لَّكُمْ وَأَنتُمْ لِبَاسٌ لَّهُنَّ عَلِمَ اللَّهُ أَنَّكُمْ كُنتُمْ تَخْتانُونَ أَنفُسَكُمْ فَتَابَ عَلَيْكُمْ وَعَفَا عَنكُمْ فَالـنَ بَـشِرُوهُنَّ وَابْتَغُواْ مَا كَتَبَ اللَّهُ لَكُمْ وَكُلُواْ وَاشْرَبُواْ حَتَّى يَتَبَيَّنَ لَكُمُ الْخَيْطُ الأَبْيَضُ مِنَ الْخَيْطِ الأَسْوَدِ مِنَ الْفَجْرِ ثُمَّ أَتِمُّواْ الصِّيَامَ إِلَى الَّيْلِ وَلاَ تُبَـشِرُوهُنَّ وَأَنتُمْ عَـكِفُونَ فِي الْمَسَـجِدِ تِلْكَ حُدُودُ اللَّهِ فَلاَ تَقْرَبُوهَا كَذلِكَ يُبَيِّنُ اللَّهُ آيَاتِهِ لِلنَّاسِ لَعَلَّهُمْ يَتَّقُونَ </a:t>
            </a:r>
            <a:endParaRPr lang="nb-NO"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dirty="0"/>
          </a:p>
        </p:txBody>
      </p:sp>
      <p:sp>
        <p:nvSpPr>
          <p:cNvPr id="3" name="Plassholder for innhold 2"/>
          <p:cNvSpPr>
            <a:spLocks noGrp="1"/>
          </p:cNvSpPr>
          <p:nvPr>
            <p:ph idx="1"/>
          </p:nvPr>
        </p:nvSpPr>
        <p:spPr/>
        <p:txBody>
          <a:bodyPr>
            <a:normAutofit fontScale="77500" lnSpcReduction="20000"/>
          </a:bodyPr>
          <a:lstStyle/>
          <a:p>
            <a:pPr>
              <a:buNone/>
            </a:pPr>
            <a:r>
              <a:rPr lang="en-US" dirty="0" smtClean="0"/>
              <a:t> It is made lawful for you to have sexual relations with your wives on the night of As-</a:t>
            </a:r>
            <a:r>
              <a:rPr lang="en-US" dirty="0" err="1" smtClean="0"/>
              <a:t>Siyam</a:t>
            </a:r>
            <a:r>
              <a:rPr lang="en-US" dirty="0" smtClean="0"/>
              <a:t> (fasting). They are </a:t>
            </a:r>
            <a:r>
              <a:rPr lang="en-US" dirty="0" err="1" smtClean="0"/>
              <a:t>Libas</a:t>
            </a:r>
            <a:r>
              <a:rPr lang="en-US" dirty="0" smtClean="0"/>
              <a:t> </a:t>
            </a:r>
            <a:r>
              <a:rPr lang="nb-NO" dirty="0" smtClean="0"/>
              <a:t>﴿</a:t>
            </a:r>
            <a:r>
              <a:rPr lang="en-US" dirty="0" smtClean="0"/>
              <a:t>i.e., body-cover, or screen</a:t>
            </a:r>
            <a:r>
              <a:rPr lang="nb-NO" dirty="0" smtClean="0"/>
              <a:t>﴾</a:t>
            </a:r>
            <a:r>
              <a:rPr lang="en-US" dirty="0" smtClean="0"/>
              <a:t> for you and you are </a:t>
            </a:r>
            <a:r>
              <a:rPr lang="en-US" dirty="0" err="1" smtClean="0"/>
              <a:t>Libas</a:t>
            </a:r>
            <a:r>
              <a:rPr lang="en-US" dirty="0" smtClean="0"/>
              <a:t> for them. Allah knows that you used to deceive yourselves, so He turned to you (accepted your repentance) and forgave you. So now have sexual relations with them and seek that which Allah has ordained for you (offspring), and eat and drink until the white thread (light) of dawn appears to you distinct from the black thread (darkness of night), then complete your fast till the nightfall. And do not have sexual relations with them (your wives) while you are in </a:t>
            </a:r>
            <a:r>
              <a:rPr lang="en-US" dirty="0" err="1" smtClean="0"/>
              <a:t>I`tikaf</a:t>
            </a:r>
            <a:r>
              <a:rPr lang="en-US" dirty="0" smtClean="0"/>
              <a:t> in the </a:t>
            </a:r>
            <a:r>
              <a:rPr lang="en-US" dirty="0" err="1" smtClean="0"/>
              <a:t>Masjids</a:t>
            </a:r>
            <a:r>
              <a:rPr lang="en-US" dirty="0" smtClean="0"/>
              <a:t>. These are the limits (set) by Allah, so approach them not. Thus does Allah make clear His </a:t>
            </a:r>
            <a:r>
              <a:rPr lang="en-US" dirty="0" err="1" smtClean="0"/>
              <a:t>Ayat</a:t>
            </a:r>
            <a:r>
              <a:rPr lang="en-US" dirty="0" smtClean="0"/>
              <a:t> to mankind that they may acquire </a:t>
            </a:r>
            <a:r>
              <a:rPr lang="en-US" dirty="0" err="1" smtClean="0"/>
              <a:t>Taqwa</a:t>
            </a:r>
            <a:r>
              <a:rPr lang="en-US" dirty="0" smtClean="0"/>
              <a:t>.) </a:t>
            </a:r>
            <a:endParaRPr lang="nb-NO" dirty="0" smtClean="0"/>
          </a:p>
          <a:p>
            <a:pPr>
              <a:buNone/>
            </a:pPr>
            <a:endParaRPr lang="nb-NO"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Theme</a:t>
            </a:r>
            <a:r>
              <a:rPr lang="nb-NO" dirty="0" smtClean="0"/>
              <a:t> </a:t>
            </a:r>
            <a:endParaRPr lang="nb-NO" dirty="0"/>
          </a:p>
        </p:txBody>
      </p:sp>
      <p:sp>
        <p:nvSpPr>
          <p:cNvPr id="3" name="Plassholder for innhold 2"/>
          <p:cNvSpPr>
            <a:spLocks noGrp="1"/>
          </p:cNvSpPr>
          <p:nvPr>
            <p:ph idx="1"/>
          </p:nvPr>
        </p:nvSpPr>
        <p:spPr/>
        <p:txBody>
          <a:bodyPr/>
          <a:lstStyle/>
          <a:p>
            <a:pPr>
              <a:buNone/>
            </a:pPr>
            <a:endParaRPr lang="en-US" dirty="0" smtClean="0"/>
          </a:p>
          <a:p>
            <a:pPr>
              <a:buNone/>
            </a:pPr>
            <a:r>
              <a:rPr lang="en-US" sz="2000" dirty="0" smtClean="0"/>
              <a:t>Eating, Drinking and Sexual Intercourse are allowed during the Nights of Ramadan.</a:t>
            </a:r>
            <a:endParaRPr lang="nb-NO"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a:xfrm>
            <a:off x="533400" y="1901952"/>
            <a:ext cx="7543800" cy="4224528"/>
          </a:xfrm>
        </p:spPr>
        <p:txBody>
          <a:bodyPr>
            <a:normAutofit/>
          </a:bodyPr>
          <a:lstStyle/>
          <a:p>
            <a:pPr>
              <a:buNone/>
            </a:pPr>
            <a:r>
              <a:rPr lang="en-US" sz="2800" dirty="0" smtClean="0"/>
              <a:t> O you who believe! Fasting is prescribed for you as it was prescribed for those before you, that you may acquire </a:t>
            </a:r>
            <a:r>
              <a:rPr lang="en-US" sz="2800" dirty="0" err="1" smtClean="0"/>
              <a:t>Taqwa</a:t>
            </a:r>
            <a:r>
              <a:rPr lang="en-US" sz="2800" dirty="0" smtClean="0"/>
              <a:t>.) </a:t>
            </a:r>
            <a:endParaRPr lang="nb-NO" sz="28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nb-NO" dirty="0" smtClean="0"/>
              <a:t/>
            </a:r>
            <a:br>
              <a:rPr lang="nb-NO" dirty="0" smtClean="0"/>
            </a:br>
            <a:r>
              <a:rPr lang="ar-AE" dirty="0" smtClean="0"/>
              <a:t>أُحِلَّ لَكُمْ لَيْلَةَ الصِّيَامِ الرَّفَثُ إِلَى</a:t>
            </a:r>
            <a:br>
              <a:rPr lang="ar-AE" dirty="0" smtClean="0"/>
            </a:br>
            <a:endParaRPr lang="nb-NO" dirty="0"/>
          </a:p>
        </p:txBody>
      </p:sp>
      <p:sp>
        <p:nvSpPr>
          <p:cNvPr id="3" name="Plassholder for innhold 2"/>
          <p:cNvSpPr>
            <a:spLocks noGrp="1"/>
          </p:cNvSpPr>
          <p:nvPr>
            <p:ph idx="1"/>
          </p:nvPr>
        </p:nvSpPr>
        <p:spPr/>
        <p:txBody>
          <a:bodyPr>
            <a:normAutofit/>
          </a:bodyPr>
          <a:lstStyle/>
          <a:p>
            <a:pPr>
              <a:buNone/>
            </a:pPr>
            <a:endParaRPr lang="nb-NO" sz="2400" dirty="0" smtClean="0"/>
          </a:p>
          <a:p>
            <a:pPr>
              <a:buNone/>
            </a:pPr>
            <a:r>
              <a:rPr lang="nb-NO" sz="2400" dirty="0" smtClean="0"/>
              <a:t>It is </a:t>
            </a:r>
            <a:r>
              <a:rPr lang="nb-NO" sz="2400" dirty="0" err="1" smtClean="0"/>
              <a:t>made</a:t>
            </a:r>
            <a:r>
              <a:rPr lang="nb-NO" sz="2400" dirty="0" smtClean="0"/>
              <a:t> </a:t>
            </a:r>
            <a:r>
              <a:rPr lang="nb-NO" sz="2400" dirty="0" err="1" smtClean="0"/>
              <a:t>lawful</a:t>
            </a:r>
            <a:r>
              <a:rPr lang="nb-NO" sz="2400" dirty="0" smtClean="0"/>
              <a:t> for </a:t>
            </a:r>
            <a:r>
              <a:rPr lang="nb-NO" sz="2400" dirty="0" err="1" smtClean="0"/>
              <a:t>you</a:t>
            </a:r>
            <a:r>
              <a:rPr lang="nb-NO" sz="2400" dirty="0" smtClean="0"/>
              <a:t> to have </a:t>
            </a:r>
            <a:r>
              <a:rPr lang="nb-NO" sz="2400" dirty="0" err="1" smtClean="0"/>
              <a:t>sexual</a:t>
            </a:r>
            <a:r>
              <a:rPr lang="nb-NO" sz="2400" dirty="0" smtClean="0"/>
              <a:t> </a:t>
            </a:r>
            <a:r>
              <a:rPr lang="nb-NO" sz="2400" dirty="0" err="1" smtClean="0"/>
              <a:t>relations</a:t>
            </a:r>
            <a:r>
              <a:rPr lang="nb-NO" sz="2400" dirty="0" smtClean="0"/>
              <a:t> </a:t>
            </a:r>
            <a:r>
              <a:rPr lang="nb-NO" sz="2400" dirty="0" err="1" smtClean="0"/>
              <a:t>with</a:t>
            </a:r>
            <a:r>
              <a:rPr lang="nb-NO" sz="2400" dirty="0" smtClean="0"/>
              <a:t> </a:t>
            </a:r>
            <a:r>
              <a:rPr lang="nb-NO" sz="2400" dirty="0" err="1" smtClean="0"/>
              <a:t>your</a:t>
            </a:r>
            <a:r>
              <a:rPr lang="nb-NO" sz="2400" dirty="0" smtClean="0"/>
              <a:t> </a:t>
            </a:r>
            <a:r>
              <a:rPr lang="nb-NO" sz="2400" dirty="0" err="1" smtClean="0"/>
              <a:t>wives</a:t>
            </a:r>
            <a:r>
              <a:rPr lang="nb-NO" sz="2400" dirty="0" smtClean="0"/>
              <a:t> </a:t>
            </a:r>
            <a:r>
              <a:rPr lang="nb-NO" sz="2400" dirty="0" err="1" smtClean="0"/>
              <a:t>on</a:t>
            </a:r>
            <a:r>
              <a:rPr lang="nb-NO" sz="2400" dirty="0" smtClean="0"/>
              <a:t> </a:t>
            </a:r>
            <a:r>
              <a:rPr lang="nb-NO" sz="2400" dirty="0" err="1" smtClean="0"/>
              <a:t>the</a:t>
            </a:r>
            <a:r>
              <a:rPr lang="nb-NO" sz="2400" dirty="0" smtClean="0"/>
              <a:t> </a:t>
            </a:r>
            <a:r>
              <a:rPr lang="nb-NO" sz="2400" dirty="0" err="1" smtClean="0"/>
              <a:t>night</a:t>
            </a:r>
            <a:r>
              <a:rPr lang="nb-NO" sz="2400" dirty="0" smtClean="0"/>
              <a:t> </a:t>
            </a:r>
            <a:r>
              <a:rPr lang="nb-NO" sz="2400" dirty="0" err="1" smtClean="0"/>
              <a:t>of</a:t>
            </a:r>
            <a:r>
              <a:rPr lang="nb-NO" sz="2400" dirty="0" smtClean="0"/>
              <a:t> </a:t>
            </a:r>
            <a:r>
              <a:rPr lang="nb-NO" sz="2400" dirty="0" err="1" smtClean="0"/>
              <a:t>As-Siyam</a:t>
            </a:r>
            <a:r>
              <a:rPr lang="nb-NO" sz="2400" dirty="0" smtClean="0"/>
              <a:t> (fasting)) </a:t>
            </a:r>
            <a:r>
              <a:rPr lang="nb-NO" sz="2400" dirty="0" err="1" smtClean="0"/>
              <a:t>until</a:t>
            </a:r>
            <a:r>
              <a:rPr lang="nb-NO" sz="2400" dirty="0" smtClean="0"/>
              <a:t>... </a:t>
            </a:r>
          </a:p>
          <a:p>
            <a:pPr>
              <a:buNone/>
            </a:pPr>
            <a:endParaRPr lang="nb-NO" sz="2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AE" dirty="0" smtClean="0"/>
              <a:t/>
            </a:r>
            <a:br>
              <a:rPr lang="ar-AE" dirty="0" smtClean="0"/>
            </a:br>
            <a:r>
              <a:rPr lang="ar-AE" dirty="0" smtClean="0"/>
              <a:t>هُنَّ لِبَاسٌ لَّكُمْ وَأَنتُمْ لِبَاسٌ لَّهُنَّ </a:t>
            </a:r>
            <a:br>
              <a:rPr lang="ar-AE" dirty="0" smtClean="0"/>
            </a:br>
            <a:endParaRPr lang="nb-NO" dirty="0"/>
          </a:p>
        </p:txBody>
      </p:sp>
      <p:sp>
        <p:nvSpPr>
          <p:cNvPr id="3" name="Plassholder for innhold 2"/>
          <p:cNvSpPr>
            <a:spLocks noGrp="1"/>
          </p:cNvSpPr>
          <p:nvPr>
            <p:ph idx="1"/>
          </p:nvPr>
        </p:nvSpPr>
        <p:spPr/>
        <p:txBody>
          <a:bodyPr/>
          <a:lstStyle/>
          <a:p>
            <a:pPr>
              <a:buNone/>
            </a:pPr>
            <a:endParaRPr lang="nb-NO" dirty="0" smtClean="0"/>
          </a:p>
          <a:p>
            <a:pPr>
              <a:buNone/>
            </a:pPr>
            <a:r>
              <a:rPr lang="nb-NO" dirty="0" smtClean="0"/>
              <a:t>(</a:t>
            </a:r>
            <a:r>
              <a:rPr lang="nb-NO" dirty="0" err="1" smtClean="0"/>
              <a:t>They</a:t>
            </a:r>
            <a:r>
              <a:rPr lang="nb-NO" dirty="0" smtClean="0"/>
              <a:t> </a:t>
            </a:r>
            <a:r>
              <a:rPr lang="nb-NO" dirty="0" err="1" smtClean="0"/>
              <a:t>are</a:t>
            </a:r>
            <a:r>
              <a:rPr lang="nb-NO" dirty="0" smtClean="0"/>
              <a:t> </a:t>
            </a:r>
            <a:r>
              <a:rPr lang="nb-NO" dirty="0" err="1" smtClean="0"/>
              <a:t>Libas</a:t>
            </a:r>
            <a:r>
              <a:rPr lang="nb-NO" dirty="0" smtClean="0"/>
              <a:t> ﴿i.e., </a:t>
            </a:r>
            <a:r>
              <a:rPr lang="nb-NO" dirty="0" err="1" smtClean="0"/>
              <a:t>body-cover</a:t>
            </a:r>
            <a:r>
              <a:rPr lang="nb-NO" dirty="0" smtClean="0"/>
              <a:t>, or screen </a:t>
            </a:r>
          </a:p>
          <a:p>
            <a:pPr>
              <a:buNone/>
            </a:pPr>
            <a:r>
              <a:rPr lang="nb-NO" dirty="0" smtClean="0"/>
              <a:t>﴾ for </a:t>
            </a:r>
            <a:r>
              <a:rPr lang="nb-NO" dirty="0" err="1" smtClean="0"/>
              <a:t>you</a:t>
            </a:r>
            <a:r>
              <a:rPr lang="nb-NO" dirty="0" smtClean="0"/>
              <a:t> and </a:t>
            </a:r>
            <a:r>
              <a:rPr lang="nb-NO" dirty="0" err="1" smtClean="0"/>
              <a:t>you</a:t>
            </a:r>
            <a:r>
              <a:rPr lang="nb-NO" dirty="0" smtClean="0"/>
              <a:t> </a:t>
            </a:r>
            <a:r>
              <a:rPr lang="nb-NO" dirty="0" err="1" smtClean="0"/>
              <a:t>are</a:t>
            </a:r>
            <a:r>
              <a:rPr lang="nb-NO" dirty="0" smtClean="0"/>
              <a:t> </a:t>
            </a:r>
            <a:r>
              <a:rPr lang="nb-NO" dirty="0" err="1" smtClean="0"/>
              <a:t>Libas</a:t>
            </a:r>
            <a:r>
              <a:rPr lang="nb-NO" dirty="0" smtClean="0"/>
              <a:t> for </a:t>
            </a:r>
            <a:r>
              <a:rPr lang="nb-NO" dirty="0" err="1" smtClean="0"/>
              <a:t>them</a:t>
            </a:r>
            <a:r>
              <a:rPr lang="nb-NO" dirty="0" smtClean="0"/>
              <a:t>.) </a:t>
            </a:r>
          </a:p>
          <a:p>
            <a:pPr>
              <a:buNone/>
            </a:pPr>
            <a:endParaRPr lang="nb-NO"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endParaRPr lang="en-US" dirty="0" smtClean="0"/>
          </a:p>
          <a:p>
            <a:r>
              <a:rPr lang="en-US" dirty="0" smtClean="0"/>
              <a:t>Your wives are a resort for you and you for them.</a:t>
            </a:r>
          </a:p>
          <a:p>
            <a:r>
              <a:rPr lang="en-US" dirty="0" smtClean="0"/>
              <a:t>They are your cover and you are their cover</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endParaRPr lang="en-US" dirty="0" smtClean="0"/>
          </a:p>
          <a:p>
            <a:r>
              <a:rPr lang="en-US" dirty="0" smtClean="0"/>
              <a:t>Wife and the husband are intimate and have sexual intercourse with each other</a:t>
            </a:r>
          </a:p>
          <a:p>
            <a:r>
              <a:rPr lang="en-US" dirty="0" smtClean="0"/>
              <a:t>This is why they were permitted to have sexual activity during the nights of Ramadan</a:t>
            </a:r>
          </a:p>
          <a:p>
            <a:r>
              <a:rPr lang="en-US" dirty="0" smtClean="0"/>
              <a:t>So that matters are made easier for them</a:t>
            </a:r>
            <a:endParaRPr lang="nb-NO"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dirty="0" smtClean="0"/>
              <a:t>عَلِمَ اللَّهُ أَنَّكُمْ كُنتُمْ تَخْتانُونَ </a:t>
            </a:r>
            <a:endParaRPr lang="nb-NO" dirty="0"/>
          </a:p>
        </p:txBody>
      </p:sp>
      <p:sp>
        <p:nvSpPr>
          <p:cNvPr id="3" name="Plassholder for innhold 2"/>
          <p:cNvSpPr>
            <a:spLocks noGrp="1"/>
          </p:cNvSpPr>
          <p:nvPr>
            <p:ph idx="1"/>
          </p:nvPr>
        </p:nvSpPr>
        <p:spPr/>
        <p:txBody>
          <a:bodyPr/>
          <a:lstStyle/>
          <a:p>
            <a:r>
              <a:rPr lang="en-US" dirty="0" smtClean="0"/>
              <a:t>They would not touch their women </a:t>
            </a:r>
          </a:p>
          <a:p>
            <a:r>
              <a:rPr lang="en-US" dirty="0" smtClean="0"/>
              <a:t>Food until the next night.</a:t>
            </a:r>
          </a:p>
          <a:p>
            <a:r>
              <a:rPr lang="en-US" dirty="0" smtClean="0"/>
              <a:t>Some </a:t>
            </a:r>
            <a:r>
              <a:rPr lang="en-US" dirty="0" err="1" smtClean="0"/>
              <a:t>muslim</a:t>
            </a:r>
            <a:r>
              <a:rPr lang="en-US" dirty="0" smtClean="0"/>
              <a:t> touched (had sex with) their wives </a:t>
            </a:r>
          </a:p>
          <a:p>
            <a:r>
              <a:rPr lang="en-US" dirty="0" smtClean="0"/>
              <a:t>They complained to Allah's Messenger . Then Allah sent down </a:t>
            </a:r>
          </a:p>
          <a:p>
            <a:pPr>
              <a:buNone/>
            </a:pPr>
            <a:endParaRPr lang="nb-NO"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447800" y="762000"/>
            <a:ext cx="6629400" cy="1143000"/>
          </a:xfrm>
        </p:spPr>
        <p:txBody>
          <a:bodyPr>
            <a:normAutofit/>
          </a:bodyPr>
          <a:lstStyle/>
          <a:p>
            <a:pPr algn="ctr"/>
            <a:r>
              <a:rPr lang="ar-AE" dirty="0" smtClean="0"/>
              <a:t>وَكُلُواْ وَاشْرَبُواْ حَتَّى </a:t>
            </a:r>
            <a:endParaRPr lang="nb-NO" dirty="0"/>
          </a:p>
        </p:txBody>
      </p:sp>
      <p:sp>
        <p:nvSpPr>
          <p:cNvPr id="3" name="Plassholder for innhold 2"/>
          <p:cNvSpPr>
            <a:spLocks noGrp="1"/>
          </p:cNvSpPr>
          <p:nvPr>
            <p:ph idx="1"/>
          </p:nvPr>
        </p:nvSpPr>
        <p:spPr/>
        <p:txBody>
          <a:bodyPr/>
          <a:lstStyle/>
          <a:p>
            <a:r>
              <a:rPr lang="en-US" dirty="0" smtClean="0"/>
              <a:t>Allah has allowed </a:t>
            </a:r>
          </a:p>
          <a:p>
            <a:pPr>
              <a:buFont typeface="Wingdings" pitchFamily="2" charset="2"/>
              <a:buChar char="Ø"/>
            </a:pPr>
            <a:r>
              <a:rPr lang="en-US" dirty="0" smtClean="0"/>
              <a:t>Eating</a:t>
            </a:r>
          </a:p>
          <a:p>
            <a:pPr>
              <a:buFont typeface="Wingdings" pitchFamily="2" charset="2"/>
              <a:buChar char="Ø"/>
            </a:pPr>
            <a:r>
              <a:rPr lang="en-US" dirty="0" smtClean="0"/>
              <a:t>Drinking</a:t>
            </a:r>
          </a:p>
          <a:p>
            <a:pPr>
              <a:buNone/>
            </a:pPr>
            <a:r>
              <a:rPr lang="en-US" dirty="0" smtClean="0"/>
              <a:t>During any part of the night until the light of dawn is distinguished from the darkness of the night</a:t>
            </a:r>
            <a:endParaRPr lang="nb-NO" dirty="0" smtClean="0"/>
          </a:p>
          <a:p>
            <a:endParaRPr lang="nb-NO"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normAutofit/>
          </a:bodyPr>
          <a:lstStyle/>
          <a:p>
            <a:pPr>
              <a:buNone/>
            </a:pPr>
            <a:endParaRPr lang="nb-NO" sz="2800" dirty="0" smtClean="0"/>
          </a:p>
          <a:p>
            <a:pPr>
              <a:buNone/>
            </a:pPr>
            <a:r>
              <a:rPr lang="nb-NO" sz="2800" dirty="0" smtClean="0"/>
              <a:t>The </a:t>
            </a:r>
            <a:r>
              <a:rPr lang="nb-NO" sz="2800" dirty="0" err="1" smtClean="0"/>
              <a:t>Rulings</a:t>
            </a:r>
            <a:r>
              <a:rPr lang="nb-NO" sz="2800" dirty="0" smtClean="0"/>
              <a:t> </a:t>
            </a:r>
            <a:r>
              <a:rPr lang="nb-NO" sz="2800" dirty="0" err="1" smtClean="0"/>
              <a:t>of</a:t>
            </a:r>
            <a:r>
              <a:rPr lang="nb-NO" sz="2800" dirty="0" smtClean="0"/>
              <a:t> </a:t>
            </a:r>
            <a:r>
              <a:rPr lang="nb-NO" sz="2800" dirty="0" err="1" smtClean="0"/>
              <a:t>I`tikaf</a:t>
            </a:r>
            <a:r>
              <a:rPr lang="nb-NO" sz="2800" dirty="0" smtClean="0"/>
              <a:t> </a:t>
            </a:r>
            <a:endParaRPr lang="nb-NO" sz="28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r>
              <a:rPr lang="en-US" dirty="0" smtClean="0"/>
              <a:t>Allah prohibited him from touching women</a:t>
            </a:r>
          </a:p>
          <a:p>
            <a:r>
              <a:rPr lang="en-US" dirty="0" smtClean="0"/>
              <a:t>Touching means having sexual intercourse with</a:t>
            </a:r>
          </a:p>
          <a:p>
            <a:r>
              <a:rPr lang="en-US" dirty="0" smtClean="0"/>
              <a:t>During the night or day</a:t>
            </a:r>
          </a:p>
          <a:p>
            <a:r>
              <a:rPr lang="en-US" dirty="0" smtClean="0"/>
              <a:t>Whether you were in the mosque or outside of it'</a:t>
            </a:r>
          </a:p>
          <a:p>
            <a:r>
              <a:rPr lang="en-US" dirty="0" smtClean="0"/>
              <a:t>Until he finishes his </a:t>
            </a:r>
            <a:r>
              <a:rPr lang="en-US" dirty="0" err="1" smtClean="0"/>
              <a:t>I`tikaf</a:t>
            </a:r>
            <a:endParaRPr lang="nb-NO"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dirty="0" smtClean="0"/>
              <a:t>تِلْكَ حُدُودُ اللَّهِ</a:t>
            </a:r>
            <a:endParaRPr lang="nb-NO" dirty="0"/>
          </a:p>
        </p:txBody>
      </p:sp>
      <p:sp>
        <p:nvSpPr>
          <p:cNvPr id="3" name="Plassholder for innhold 2"/>
          <p:cNvSpPr>
            <a:spLocks noGrp="1"/>
          </p:cNvSpPr>
          <p:nvPr>
            <p:ph idx="1"/>
          </p:nvPr>
        </p:nvSpPr>
        <p:spPr/>
        <p:txBody>
          <a:bodyPr/>
          <a:lstStyle/>
          <a:p>
            <a:r>
              <a:rPr lang="en-US" dirty="0" smtClean="0"/>
              <a:t>This is </a:t>
            </a:r>
            <a:r>
              <a:rPr lang="en-US" dirty="0" err="1" smtClean="0"/>
              <a:t>whata</a:t>
            </a:r>
            <a:r>
              <a:rPr lang="en-US" dirty="0" smtClean="0"/>
              <a:t> </a:t>
            </a:r>
            <a:r>
              <a:rPr lang="en-US" dirty="0" err="1" smtClean="0"/>
              <a:t>llah</a:t>
            </a:r>
            <a:r>
              <a:rPr lang="en-US" dirty="0" smtClean="0"/>
              <a:t> have explained</a:t>
            </a:r>
          </a:p>
          <a:p>
            <a:r>
              <a:rPr lang="en-US" dirty="0" smtClean="0"/>
              <a:t>Ordained</a:t>
            </a:r>
          </a:p>
          <a:p>
            <a:r>
              <a:rPr lang="en-US" dirty="0" smtClean="0"/>
              <a:t>Specified</a:t>
            </a:r>
          </a:p>
          <a:p>
            <a:r>
              <a:rPr lang="en-US" dirty="0" smtClean="0"/>
              <a:t>Allowed </a:t>
            </a:r>
          </a:p>
          <a:p>
            <a:r>
              <a:rPr lang="en-US" dirty="0" smtClean="0"/>
              <a:t>Prohibited for fasting.</a:t>
            </a:r>
            <a:endParaRPr lang="nb-NO"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nb-NO" dirty="0" smtClean="0"/>
              <a:t/>
            </a:r>
            <a:br>
              <a:rPr lang="nb-NO" dirty="0" smtClean="0"/>
            </a:br>
            <a:r>
              <a:rPr lang="ar-AE" dirty="0" smtClean="0"/>
              <a:t>كَذلِكَ يُبَيِّنُ اللَّهُ آيَاتِهِ لِلنَّاسِ</a:t>
            </a:r>
            <a:br>
              <a:rPr lang="ar-AE" dirty="0" smtClean="0"/>
            </a:br>
            <a:endParaRPr lang="nb-NO" dirty="0"/>
          </a:p>
        </p:txBody>
      </p:sp>
      <p:sp>
        <p:nvSpPr>
          <p:cNvPr id="3" name="Plassholder for innhold 2"/>
          <p:cNvSpPr>
            <a:spLocks noGrp="1"/>
          </p:cNvSpPr>
          <p:nvPr>
            <p:ph idx="1"/>
          </p:nvPr>
        </p:nvSpPr>
        <p:spPr/>
        <p:txBody>
          <a:bodyPr/>
          <a:lstStyle/>
          <a:p>
            <a:pPr>
              <a:buNone/>
            </a:pPr>
            <a:r>
              <a:rPr lang="nb-NO" dirty="0" smtClean="0"/>
              <a:t>Thus </a:t>
            </a:r>
            <a:r>
              <a:rPr lang="nb-NO" dirty="0" err="1" smtClean="0"/>
              <a:t>does</a:t>
            </a:r>
            <a:r>
              <a:rPr lang="nb-NO" dirty="0" smtClean="0"/>
              <a:t> Allah make </a:t>
            </a:r>
            <a:r>
              <a:rPr lang="nb-NO" dirty="0" err="1" smtClean="0"/>
              <a:t>clear</a:t>
            </a:r>
            <a:r>
              <a:rPr lang="nb-NO" dirty="0" smtClean="0"/>
              <a:t> His </a:t>
            </a:r>
            <a:r>
              <a:rPr lang="nb-NO" dirty="0" err="1" smtClean="0"/>
              <a:t>Ayat</a:t>
            </a:r>
            <a:r>
              <a:rPr lang="nb-NO" dirty="0" smtClean="0"/>
              <a:t> to </a:t>
            </a:r>
            <a:r>
              <a:rPr lang="nb-NO" dirty="0" err="1" smtClean="0"/>
              <a:t>mankind</a:t>
            </a:r>
            <a:endParaRPr lang="nb-NO" dirty="0" smtClean="0"/>
          </a:p>
          <a:p>
            <a:pPr>
              <a:buNone/>
            </a:pPr>
            <a:r>
              <a:rPr lang="nb-NO" dirty="0" smtClean="0"/>
              <a:t> Just as He </a:t>
            </a:r>
            <a:r>
              <a:rPr lang="nb-NO" dirty="0" err="1" smtClean="0"/>
              <a:t>explains</a:t>
            </a:r>
            <a:r>
              <a:rPr lang="nb-NO" dirty="0" smtClean="0"/>
              <a:t> </a:t>
            </a:r>
            <a:r>
              <a:rPr lang="nb-NO" dirty="0" err="1" smtClean="0"/>
              <a:t>the</a:t>
            </a:r>
            <a:r>
              <a:rPr lang="nb-NO" dirty="0" smtClean="0"/>
              <a:t> fast </a:t>
            </a:r>
            <a:r>
              <a:rPr lang="nb-NO" dirty="0" err="1" smtClean="0"/>
              <a:t>rulings</a:t>
            </a:r>
            <a:endParaRPr lang="nb-N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tel 6"/>
          <p:cNvSpPr>
            <a:spLocks noGrp="1"/>
          </p:cNvSpPr>
          <p:nvPr>
            <p:ph type="title"/>
          </p:nvPr>
        </p:nvSpPr>
        <p:spPr/>
        <p:txBody>
          <a:bodyPr/>
          <a:lstStyle/>
          <a:p>
            <a:r>
              <a:rPr lang="nb-NO" dirty="0" err="1" smtClean="0"/>
              <a:t>Theme</a:t>
            </a:r>
            <a:r>
              <a:rPr lang="nb-NO" dirty="0" smtClean="0"/>
              <a:t> </a:t>
            </a:r>
            <a:endParaRPr lang="nb-NO" dirty="0"/>
          </a:p>
        </p:txBody>
      </p:sp>
      <p:sp>
        <p:nvSpPr>
          <p:cNvPr id="8" name="Plassholder for innhold 7"/>
          <p:cNvSpPr>
            <a:spLocks noGrp="1"/>
          </p:cNvSpPr>
          <p:nvPr>
            <p:ph idx="1"/>
          </p:nvPr>
        </p:nvSpPr>
        <p:spPr/>
        <p:txBody>
          <a:bodyPr>
            <a:normAutofit/>
          </a:bodyPr>
          <a:lstStyle/>
          <a:p>
            <a:pPr algn="ctr">
              <a:buNone/>
            </a:pPr>
            <a:endParaRPr lang="nb-NO" sz="3200" dirty="0" smtClean="0"/>
          </a:p>
          <a:p>
            <a:pPr algn="ctr">
              <a:buNone/>
            </a:pPr>
            <a:r>
              <a:rPr lang="nb-NO" sz="3200" dirty="0" smtClean="0"/>
              <a:t>The Order to Fast </a:t>
            </a:r>
            <a:endParaRPr lang="nb-NO" sz="32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nb-NO" dirty="0" smtClean="0"/>
              <a:t/>
            </a:r>
            <a:br>
              <a:rPr lang="nb-NO" dirty="0" smtClean="0"/>
            </a:br>
            <a:r>
              <a:rPr lang="ar-AE" dirty="0" smtClean="0"/>
              <a:t>لِلنَّاسِ لَعَلَّهُمْ يَتَّقُونَ</a:t>
            </a:r>
            <a:br>
              <a:rPr lang="ar-AE" dirty="0" smtClean="0"/>
            </a:br>
            <a:endParaRPr lang="nb-NO" dirty="0"/>
          </a:p>
        </p:txBody>
      </p:sp>
      <p:sp>
        <p:nvSpPr>
          <p:cNvPr id="3" name="Plassholder for innhold 2"/>
          <p:cNvSpPr>
            <a:spLocks noGrp="1"/>
          </p:cNvSpPr>
          <p:nvPr>
            <p:ph idx="1"/>
          </p:nvPr>
        </p:nvSpPr>
        <p:spPr/>
        <p:txBody>
          <a:bodyPr>
            <a:normAutofit/>
          </a:bodyPr>
          <a:lstStyle/>
          <a:p>
            <a:pPr>
              <a:buNone/>
            </a:pPr>
            <a:r>
              <a:rPr lang="nb-NO" sz="2000" dirty="0" smtClean="0"/>
              <a:t>To </a:t>
            </a:r>
            <a:r>
              <a:rPr lang="nb-NO" sz="2000" dirty="0" err="1" smtClean="0"/>
              <a:t>mankind</a:t>
            </a:r>
            <a:r>
              <a:rPr lang="nb-NO" sz="2000" dirty="0" smtClean="0"/>
              <a:t> </a:t>
            </a:r>
            <a:r>
              <a:rPr lang="nb-NO" sz="2000" dirty="0" err="1" smtClean="0"/>
              <a:t>that</a:t>
            </a:r>
            <a:r>
              <a:rPr lang="nb-NO" sz="2000" dirty="0" smtClean="0"/>
              <a:t> </a:t>
            </a:r>
            <a:r>
              <a:rPr lang="nb-NO" sz="2000" dirty="0" err="1" smtClean="0"/>
              <a:t>they</a:t>
            </a:r>
            <a:r>
              <a:rPr lang="nb-NO" sz="2000" dirty="0" smtClean="0"/>
              <a:t> </a:t>
            </a:r>
            <a:r>
              <a:rPr lang="nb-NO" sz="2000" dirty="0" err="1" smtClean="0"/>
              <a:t>may</a:t>
            </a:r>
            <a:r>
              <a:rPr lang="nb-NO" sz="2000" dirty="0" smtClean="0"/>
              <a:t> </a:t>
            </a:r>
            <a:r>
              <a:rPr lang="nb-NO" sz="2000" dirty="0" err="1" smtClean="0"/>
              <a:t>attain</a:t>
            </a:r>
            <a:r>
              <a:rPr lang="nb-NO" sz="2000" dirty="0" smtClean="0"/>
              <a:t> </a:t>
            </a:r>
            <a:r>
              <a:rPr lang="nb-NO" sz="2000" dirty="0" err="1" smtClean="0"/>
              <a:t>Taqwa</a:t>
            </a:r>
            <a:r>
              <a:rPr lang="nb-NO" sz="2000" dirty="0" smtClean="0"/>
              <a:t>.</a:t>
            </a:r>
          </a:p>
          <a:p>
            <a:pPr>
              <a:buNone/>
            </a:pPr>
            <a:r>
              <a:rPr lang="nb-NO" sz="2000" dirty="0" smtClean="0"/>
              <a:t>So </a:t>
            </a:r>
            <a:r>
              <a:rPr lang="nb-NO" sz="2000" dirty="0" err="1" smtClean="0"/>
              <a:t>that</a:t>
            </a:r>
            <a:r>
              <a:rPr lang="nb-NO" sz="2000" dirty="0" smtClean="0"/>
              <a:t> </a:t>
            </a:r>
            <a:r>
              <a:rPr lang="nb-NO" sz="2000" dirty="0" err="1" smtClean="0"/>
              <a:t>they</a:t>
            </a:r>
            <a:r>
              <a:rPr lang="nb-NO" sz="2000" dirty="0" smtClean="0"/>
              <a:t> know </a:t>
            </a:r>
            <a:r>
              <a:rPr lang="nb-NO" sz="2000" dirty="0" err="1" smtClean="0"/>
              <a:t>how</a:t>
            </a:r>
            <a:r>
              <a:rPr lang="nb-NO" sz="2000" dirty="0" smtClean="0"/>
              <a:t> to </a:t>
            </a:r>
            <a:r>
              <a:rPr lang="nb-NO" sz="2000" dirty="0" err="1" smtClean="0"/>
              <a:t>acquire</a:t>
            </a:r>
            <a:r>
              <a:rPr lang="nb-NO" sz="2000" dirty="0" smtClean="0"/>
              <a:t> </a:t>
            </a:r>
            <a:r>
              <a:rPr lang="nb-NO" sz="2000" dirty="0" err="1" smtClean="0"/>
              <a:t>the</a:t>
            </a:r>
            <a:r>
              <a:rPr lang="nb-NO" sz="2000" dirty="0" smtClean="0"/>
              <a:t> true </a:t>
            </a:r>
            <a:r>
              <a:rPr lang="nb-NO" sz="2000" dirty="0" err="1" smtClean="0"/>
              <a:t>guidance</a:t>
            </a:r>
            <a:r>
              <a:rPr lang="nb-NO" sz="2000" dirty="0" smtClean="0"/>
              <a:t> and </a:t>
            </a:r>
            <a:r>
              <a:rPr lang="nb-NO" sz="2000" dirty="0" err="1" smtClean="0"/>
              <a:t>how</a:t>
            </a:r>
            <a:r>
              <a:rPr lang="nb-NO" sz="2000" dirty="0" smtClean="0"/>
              <a:t> to </a:t>
            </a:r>
            <a:r>
              <a:rPr lang="nb-NO" sz="2000" dirty="0" err="1" smtClean="0"/>
              <a:t>worship</a:t>
            </a:r>
            <a:r>
              <a:rPr lang="nb-NO" sz="2000" dirty="0" smtClean="0"/>
              <a:t> (Allah)</a:t>
            </a:r>
          </a:p>
          <a:p>
            <a:endParaRPr lang="nb-NO" sz="20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188</a:t>
            </a:r>
            <a:endParaRPr lang="nb-NO" dirty="0"/>
          </a:p>
        </p:txBody>
      </p:sp>
      <p:sp>
        <p:nvSpPr>
          <p:cNvPr id="3" name="Plassholder for innhold 2"/>
          <p:cNvSpPr>
            <a:spLocks noGrp="1"/>
          </p:cNvSpPr>
          <p:nvPr>
            <p:ph idx="1"/>
          </p:nvPr>
        </p:nvSpPr>
        <p:spPr/>
        <p:txBody>
          <a:bodyPr>
            <a:normAutofit/>
          </a:bodyPr>
          <a:lstStyle/>
          <a:p>
            <a:pPr>
              <a:buNone/>
            </a:pPr>
            <a:r>
              <a:rPr lang="ar-SA" sz="2800" dirty="0" smtClean="0"/>
              <a:t>وَلاَ تَأْكُلُواْ أَمْوَلَكُمْ بَيْنَكُم بِالْبَاطِلِ وَتُدْلُواْ بِهَآ إِلَى الْحُكَّامِ لِتَأْكُلُواْ فَرِيقًا مِّنْ أَمْوَالِ النَّاسِ بِالإِثْمِ وَأَنتُمْ تَعْلَمُونَ</a:t>
            </a:r>
            <a:endParaRPr lang="nb-NO" sz="28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dirty="0"/>
          </a:p>
        </p:txBody>
      </p:sp>
      <p:sp>
        <p:nvSpPr>
          <p:cNvPr id="3" name="Plassholder for innhold 2"/>
          <p:cNvSpPr>
            <a:spLocks noGrp="1"/>
          </p:cNvSpPr>
          <p:nvPr>
            <p:ph idx="1"/>
          </p:nvPr>
        </p:nvSpPr>
        <p:spPr/>
        <p:txBody>
          <a:bodyPr/>
          <a:lstStyle/>
          <a:p>
            <a:pPr>
              <a:buNone/>
            </a:pPr>
            <a:r>
              <a:rPr lang="en-US" dirty="0" smtClean="0"/>
              <a:t>And eat up not one another's </a:t>
            </a:r>
            <a:r>
              <a:rPr lang="en-US" smtClean="0"/>
              <a:t>property unjustly, </a:t>
            </a:r>
            <a:r>
              <a:rPr lang="en-US" dirty="0" smtClean="0"/>
              <a:t>nor give bribery to the rulers (judges before presenting your cases) that you may knowingly eat up a part of the property of others sinfully.)</a:t>
            </a:r>
            <a:endParaRPr lang="nb-NO" dirty="0" smtClean="0"/>
          </a:p>
          <a:p>
            <a:pPr>
              <a:buNone/>
            </a:pPr>
            <a:endParaRPr lang="nb-NO"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lstStyle/>
          <a:p>
            <a:pPr>
              <a:buNone/>
            </a:pPr>
            <a:r>
              <a:rPr lang="en-US" dirty="0" smtClean="0"/>
              <a:t>And eat up not one another's property</a:t>
            </a:r>
          </a:p>
          <a:p>
            <a:r>
              <a:rPr lang="en-US" dirty="0" smtClean="0"/>
              <a:t> unjustly </a:t>
            </a:r>
          </a:p>
          <a:p>
            <a:r>
              <a:rPr lang="en-US" dirty="0" smtClean="0"/>
              <a:t>in any illegal way</a:t>
            </a:r>
          </a:p>
          <a:p>
            <a:pPr>
              <a:buFont typeface="Wingdings" pitchFamily="2" charset="2"/>
              <a:buChar char="Ø"/>
            </a:pPr>
            <a:r>
              <a:rPr lang="en-US" dirty="0" smtClean="0"/>
              <a:t>Stealing</a:t>
            </a:r>
          </a:p>
          <a:p>
            <a:pPr>
              <a:buFont typeface="Wingdings" pitchFamily="2" charset="2"/>
              <a:buChar char="Ø"/>
            </a:pPr>
            <a:r>
              <a:rPr lang="en-US" dirty="0" smtClean="0"/>
              <a:t> robbing</a:t>
            </a:r>
          </a:p>
          <a:p>
            <a:pPr>
              <a:buFont typeface="Wingdings" pitchFamily="2" charset="2"/>
              <a:buChar char="Ø"/>
            </a:pPr>
            <a:r>
              <a:rPr lang="en-US" dirty="0" smtClean="0"/>
              <a:t> deceiving </a:t>
            </a:r>
            <a:endParaRPr lang="nb-NO"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467544" y="914400"/>
            <a:ext cx="8295456" cy="5493086"/>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endParaRPr lang="nb-NO"/>
          </a:p>
        </p:txBody>
      </p:sp>
      <p:sp>
        <p:nvSpPr>
          <p:cNvPr id="3" name="Plassholder for innhold 2"/>
          <p:cNvSpPr>
            <a:spLocks noGrp="1"/>
          </p:cNvSpPr>
          <p:nvPr>
            <p:ph idx="1"/>
          </p:nvPr>
        </p:nvSpPr>
        <p:spPr/>
        <p:txBody>
          <a:bodyPr>
            <a:normAutofit/>
          </a:bodyPr>
          <a:lstStyle/>
          <a:p>
            <a:pPr>
              <a:buNone/>
            </a:pPr>
            <a:endParaRPr lang="en-US" sz="2800" dirty="0" smtClean="0"/>
          </a:p>
          <a:p>
            <a:pPr>
              <a:buNone/>
            </a:pPr>
            <a:r>
              <a:rPr lang="en-US" sz="2800" dirty="0" smtClean="0"/>
              <a:t>Allah ordered to the believers of this </a:t>
            </a:r>
            <a:r>
              <a:rPr lang="en-US" sz="2800" dirty="0" err="1" smtClean="0"/>
              <a:t>Ummah</a:t>
            </a:r>
            <a:r>
              <a:rPr lang="en-US" sz="2800" dirty="0" smtClean="0"/>
              <a:t> to fast.</a:t>
            </a:r>
            <a:endParaRPr lang="nb-NO"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en-US" dirty="0" smtClean="0"/>
              <a:t/>
            </a:r>
            <a:br>
              <a:rPr lang="en-US" dirty="0" smtClean="0"/>
            </a:br>
            <a:r>
              <a:rPr lang="en-US" dirty="0" smtClean="0"/>
              <a:t>To abstain from </a:t>
            </a:r>
            <a:br>
              <a:rPr lang="en-US" dirty="0" smtClean="0"/>
            </a:br>
            <a:endParaRPr lang="nb-NO" dirty="0"/>
          </a:p>
        </p:txBody>
      </p:sp>
      <p:sp>
        <p:nvSpPr>
          <p:cNvPr id="3" name="Plassholder for innhold 2"/>
          <p:cNvSpPr>
            <a:spLocks noGrp="1"/>
          </p:cNvSpPr>
          <p:nvPr>
            <p:ph idx="1"/>
          </p:nvPr>
        </p:nvSpPr>
        <p:spPr/>
        <p:txBody>
          <a:bodyPr>
            <a:normAutofit/>
          </a:bodyPr>
          <a:lstStyle/>
          <a:p>
            <a:r>
              <a:rPr lang="en-US" sz="2400" dirty="0" smtClean="0"/>
              <a:t>Food</a:t>
            </a:r>
          </a:p>
          <a:p>
            <a:r>
              <a:rPr lang="en-US" sz="2400" dirty="0" smtClean="0"/>
              <a:t>Drink</a:t>
            </a:r>
          </a:p>
          <a:p>
            <a:r>
              <a:rPr lang="en-US" sz="2400" dirty="0" smtClean="0"/>
              <a:t>Sexual activity</a:t>
            </a:r>
            <a:endParaRPr lang="nb-NO"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How</a:t>
            </a:r>
            <a:r>
              <a:rPr lang="nb-NO" dirty="0" smtClean="0"/>
              <a:t> to do?</a:t>
            </a:r>
            <a:endParaRPr lang="nb-NO" dirty="0"/>
          </a:p>
        </p:txBody>
      </p:sp>
      <p:sp>
        <p:nvSpPr>
          <p:cNvPr id="3" name="Plassholder for innhold 2"/>
          <p:cNvSpPr>
            <a:spLocks noGrp="1"/>
          </p:cNvSpPr>
          <p:nvPr>
            <p:ph idx="1"/>
          </p:nvPr>
        </p:nvSpPr>
        <p:spPr/>
        <p:txBody>
          <a:bodyPr/>
          <a:lstStyle/>
          <a:p>
            <a:pPr>
              <a:buNone/>
            </a:pPr>
            <a:endParaRPr lang="en-US" sz="2400" dirty="0" smtClean="0"/>
          </a:p>
          <a:p>
            <a:pPr>
              <a:buNone/>
            </a:pPr>
            <a:r>
              <a:rPr lang="en-US" sz="2400" dirty="0" smtClean="0"/>
              <a:t>With the intention of doing so sincerely for Allah the Exalted alone. </a:t>
            </a:r>
            <a:endParaRPr lang="nb-NO" sz="2400" dirty="0" smtClean="0"/>
          </a:p>
          <a:p>
            <a:pPr>
              <a:buNone/>
            </a:pPr>
            <a:endParaRPr lang="nb-NO"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Why</a:t>
            </a:r>
            <a:r>
              <a:rPr lang="nb-NO" dirty="0" smtClean="0"/>
              <a:t> to do fasting?</a:t>
            </a:r>
            <a:endParaRPr lang="nb-NO" dirty="0"/>
          </a:p>
        </p:txBody>
      </p:sp>
      <p:sp>
        <p:nvSpPr>
          <p:cNvPr id="3" name="Plassholder for innhold 2"/>
          <p:cNvSpPr>
            <a:spLocks noGrp="1"/>
          </p:cNvSpPr>
          <p:nvPr>
            <p:ph idx="1"/>
          </p:nvPr>
        </p:nvSpPr>
        <p:spPr/>
        <p:txBody>
          <a:bodyPr>
            <a:normAutofit/>
          </a:bodyPr>
          <a:lstStyle/>
          <a:p>
            <a:pPr>
              <a:buNone/>
            </a:pPr>
            <a:endParaRPr lang="en-US" sz="2400" dirty="0" smtClean="0"/>
          </a:p>
          <a:p>
            <a:pPr>
              <a:buNone/>
            </a:pPr>
            <a:r>
              <a:rPr lang="en-US" sz="2400" dirty="0" smtClean="0"/>
              <a:t>This is because fasting purifies the souls and cleanses them from the evil that might mix with them and their ill behavior</a:t>
            </a:r>
            <a:r>
              <a:rPr lang="nb-NO" sz="2400" dirty="0" smtClean="0"/>
              <a:t>.</a:t>
            </a:r>
            <a:endParaRPr lang="en-US" sz="24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P030002563">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ubbles">
      <a:fillStyleLst>
        <a:solidFill>
          <a:schemeClr val="phClr"/>
        </a:solidFill>
        <a:gradFill rotWithShape="1">
          <a:gsLst>
            <a:gs pos="0">
              <a:schemeClr val="phClr">
                <a:tint val="50000"/>
                <a:alpha val="85000"/>
                <a:satMod val="150000"/>
              </a:schemeClr>
            </a:gs>
            <a:gs pos="35000">
              <a:schemeClr val="phClr">
                <a:tint val="70000"/>
                <a:shade val="90000"/>
                <a:alpha val="85000"/>
                <a:satMod val="200000"/>
              </a:schemeClr>
            </a:gs>
            <a:gs pos="100000">
              <a:schemeClr val="phClr">
                <a:tint val="90000"/>
                <a:shade val="100000"/>
                <a:alpha val="85000"/>
                <a:satMod val="250000"/>
              </a:schemeClr>
            </a:gs>
          </a:gsLst>
          <a:lin ang="0" scaled="1"/>
        </a:gradFill>
        <a:gradFill rotWithShape="1">
          <a:gsLst>
            <a:gs pos="0">
              <a:schemeClr val="phClr">
                <a:shade val="40000"/>
                <a:satMod val="115000"/>
              </a:schemeClr>
            </a:gs>
            <a:gs pos="80000">
              <a:schemeClr val="phClr">
                <a:shade val="90000"/>
                <a:satMod val="130000"/>
              </a:schemeClr>
            </a:gs>
            <a:gs pos="100000">
              <a:schemeClr val="phClr">
                <a:shade val="100000"/>
                <a:satMod val="150000"/>
              </a:schemeClr>
            </a:gs>
          </a:gsLst>
          <a:lin ang="7800000" scaled="0"/>
        </a:gradFill>
      </a:fillStyleLst>
      <a:lnStyleLst>
        <a:ln w="25400" cap="flat" cmpd="sng" algn="ctr">
          <a:solidFill>
            <a:schemeClr val="phClr">
              <a:shade val="95000"/>
              <a:satMod val="105000"/>
            </a:schemeClr>
          </a:solidFill>
          <a:prstDash val="solid"/>
        </a:ln>
        <a:ln w="44450" cap="flat" cmpd="sng" algn="ctr">
          <a:solidFill>
            <a:schemeClr val="phClr">
              <a:alpha val="80000"/>
              <a:satMod val="110000"/>
            </a:schemeClr>
          </a:solidFill>
          <a:prstDash val="solid"/>
        </a:ln>
        <a:ln w="63500" cap="flat" cmpd="sng" algn="ctr">
          <a:solidFill>
            <a:schemeClr val="phClr">
              <a:alpha val="80000"/>
              <a:satMod val="115000"/>
            </a:schemeClr>
          </a:solidFill>
          <a:prstDash val="solid"/>
        </a:ln>
      </a:lnStyleLst>
      <a:effectStyleLst>
        <a:effectStyle>
          <a:effectLst>
            <a:innerShdw blurRad="50800" dist="25400" dir="13500000">
              <a:srgbClr val="FFFFFF">
                <a:alpha val="75000"/>
              </a:srgbClr>
            </a:innerShdw>
          </a:effectLst>
        </a:effectStyle>
        <a:effectStyle>
          <a:effectLst>
            <a:innerShdw blurRad="76200" dist="25400" dir="13500000">
              <a:srgbClr val="FFFFFF">
                <a:alpha val="75000"/>
              </a:srgbClr>
            </a:innerShdw>
            <a:reflection blurRad="63500" stA="35000" endPos="35000" dist="12700" dir="5400000" sy="-100000" rotWithShape="0"/>
          </a:effectLst>
        </a:effectStyle>
        <a:effectStyle>
          <a:effectLst>
            <a:reflection blurRad="63500" stA="35000" endPos="35000" dist="12700" dir="5400000" sy="-100000" rotWithShape="0"/>
          </a:effectLst>
          <a:scene3d>
            <a:camera prst="orthographicFront">
              <a:rot lat="0" lon="0" rev="0"/>
            </a:camera>
            <a:lightRig rig="balanced" dir="bl">
              <a:rot lat="0" lon="0" rev="7800000"/>
            </a:lightRig>
          </a:scene3d>
          <a:sp3d prstMaterial="translucentPowder">
            <a:bevelT h="50800"/>
          </a:sp3d>
        </a:effectStyle>
      </a:effectStyleLst>
      <a:bgFillStyleLst>
        <a:solidFill>
          <a:schemeClr val="phClr"/>
        </a:solidFill>
        <a:gradFill>
          <a:gsLst>
            <a:gs pos="0">
              <a:schemeClr val="phClr">
                <a:shade val="80000"/>
                <a:satMod val="125000"/>
              </a:schemeClr>
            </a:gs>
            <a:gs pos="100000">
              <a:schemeClr val="phClr">
                <a:tint val="100000"/>
                <a:satMod val="125000"/>
                <a:lumOff val="40000"/>
                <a:lumMod val="100000"/>
              </a:schemeClr>
            </a:gs>
          </a:gsLst>
          <a:lin ang="7800000" scaled="1"/>
        </a:gradFill>
        <a:gradFill rotWithShape="1">
          <a:gsLst>
            <a:gs pos="0">
              <a:schemeClr val="phClr">
                <a:shade val="95000"/>
                <a:lumMod val="95000"/>
              </a:schemeClr>
            </a:gs>
            <a:gs pos="60000">
              <a:schemeClr val="phClr">
                <a:satMod val="125000"/>
                <a:lumOff val="10000"/>
                <a:lumMod val="100000"/>
              </a:schemeClr>
            </a:gs>
            <a:gs pos="100000">
              <a:schemeClr val="phClr">
                <a:shade val="95000"/>
                <a:satMod val="135000"/>
                <a:lumOff val="50000"/>
                <a:lumMod val="100000"/>
              </a:schemeClr>
            </a:gs>
          </a:gsLst>
          <a:lin ang="0" scaled="1"/>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33" ma:contentTypeDescription="Create a new document." ma:contentTypeScope="" ma:versionID="37d3ec2b48d53e45b233ad8f52fe1b11"/>
</file>

<file path=customXml/itemProps1.xml><?xml version="1.0" encoding="utf-8"?>
<ds:datastoreItem xmlns:ds="http://schemas.openxmlformats.org/officeDocument/2006/customXml" ds:itemID="{B80FD269-0748-468E-8B06-1B07CD4C602D}">
  <ds:schemaRefs>
    <ds:schemaRef ds:uri="http://schemas.microsoft.com/sharepoint/v3/contenttype/forms"/>
  </ds:schemaRefs>
</ds:datastoreItem>
</file>

<file path=customXml/itemProps2.xml><?xml version="1.0" encoding="utf-8"?>
<ds:datastoreItem xmlns:ds="http://schemas.openxmlformats.org/officeDocument/2006/customXml" ds:itemID="{BCA48F01-5D82-4020-AB53-7EE22DA893B5}">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C0AF2DE1-F458-4F9A-B896-C2B96B2CD964}">
  <ds:schemaRefs>
    <ds:schemaRef ds:uri="http://schemas.microsoft.com/office/2006/metadata/contentType"/>
    <ds:schemaRef ds:uri="http://schemas.microsoft.com/office/2006/metadata/properties/metaAttributes"/>
  </ds:schemaRefs>
</ds:datastoreItem>
</file>

<file path=docProps/app.xml><?xml version="1.0" encoding="utf-8"?>
<Properties xmlns="http://schemas.openxmlformats.org/officeDocument/2006/extended-properties" xmlns:vt="http://schemas.openxmlformats.org/officeDocument/2006/docPropsVTypes">
  <Template>TP030002563</Template>
  <TotalTime>1236</TotalTime>
  <Words>1601</Words>
  <Application>Microsoft Office PowerPoint</Application>
  <PresentationFormat>On-screen Show (4:3)</PresentationFormat>
  <Paragraphs>172</Paragraphs>
  <Slides>54</Slides>
  <Notes>1</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TP030002563</vt:lpstr>
      <vt:lpstr>Sabeel.ul.Huda</vt:lpstr>
      <vt:lpstr>Main topice of verses</vt:lpstr>
      <vt:lpstr>Verse 183 </vt:lpstr>
      <vt:lpstr>Slide 4</vt:lpstr>
      <vt:lpstr>Theme </vt:lpstr>
      <vt:lpstr>Slide 6</vt:lpstr>
      <vt:lpstr> To abstain from  </vt:lpstr>
      <vt:lpstr>How to do?</vt:lpstr>
      <vt:lpstr>Why to do fasting?</vt:lpstr>
      <vt:lpstr>Slide 10</vt:lpstr>
      <vt:lpstr>Verse 184</vt:lpstr>
      <vt:lpstr>Slide 12</vt:lpstr>
      <vt:lpstr>Theme </vt:lpstr>
      <vt:lpstr>Slide 14</vt:lpstr>
      <vt:lpstr>وَعَلَى الَّذِينَ يُطِيقُونَهُ</vt:lpstr>
      <vt:lpstr>فَمَن تَطَوَّعَ خَيْرًا</vt:lpstr>
      <vt:lpstr>فَهُوَ خَيْرٌ لَّهُ وَأَن تَصُومُواْ خَيْرٌ لَّكُمْ</vt:lpstr>
      <vt:lpstr>إِن كُنتُمۡ تَعۡلَمُونَ </vt:lpstr>
      <vt:lpstr>Verse 185</vt:lpstr>
      <vt:lpstr>Slide 20</vt:lpstr>
      <vt:lpstr>Theme </vt:lpstr>
      <vt:lpstr>Slide 22</vt:lpstr>
      <vt:lpstr>The Virtues of the Qur'an </vt:lpstr>
      <vt:lpstr>Slide 24</vt:lpstr>
      <vt:lpstr>وَبَيِّنَـتٍ</vt:lpstr>
      <vt:lpstr>Slide 26</vt:lpstr>
      <vt:lpstr>فَمَن شَهِدَ مِنكُمُ الشَّهْرَ فَلْيَصُمْهُ</vt:lpstr>
      <vt:lpstr>وَمَن كَانَ مَرِيضًا أَوْ عَلَى سَفَرٍ فَعِدَّةٌ مِّنْ أَيَّامٍ أُخَرَ</vt:lpstr>
      <vt:lpstr>يُرِيدُ اللَّهُ بِكُمُ الْيُسْرَ وَلاَ يُرِيدُ بِكُمُ الْعُسْرَ</vt:lpstr>
      <vt:lpstr>وَلِتُكْمِلُواْ الْعِدَّةَ</vt:lpstr>
      <vt:lpstr> وَلِتُكَبِّرُواْ اللَّهَ عَلَى مَا هَدَاكُمْ  </vt:lpstr>
      <vt:lpstr>وَلَعَلَّكُمْ تَشْكُرُونَ</vt:lpstr>
      <vt:lpstr>Verse 186</vt:lpstr>
      <vt:lpstr>Slide 34</vt:lpstr>
      <vt:lpstr>Theme </vt:lpstr>
      <vt:lpstr>Slide 36</vt:lpstr>
      <vt:lpstr>Verse 187</vt:lpstr>
      <vt:lpstr>Slide 38</vt:lpstr>
      <vt:lpstr>Theme </vt:lpstr>
      <vt:lpstr> أُحِلَّ لَكُمْ لَيْلَةَ الصِّيَامِ الرَّفَثُ إِلَى </vt:lpstr>
      <vt:lpstr> هُنَّ لِبَاسٌ لَّكُمْ وَأَنتُمْ لِبَاسٌ لَّهُنَّ  </vt:lpstr>
      <vt:lpstr>Slide 42</vt:lpstr>
      <vt:lpstr>Slide 43</vt:lpstr>
      <vt:lpstr>عَلِمَ اللَّهُ أَنَّكُمْ كُنتُمْ تَخْتانُونَ </vt:lpstr>
      <vt:lpstr>وَكُلُواْ وَاشْرَبُواْ حَتَّى </vt:lpstr>
      <vt:lpstr>Slide 46</vt:lpstr>
      <vt:lpstr>Slide 47</vt:lpstr>
      <vt:lpstr>تِلْكَ حُدُودُ اللَّهِ</vt:lpstr>
      <vt:lpstr> كَذلِكَ يُبَيِّنُ اللَّهُ آيَاتِهِ لِلنَّاسِ </vt:lpstr>
      <vt:lpstr> لِلنَّاسِ لَعَلَّهُمْ يَتَّقُونَ </vt:lpstr>
      <vt:lpstr>Verse 188</vt:lpstr>
      <vt:lpstr>Slide 52</vt:lpstr>
      <vt:lpstr>Slide 53</vt:lpstr>
      <vt:lpstr>Slide 54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Vacation Photo Album</dc:title>
  <dc:creator>iffat</dc:creator>
  <cp:lastModifiedBy>Ulfat</cp:lastModifiedBy>
  <cp:revision>149</cp:revision>
  <dcterms:created xsi:type="dcterms:W3CDTF">2010-10-01T19:58:25Z</dcterms:created>
  <dcterms:modified xsi:type="dcterms:W3CDTF">2011-01-15T14:43:24Z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TC300025639990</vt:lpwstr>
  </property>
</Properties>
</file>