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85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94709" autoAdjust="0"/>
  </p:normalViewPr>
  <p:slideViewPr>
    <p:cSldViewPr>
      <p:cViewPr varScale="1">
        <p:scale>
          <a:sx n="74" d="100"/>
          <a:sy n="74" d="100"/>
        </p:scale>
        <p:origin x="-10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CE42B8-EAE3-46E8-8AE2-606A0A23D58D}"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07CC6E6F-7B2D-480F-9BBD-8984C1A45609}">
      <dgm:prSet phldrT="[Text]" custT="1"/>
      <dgm:spPr>
        <a:solidFill>
          <a:srgbClr val="FFC000"/>
        </a:solidFill>
      </dgm:spPr>
      <dgm:t>
        <a:bodyPr/>
        <a:lstStyle/>
        <a:p>
          <a:r>
            <a:rPr lang="en-US" sz="1800" dirty="0" smtClean="0">
              <a:solidFill>
                <a:schemeClr val="bg2">
                  <a:lumMod val="10000"/>
                </a:schemeClr>
              </a:solidFill>
              <a:latin typeface="+mj-lt"/>
            </a:rPr>
            <a:t>Expressive</a:t>
          </a:r>
          <a:endParaRPr lang="en-US" sz="1800" dirty="0">
            <a:solidFill>
              <a:schemeClr val="bg2">
                <a:lumMod val="10000"/>
              </a:schemeClr>
            </a:solidFill>
            <a:latin typeface="+mj-lt"/>
          </a:endParaRPr>
        </a:p>
      </dgm:t>
    </dgm:pt>
    <dgm:pt modelId="{E55B4B23-DAA7-424A-B03C-B0BF442D063A}" type="parTrans" cxnId="{EDE76713-1B7D-42AE-9BBC-990A36DF5ECE}">
      <dgm:prSet/>
      <dgm:spPr/>
      <dgm:t>
        <a:bodyPr/>
        <a:lstStyle/>
        <a:p>
          <a:endParaRPr lang="en-US"/>
        </a:p>
      </dgm:t>
    </dgm:pt>
    <dgm:pt modelId="{A8C181E3-AE1C-40A0-9E62-A048C8493709}" type="sibTrans" cxnId="{EDE76713-1B7D-42AE-9BBC-990A36DF5ECE}">
      <dgm:prSet/>
      <dgm:spPr/>
      <dgm:t>
        <a:bodyPr/>
        <a:lstStyle/>
        <a:p>
          <a:endParaRPr lang="en-US"/>
        </a:p>
      </dgm:t>
    </dgm:pt>
    <dgm:pt modelId="{34BE2900-C922-4A35-8A99-F36171972013}">
      <dgm:prSet phldrT="[Text]" custT="1"/>
      <dgm:spPr/>
      <dgm:t>
        <a:bodyPr/>
        <a:lstStyle/>
        <a:p>
          <a:r>
            <a:rPr lang="en-US" sz="1800" dirty="0" smtClean="0"/>
            <a:t>Systematic</a:t>
          </a:r>
          <a:endParaRPr lang="en-US" sz="1800" dirty="0"/>
        </a:p>
      </dgm:t>
    </dgm:pt>
    <dgm:pt modelId="{476CE005-89BD-4F6D-B3D5-BF4D1EA5E890}" type="parTrans" cxnId="{1ECA8E32-938F-44DB-A837-34F56FD3C658}">
      <dgm:prSet/>
      <dgm:spPr/>
      <dgm:t>
        <a:bodyPr/>
        <a:lstStyle/>
        <a:p>
          <a:endParaRPr lang="en-US"/>
        </a:p>
      </dgm:t>
    </dgm:pt>
    <dgm:pt modelId="{4C58E3B5-EAAE-42D0-9034-FF0F0C7A91C4}" type="sibTrans" cxnId="{1ECA8E32-938F-44DB-A837-34F56FD3C658}">
      <dgm:prSet/>
      <dgm:spPr/>
      <dgm:t>
        <a:bodyPr/>
        <a:lstStyle/>
        <a:p>
          <a:endParaRPr lang="en-US"/>
        </a:p>
      </dgm:t>
    </dgm:pt>
    <dgm:pt modelId="{E4981F2D-DC57-40FD-8AED-8B8654F213D7}">
      <dgm:prSet phldrT="[Text]" custT="1"/>
      <dgm:spPr>
        <a:solidFill>
          <a:srgbClr val="C00000"/>
        </a:solidFill>
      </dgm:spPr>
      <dgm:t>
        <a:bodyPr/>
        <a:lstStyle/>
        <a:p>
          <a:r>
            <a:rPr lang="en-US" sz="1600" dirty="0" smtClean="0"/>
            <a:t>Sympathetic</a:t>
          </a:r>
          <a:endParaRPr lang="en-US" sz="1600" dirty="0"/>
        </a:p>
      </dgm:t>
    </dgm:pt>
    <dgm:pt modelId="{3E63350C-6804-4443-BC4C-E244E5FA6C2A}" type="parTrans" cxnId="{4281FD9D-6B07-4979-932F-FB0470C81DE2}">
      <dgm:prSet/>
      <dgm:spPr/>
      <dgm:t>
        <a:bodyPr/>
        <a:lstStyle/>
        <a:p>
          <a:endParaRPr lang="en-US"/>
        </a:p>
      </dgm:t>
    </dgm:pt>
    <dgm:pt modelId="{64B77124-AE38-4571-B9AD-251213321F6C}" type="sibTrans" cxnId="{4281FD9D-6B07-4979-932F-FB0470C81DE2}">
      <dgm:prSet/>
      <dgm:spPr/>
      <dgm:t>
        <a:bodyPr/>
        <a:lstStyle/>
        <a:p>
          <a:endParaRPr lang="en-US"/>
        </a:p>
      </dgm:t>
    </dgm:pt>
    <dgm:pt modelId="{BDB1C8DF-086D-45C7-B754-B7ACE0096800}">
      <dgm:prSet phldrT="[Text]" custT="1"/>
      <dgm:spPr>
        <a:solidFill>
          <a:srgbClr val="92D050"/>
        </a:solidFill>
      </dgm:spPr>
      <dgm:t>
        <a:bodyPr/>
        <a:lstStyle/>
        <a:p>
          <a:r>
            <a:rPr lang="en-US" sz="1800" dirty="0" smtClean="0"/>
            <a:t>Direct</a:t>
          </a:r>
          <a:endParaRPr lang="en-US" sz="1800" dirty="0"/>
        </a:p>
      </dgm:t>
    </dgm:pt>
    <dgm:pt modelId="{5A00D161-7177-46FB-901C-1C9296047364}" type="parTrans" cxnId="{401A57F9-5C35-4710-8F81-E0780D226321}">
      <dgm:prSet/>
      <dgm:spPr/>
      <dgm:t>
        <a:bodyPr/>
        <a:lstStyle/>
        <a:p>
          <a:endParaRPr lang="en-US"/>
        </a:p>
      </dgm:t>
    </dgm:pt>
    <dgm:pt modelId="{809C121D-E766-44AB-BB5D-9794DEF50CBB}" type="sibTrans" cxnId="{401A57F9-5C35-4710-8F81-E0780D226321}">
      <dgm:prSet/>
      <dgm:spPr/>
      <dgm:t>
        <a:bodyPr/>
        <a:lstStyle/>
        <a:p>
          <a:endParaRPr lang="en-US"/>
        </a:p>
      </dgm:t>
    </dgm:pt>
    <dgm:pt modelId="{BD85E574-C27E-4613-AD23-91A88C2C03BB}" type="pres">
      <dgm:prSet presAssocID="{D5CE42B8-EAE3-46E8-8AE2-606A0A23D58D}" presName="matrix" presStyleCnt="0">
        <dgm:presLayoutVars>
          <dgm:chMax val="1"/>
          <dgm:dir/>
          <dgm:resizeHandles val="exact"/>
        </dgm:presLayoutVars>
      </dgm:prSet>
      <dgm:spPr/>
      <dgm:t>
        <a:bodyPr/>
        <a:lstStyle/>
        <a:p>
          <a:endParaRPr lang="en-US"/>
        </a:p>
      </dgm:t>
    </dgm:pt>
    <dgm:pt modelId="{EB2B8CB2-644F-4D6A-884E-F21CFA8581A8}" type="pres">
      <dgm:prSet presAssocID="{D5CE42B8-EAE3-46E8-8AE2-606A0A23D58D}" presName="diamond" presStyleLbl="bgShp" presStyleIdx="0" presStyleCnt="1" custScaleX="145775" custLinFactNeighborX="-16549" custLinFactNeighborY="4225"/>
      <dgm:spPr/>
    </dgm:pt>
    <dgm:pt modelId="{A57C77F5-6D32-44AB-BCAD-518A5A08BC19}" type="pres">
      <dgm:prSet presAssocID="{D5CE42B8-EAE3-46E8-8AE2-606A0A23D58D}" presName="quad1" presStyleLbl="node1" presStyleIdx="0" presStyleCnt="4">
        <dgm:presLayoutVars>
          <dgm:chMax val="0"/>
          <dgm:chPref val="0"/>
          <dgm:bulletEnabled val="1"/>
        </dgm:presLayoutVars>
      </dgm:prSet>
      <dgm:spPr/>
      <dgm:t>
        <a:bodyPr/>
        <a:lstStyle/>
        <a:p>
          <a:endParaRPr lang="en-US"/>
        </a:p>
      </dgm:t>
    </dgm:pt>
    <dgm:pt modelId="{E1CCF93F-5F89-4110-BB8A-FB05670441CF}" type="pres">
      <dgm:prSet presAssocID="{D5CE42B8-EAE3-46E8-8AE2-606A0A23D58D}" presName="quad2" presStyleLbl="node1" presStyleIdx="1" presStyleCnt="4">
        <dgm:presLayoutVars>
          <dgm:chMax val="0"/>
          <dgm:chPref val="0"/>
          <dgm:bulletEnabled val="1"/>
        </dgm:presLayoutVars>
      </dgm:prSet>
      <dgm:spPr/>
      <dgm:t>
        <a:bodyPr/>
        <a:lstStyle/>
        <a:p>
          <a:endParaRPr lang="en-US"/>
        </a:p>
      </dgm:t>
    </dgm:pt>
    <dgm:pt modelId="{6FB63214-9CD9-49B6-929C-36E183602687}" type="pres">
      <dgm:prSet presAssocID="{D5CE42B8-EAE3-46E8-8AE2-606A0A23D58D}" presName="quad3" presStyleLbl="node1" presStyleIdx="2" presStyleCnt="4">
        <dgm:presLayoutVars>
          <dgm:chMax val="0"/>
          <dgm:chPref val="0"/>
          <dgm:bulletEnabled val="1"/>
        </dgm:presLayoutVars>
      </dgm:prSet>
      <dgm:spPr/>
      <dgm:t>
        <a:bodyPr/>
        <a:lstStyle/>
        <a:p>
          <a:endParaRPr lang="en-US"/>
        </a:p>
      </dgm:t>
    </dgm:pt>
    <dgm:pt modelId="{0281A95D-1BD5-40E5-8D99-B307178B3994}" type="pres">
      <dgm:prSet presAssocID="{D5CE42B8-EAE3-46E8-8AE2-606A0A23D58D}" presName="quad4" presStyleLbl="node1" presStyleIdx="3" presStyleCnt="4">
        <dgm:presLayoutVars>
          <dgm:chMax val="0"/>
          <dgm:chPref val="0"/>
          <dgm:bulletEnabled val="1"/>
        </dgm:presLayoutVars>
      </dgm:prSet>
      <dgm:spPr/>
      <dgm:t>
        <a:bodyPr/>
        <a:lstStyle/>
        <a:p>
          <a:endParaRPr lang="en-US"/>
        </a:p>
      </dgm:t>
    </dgm:pt>
  </dgm:ptLst>
  <dgm:cxnLst>
    <dgm:cxn modelId="{1ECA8E32-938F-44DB-A837-34F56FD3C658}" srcId="{D5CE42B8-EAE3-46E8-8AE2-606A0A23D58D}" destId="{34BE2900-C922-4A35-8A99-F36171972013}" srcOrd="1" destOrd="0" parTransId="{476CE005-89BD-4F6D-B3D5-BF4D1EA5E890}" sibTransId="{4C58E3B5-EAAE-42D0-9034-FF0F0C7A91C4}"/>
    <dgm:cxn modelId="{2E9C432A-AF65-4BD9-9CF5-49F05CD18363}" type="presOf" srcId="{07CC6E6F-7B2D-480F-9BBD-8984C1A45609}" destId="{A57C77F5-6D32-44AB-BCAD-518A5A08BC19}" srcOrd="0" destOrd="0" presId="urn:microsoft.com/office/officeart/2005/8/layout/matrix3"/>
    <dgm:cxn modelId="{401A57F9-5C35-4710-8F81-E0780D226321}" srcId="{D5CE42B8-EAE3-46E8-8AE2-606A0A23D58D}" destId="{BDB1C8DF-086D-45C7-B754-B7ACE0096800}" srcOrd="3" destOrd="0" parTransId="{5A00D161-7177-46FB-901C-1C9296047364}" sibTransId="{809C121D-E766-44AB-BB5D-9794DEF50CBB}"/>
    <dgm:cxn modelId="{7C2019B9-8573-4EDC-AF24-CFD6C1DB8B80}" type="presOf" srcId="{E4981F2D-DC57-40FD-8AED-8B8654F213D7}" destId="{6FB63214-9CD9-49B6-929C-36E183602687}" srcOrd="0" destOrd="0" presId="urn:microsoft.com/office/officeart/2005/8/layout/matrix3"/>
    <dgm:cxn modelId="{D9113598-F260-4920-B048-7F13FD9C5EA7}" type="presOf" srcId="{34BE2900-C922-4A35-8A99-F36171972013}" destId="{E1CCF93F-5F89-4110-BB8A-FB05670441CF}" srcOrd="0" destOrd="0" presId="urn:microsoft.com/office/officeart/2005/8/layout/matrix3"/>
    <dgm:cxn modelId="{EDE76713-1B7D-42AE-9BBC-990A36DF5ECE}" srcId="{D5CE42B8-EAE3-46E8-8AE2-606A0A23D58D}" destId="{07CC6E6F-7B2D-480F-9BBD-8984C1A45609}" srcOrd="0" destOrd="0" parTransId="{E55B4B23-DAA7-424A-B03C-B0BF442D063A}" sibTransId="{A8C181E3-AE1C-40A0-9E62-A048C8493709}"/>
    <dgm:cxn modelId="{4281FD9D-6B07-4979-932F-FB0470C81DE2}" srcId="{D5CE42B8-EAE3-46E8-8AE2-606A0A23D58D}" destId="{E4981F2D-DC57-40FD-8AED-8B8654F213D7}" srcOrd="2" destOrd="0" parTransId="{3E63350C-6804-4443-BC4C-E244E5FA6C2A}" sibTransId="{64B77124-AE38-4571-B9AD-251213321F6C}"/>
    <dgm:cxn modelId="{3171D7F3-9B9F-4101-AC73-74D2D9071C55}" type="presOf" srcId="{D5CE42B8-EAE3-46E8-8AE2-606A0A23D58D}" destId="{BD85E574-C27E-4613-AD23-91A88C2C03BB}" srcOrd="0" destOrd="0" presId="urn:microsoft.com/office/officeart/2005/8/layout/matrix3"/>
    <dgm:cxn modelId="{89A471D9-55ED-4800-B0DB-D59836369E0D}" type="presOf" srcId="{BDB1C8DF-086D-45C7-B754-B7ACE0096800}" destId="{0281A95D-1BD5-40E5-8D99-B307178B3994}" srcOrd="0" destOrd="0" presId="urn:microsoft.com/office/officeart/2005/8/layout/matrix3"/>
    <dgm:cxn modelId="{DCAB32CF-3D07-46F8-995D-976B5B81A541}" type="presParOf" srcId="{BD85E574-C27E-4613-AD23-91A88C2C03BB}" destId="{EB2B8CB2-644F-4D6A-884E-F21CFA8581A8}" srcOrd="0" destOrd="0" presId="urn:microsoft.com/office/officeart/2005/8/layout/matrix3"/>
    <dgm:cxn modelId="{30F701AD-511E-4B17-8E8B-DD75C9171B58}" type="presParOf" srcId="{BD85E574-C27E-4613-AD23-91A88C2C03BB}" destId="{A57C77F5-6D32-44AB-BCAD-518A5A08BC19}" srcOrd="1" destOrd="0" presId="urn:microsoft.com/office/officeart/2005/8/layout/matrix3"/>
    <dgm:cxn modelId="{28450C3B-3B20-4670-8296-46F545622E89}" type="presParOf" srcId="{BD85E574-C27E-4613-AD23-91A88C2C03BB}" destId="{E1CCF93F-5F89-4110-BB8A-FB05670441CF}" srcOrd="2" destOrd="0" presId="urn:microsoft.com/office/officeart/2005/8/layout/matrix3"/>
    <dgm:cxn modelId="{D72936C1-F933-4152-87F3-D59187C658D8}" type="presParOf" srcId="{BD85E574-C27E-4613-AD23-91A88C2C03BB}" destId="{6FB63214-9CD9-49B6-929C-36E183602687}" srcOrd="3" destOrd="0" presId="urn:microsoft.com/office/officeart/2005/8/layout/matrix3"/>
    <dgm:cxn modelId="{EC19BBE3-599B-456A-9AD2-8C668C1A95B3}" type="presParOf" srcId="{BD85E574-C27E-4613-AD23-91A88C2C03BB}" destId="{0281A95D-1BD5-40E5-8D99-B307178B3994}"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B8CB2-644F-4D6A-884E-F21CFA8581A8}">
      <dsp:nvSpPr>
        <dsp:cNvPr id="0" name=""/>
        <dsp:cNvSpPr/>
      </dsp:nvSpPr>
      <dsp:spPr>
        <a:xfrm>
          <a:off x="0" y="0"/>
          <a:ext cx="5813215" cy="39878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7C77F5-6D32-44AB-BCAD-518A5A08BC19}">
      <dsp:nvSpPr>
        <dsp:cNvPr id="0" name=""/>
        <dsp:cNvSpPr/>
      </dsp:nvSpPr>
      <dsp:spPr>
        <a:xfrm>
          <a:off x="1928240" y="378841"/>
          <a:ext cx="1555242" cy="1555242"/>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2">
                  <a:lumMod val="10000"/>
                </a:schemeClr>
              </a:solidFill>
              <a:latin typeface="+mj-lt"/>
            </a:rPr>
            <a:t>Expressive</a:t>
          </a:r>
          <a:endParaRPr lang="en-US" sz="1800" kern="1200" dirty="0">
            <a:solidFill>
              <a:schemeClr val="bg2">
                <a:lumMod val="10000"/>
              </a:schemeClr>
            </a:solidFill>
            <a:latin typeface="+mj-lt"/>
          </a:endParaRPr>
        </a:p>
      </dsp:txBody>
      <dsp:txXfrm>
        <a:off x="2004161" y="454762"/>
        <a:ext cx="1403400" cy="1403400"/>
      </dsp:txXfrm>
    </dsp:sp>
    <dsp:sp modelId="{E1CCF93F-5F89-4110-BB8A-FB05670441CF}">
      <dsp:nvSpPr>
        <dsp:cNvPr id="0" name=""/>
        <dsp:cNvSpPr/>
      </dsp:nvSpPr>
      <dsp:spPr>
        <a:xfrm>
          <a:off x="3603117" y="378841"/>
          <a:ext cx="1555242" cy="15552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Systematic</a:t>
          </a:r>
          <a:endParaRPr lang="en-US" sz="1800" kern="1200" dirty="0"/>
        </a:p>
      </dsp:txBody>
      <dsp:txXfrm>
        <a:off x="3679038" y="454762"/>
        <a:ext cx="1403400" cy="1403400"/>
      </dsp:txXfrm>
    </dsp:sp>
    <dsp:sp modelId="{6FB63214-9CD9-49B6-929C-36E183602687}">
      <dsp:nvSpPr>
        <dsp:cNvPr id="0" name=""/>
        <dsp:cNvSpPr/>
      </dsp:nvSpPr>
      <dsp:spPr>
        <a:xfrm>
          <a:off x="1928240" y="2053717"/>
          <a:ext cx="1555242" cy="1555242"/>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Sympathetic</a:t>
          </a:r>
          <a:endParaRPr lang="en-US" sz="1600" kern="1200" dirty="0"/>
        </a:p>
      </dsp:txBody>
      <dsp:txXfrm>
        <a:off x="2004161" y="2129638"/>
        <a:ext cx="1403400" cy="1403400"/>
      </dsp:txXfrm>
    </dsp:sp>
    <dsp:sp modelId="{0281A95D-1BD5-40E5-8D99-B307178B3994}">
      <dsp:nvSpPr>
        <dsp:cNvPr id="0" name=""/>
        <dsp:cNvSpPr/>
      </dsp:nvSpPr>
      <dsp:spPr>
        <a:xfrm>
          <a:off x="3603117" y="2053717"/>
          <a:ext cx="1555242" cy="1555242"/>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Direct</a:t>
          </a:r>
          <a:endParaRPr lang="en-US" sz="1800" kern="1200" dirty="0"/>
        </a:p>
      </dsp:txBody>
      <dsp:txXfrm>
        <a:off x="3679038" y="2129638"/>
        <a:ext cx="1403400" cy="1403400"/>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Custom Layout">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3886200" cy="2000250"/>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219200" y="3886200"/>
            <a:ext cx="2819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38496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47800"/>
            <a:ext cx="4040188" cy="727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14400" y="4800600"/>
            <a:ext cx="38862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914400" y="612775"/>
            <a:ext cx="3886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5367338"/>
            <a:ext cx="3886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Content Placeholder 3"/>
          <p:cNvSpPr>
            <a:spLocks noGrp="1"/>
          </p:cNvSpPr>
          <p:nvPr>
            <p:ph sz="half" idx="10" hasCustomPrompt="1"/>
          </p:nvPr>
        </p:nvSpPr>
        <p:spPr>
          <a:xfrm>
            <a:off x="5867400" y="2971801"/>
            <a:ext cx="2057400" cy="1905000"/>
          </a:xfrm>
          <a:solidFill>
            <a:schemeClr val="bg1"/>
          </a:solidFill>
        </p:spPr>
        <p:txBody>
          <a:bodyPr/>
          <a:lstStyle>
            <a:lvl1pPr marL="0" indent="0" algn="ctr">
              <a:buNone/>
              <a:defRPr sz="2800" baseline="0"/>
            </a:lvl1pPr>
            <a:lvl2pPr>
              <a:defRPr sz="2400"/>
            </a:lvl2pPr>
            <a:lvl3pPr>
              <a:defRPr sz="2000"/>
            </a:lvl3pPr>
            <a:lvl4pPr>
              <a:defRPr sz="1800"/>
            </a:lvl4pPr>
            <a:lvl5pPr algn="ctr">
              <a:defRPr sz="1800"/>
            </a:lvl5pPr>
            <a:lvl6pPr>
              <a:defRPr sz="1800"/>
            </a:lvl6pPr>
            <a:lvl7pPr>
              <a:defRPr sz="1800"/>
            </a:lvl7pPr>
            <a:lvl8pPr>
              <a:defRPr sz="1800"/>
            </a:lvl8pPr>
            <a:lvl9pPr>
              <a:defRPr sz="1800"/>
            </a:lvl9pPr>
          </a:lstStyle>
          <a:p>
            <a:pPr lvl="0"/>
            <a:r>
              <a:rPr lang="en-US" dirty="0" smtClean="0"/>
              <a:t>Enter text or graphic here</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4343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5E311C-5242-4D0D-9DAB-2B48CCE51CC1}" type="datetimeFigureOut">
              <a:rPr lang="en-US" smtClean="0"/>
              <a:pPr/>
              <a:t>3/11/2011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BF7FC-D33B-45D2-AFD0-D71FE8B38065}" type="slidenum">
              <a:rPr lang="en-US" smtClean="0"/>
              <a:pPr/>
              <a:t>‹#›</a:t>
            </a:fld>
            <a:endParaRPr lang="en-US" dirty="0"/>
          </a:p>
        </p:txBody>
      </p:sp>
      <p:pic>
        <p:nvPicPr>
          <p:cNvPr id="7" name="Picture 30" descr="C:\Documents and Settings\Administrator\Local Settings\Temporary Internet Files\Content.IE5\NSRC2861\MCj04371760000[1].wmf"/>
          <p:cNvPicPr>
            <a:picLocks noChangeAspect="1" noChangeArrowheads="1"/>
          </p:cNvPicPr>
          <p:nvPr/>
        </p:nvPicPr>
        <p:blipFill>
          <a:blip r:embed="rId11"/>
          <a:srcRect/>
          <a:stretch>
            <a:fillRect/>
          </a:stretch>
        </p:blipFill>
        <p:spPr bwMode="auto">
          <a:xfrm>
            <a:off x="5029200" y="2057400"/>
            <a:ext cx="3749040" cy="3749040"/>
          </a:xfrm>
          <a:prstGeom prst="rect">
            <a:avLst/>
          </a:prstGeom>
          <a:noFill/>
        </p:spPr>
      </p:pic>
      <p:grpSp>
        <p:nvGrpSpPr>
          <p:cNvPr id="8" name="Group 7"/>
          <p:cNvGrpSpPr/>
          <p:nvPr/>
        </p:nvGrpSpPr>
        <p:grpSpPr>
          <a:xfrm>
            <a:off x="0" y="0"/>
            <a:ext cx="9144000" cy="6858000"/>
            <a:chOff x="0" y="0"/>
            <a:chExt cx="9144000" cy="6858000"/>
          </a:xfrm>
        </p:grpSpPr>
        <p:sp>
          <p:nvSpPr>
            <p:cNvPr id="9" name="Rectangle 8"/>
            <p:cNvSpPr/>
            <p:nvPr/>
          </p:nvSpPr>
          <p:spPr>
            <a:xfrm>
              <a:off x="8915400" y="3429000"/>
              <a:ext cx="228600" cy="3429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8915400" y="0"/>
              <a:ext cx="228600" cy="3429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3429000"/>
              <a:ext cx="228600"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228600" cy="3429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228600" y="0"/>
              <a:ext cx="434340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572000" y="0"/>
              <a:ext cx="43434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228600" y="6629400"/>
              <a:ext cx="43434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4572000" y="6629400"/>
              <a:ext cx="434340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slow">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ctrTitle"/>
          </p:nvPr>
        </p:nvSpPr>
        <p:spPr>
          <a:xfrm>
            <a:off x="1066800" y="1371600"/>
            <a:ext cx="3733800" cy="4648200"/>
          </a:xfrm>
        </p:spPr>
        <p:txBody>
          <a:bodyPr>
            <a:noAutofit/>
          </a:bodyPr>
          <a:lstStyle/>
          <a:p>
            <a:r>
              <a:rPr lang="en-US" sz="3600" dirty="0" smtClean="0"/>
              <a:t>What Your Communication Style Says About You, Why It Matters, and How to Manage Everyone Else’s</a:t>
            </a:r>
            <a:endParaRPr lang="en-US" sz="3600" dirty="0"/>
          </a:p>
        </p:txBody>
      </p:sp>
      <p:sp>
        <p:nvSpPr>
          <p:cNvPr id="26" name="Subtitle 18"/>
          <p:cNvSpPr txBox="1">
            <a:spLocks/>
          </p:cNvSpPr>
          <p:nvPr/>
        </p:nvSpPr>
        <p:spPr>
          <a:xfrm>
            <a:off x="5730240" y="3124200"/>
            <a:ext cx="2286000" cy="1827886"/>
          </a:xfrm>
          <a:prstGeom prst="rect">
            <a:avLst/>
          </a:prstGeom>
          <a:solidFill>
            <a:schemeClr val="bg1"/>
          </a:solidFill>
          <a:ln>
            <a:solidFill>
              <a:schemeClr val="tx1"/>
            </a:solidFill>
          </a:ln>
        </p:spPr>
        <p:txBody>
          <a:bodyPr vert="horz" lIns="91440" tIns="45720" rIns="91440" bIns="45720" rtlCol="0" anchor="ctr" anchorCtr="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30" name="Subtitle 18"/>
          <p:cNvSpPr txBox="1">
            <a:spLocks/>
          </p:cNvSpPr>
          <p:nvPr/>
        </p:nvSpPr>
        <p:spPr>
          <a:xfrm>
            <a:off x="1066800" y="5562600"/>
            <a:ext cx="3810000" cy="609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a:ln>
                <a:noFill/>
              </a:ln>
              <a:effectLst/>
              <a:uLnTx/>
              <a:uFillTx/>
              <a:latin typeface="+mn-lt"/>
              <a:ea typeface="+mn-ea"/>
              <a:cs typeface="+mn-cs"/>
            </a:endParaRPr>
          </a:p>
        </p:txBody>
      </p:sp>
      <p:pic>
        <p:nvPicPr>
          <p:cNvPr id="1026" name="Picture 2" descr="C:\Documents and Settings\Administrator\Local Settings\Temporary Internet Files\Content.IE5\WM2IG17D\MCj04339250000[1].png"/>
          <p:cNvPicPr>
            <a:picLocks noChangeAspect="1" noChangeArrowheads="1"/>
          </p:cNvPicPr>
          <p:nvPr/>
        </p:nvPicPr>
        <p:blipFill>
          <a:blip r:embed="rId2"/>
          <a:srcRect/>
          <a:stretch>
            <a:fillRect/>
          </a:stretch>
        </p:blipFill>
        <p:spPr bwMode="auto">
          <a:xfrm>
            <a:off x="6057900" y="3162300"/>
            <a:ext cx="1714500" cy="1714500"/>
          </a:xfrm>
          <a:prstGeom prst="rect">
            <a:avLst/>
          </a:prstGeom>
          <a:noFill/>
        </p:spPr>
      </p:pic>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30" descr="C:\Documents and Settings\Administrator\Local Settings\Temporary Internet Files\Content.IE5\NSRC2861\MCj04371760000[1].wmf"/>
          <p:cNvPicPr>
            <a:picLocks noChangeAspect="1" noChangeArrowheads="1"/>
          </p:cNvPicPr>
          <p:nvPr/>
        </p:nvPicPr>
        <p:blipFill>
          <a:blip r:embed="rId2"/>
          <a:srcRect/>
          <a:stretch>
            <a:fillRect/>
          </a:stretch>
        </p:blipFill>
        <p:spPr bwMode="auto">
          <a:xfrm>
            <a:off x="5029200" y="2057400"/>
            <a:ext cx="3749040" cy="3749040"/>
          </a:xfrm>
          <a:prstGeom prst="rect">
            <a:avLst/>
          </a:prstGeom>
          <a:noFill/>
        </p:spPr>
      </p:pic>
      <p:sp>
        <p:nvSpPr>
          <p:cNvPr id="22" name="Subtitle 21"/>
          <p:cNvSpPr>
            <a:spLocks noGrp="1"/>
          </p:cNvSpPr>
          <p:nvPr>
            <p:ph type="subTitle" idx="1"/>
          </p:nvPr>
        </p:nvSpPr>
        <p:spPr>
          <a:xfrm>
            <a:off x="228600" y="457200"/>
            <a:ext cx="4343400" cy="2438400"/>
          </a:xfrm>
        </p:spPr>
        <p:txBody>
          <a:bodyPr>
            <a:noAutofit/>
          </a:bodyPr>
          <a:lstStyle/>
          <a:p>
            <a:r>
              <a:rPr lang="en-US" sz="2400" dirty="0" smtClean="0">
                <a:solidFill>
                  <a:schemeClr val="tx1"/>
                </a:solidFill>
              </a:rPr>
              <a:t>There are four basic communication styles.</a:t>
            </a:r>
            <a:endParaRPr lang="en-US" sz="2400" dirty="0">
              <a:solidFill>
                <a:schemeClr val="tx1"/>
              </a:solidFill>
            </a:endParaRPr>
          </a:p>
        </p:txBody>
      </p:sp>
      <p:graphicFrame>
        <p:nvGraphicFramePr>
          <p:cNvPr id="15" name="Diagram 14"/>
          <p:cNvGraphicFramePr/>
          <p:nvPr>
            <p:extLst>
              <p:ext uri="{D42A27DB-BD31-4B8C-83A1-F6EECF244321}">
                <p14:modId xmlns:p14="http://schemas.microsoft.com/office/powerpoint/2010/main" val="4287550011"/>
              </p:ext>
            </p:extLst>
          </p:nvPr>
        </p:nvGraphicFramePr>
        <p:xfrm>
          <a:off x="1143000" y="1752600"/>
          <a:ext cx="7086600" cy="398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Action Button: Back or Previous 15">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p:cNvSpPr>
            <a:spLocks noGrp="1"/>
          </p:cNvSpPr>
          <p:nvPr>
            <p:ph type="subTitle" idx="1"/>
          </p:nvPr>
        </p:nvSpPr>
        <p:spPr>
          <a:xfrm>
            <a:off x="228600" y="1066800"/>
            <a:ext cx="4038600" cy="1752600"/>
          </a:xfrm>
        </p:spPr>
        <p:txBody>
          <a:bodyPr>
            <a:normAutofit/>
          </a:bodyPr>
          <a:lstStyle/>
          <a:p>
            <a:r>
              <a:rPr lang="en-US" sz="2400" dirty="0" smtClean="0">
                <a:solidFill>
                  <a:schemeClr val="tx1"/>
                </a:solidFill>
              </a:rPr>
              <a:t>Our communication style affects how others’ react to and perceive us.</a:t>
            </a:r>
          </a:p>
          <a:p>
            <a:endParaRPr lang="en-US" sz="2400" dirty="0">
              <a:solidFill>
                <a:schemeClr val="tx1"/>
              </a:solidFill>
            </a:endParaRPr>
          </a:p>
        </p:txBody>
      </p:sp>
      <p:sp>
        <p:nvSpPr>
          <p:cNvPr id="18" name="TextBox 17"/>
          <p:cNvSpPr txBox="1"/>
          <p:nvPr/>
        </p:nvSpPr>
        <p:spPr>
          <a:xfrm>
            <a:off x="5562600" y="2797076"/>
            <a:ext cx="2743200" cy="2308324"/>
          </a:xfrm>
          <a:prstGeom prst="rect">
            <a:avLst/>
          </a:prstGeom>
          <a:solidFill>
            <a:schemeClr val="bg1"/>
          </a:solidFill>
          <a:ln>
            <a:solidFill>
              <a:schemeClr val="tx1"/>
            </a:solidFill>
          </a:ln>
        </p:spPr>
        <p:txBody>
          <a:bodyPr wrap="square" rtlCol="0">
            <a:spAutoFit/>
          </a:bodyPr>
          <a:lstStyle/>
          <a:p>
            <a:pPr algn="ctr"/>
            <a:r>
              <a:rPr lang="en-US" dirty="0" smtClean="0"/>
              <a:t>Knowing your communication style and managing others’ communication styles can reduce conflicts, increase productivity, and improve teamwork in the workplace. </a:t>
            </a:r>
          </a:p>
        </p:txBody>
      </p:sp>
      <p:sp>
        <p:nvSpPr>
          <p:cNvPr id="16" name="Action Button: Back or Previous 15">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ubtitle 13"/>
          <p:cNvSpPr>
            <a:spLocks noGrp="1"/>
          </p:cNvSpPr>
          <p:nvPr>
            <p:ph type="subTitle" idx="1"/>
          </p:nvPr>
        </p:nvSpPr>
        <p:spPr>
          <a:xfrm>
            <a:off x="228600" y="685800"/>
            <a:ext cx="4191000" cy="2362200"/>
          </a:xfrm>
        </p:spPr>
        <p:txBody>
          <a:bodyPr>
            <a:noAutofit/>
          </a:bodyPr>
          <a:lstStyle/>
          <a:p>
            <a:r>
              <a:rPr lang="en-US" sz="2400" dirty="0" smtClean="0">
                <a:solidFill>
                  <a:schemeClr val="tx1"/>
                </a:solidFill>
              </a:rPr>
              <a:t>Expressives tend to be high energy, speak quickly, and focus on the big picture. They generally find conflict or differences in opinion invigorating.</a:t>
            </a:r>
          </a:p>
          <a:p>
            <a:endParaRPr lang="en-US" sz="2400" dirty="0">
              <a:solidFill>
                <a:schemeClr val="tx1"/>
              </a:solidFill>
            </a:endParaRPr>
          </a:p>
        </p:txBody>
      </p:sp>
      <p:sp>
        <p:nvSpPr>
          <p:cNvPr id="15" name="TextBox 14"/>
          <p:cNvSpPr txBox="1"/>
          <p:nvPr/>
        </p:nvSpPr>
        <p:spPr>
          <a:xfrm>
            <a:off x="5958840" y="3124200"/>
            <a:ext cx="1981200" cy="1477328"/>
          </a:xfrm>
          <a:prstGeom prst="rect">
            <a:avLst/>
          </a:prstGeom>
          <a:solidFill>
            <a:schemeClr val="bg1"/>
          </a:solidFill>
          <a:ln>
            <a:solidFill>
              <a:schemeClr val="tx1"/>
            </a:solidFill>
          </a:ln>
        </p:spPr>
        <p:txBody>
          <a:bodyPr wrap="square" rtlCol="0">
            <a:spAutoFit/>
          </a:bodyPr>
          <a:lstStyle/>
          <a:p>
            <a:pPr algn="ctr"/>
            <a:r>
              <a:rPr lang="en-US" dirty="0" smtClean="0"/>
              <a:t>Perception of Expressives: </a:t>
            </a:r>
            <a:r>
              <a:rPr lang="en-US" dirty="0" smtClean="0">
                <a:solidFill>
                  <a:schemeClr val="tx1">
                    <a:lumMod val="50000"/>
                    <a:lumOff val="50000"/>
                  </a:schemeClr>
                </a:solidFill>
              </a:rPr>
              <a:t>They can seem overly cheerful, vain, or unpredictable.</a:t>
            </a:r>
          </a:p>
        </p:txBody>
      </p:sp>
      <p:sp>
        <p:nvSpPr>
          <p:cNvPr id="16" name="Action Button: Back or Previous 15">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ubtitle 13"/>
          <p:cNvSpPr>
            <a:spLocks noGrp="1"/>
          </p:cNvSpPr>
          <p:nvPr>
            <p:ph type="subTitle" idx="1"/>
          </p:nvPr>
        </p:nvSpPr>
        <p:spPr>
          <a:xfrm>
            <a:off x="533400" y="838200"/>
            <a:ext cx="3886200" cy="1828800"/>
          </a:xfrm>
        </p:spPr>
        <p:txBody>
          <a:bodyPr>
            <a:noAutofit/>
          </a:bodyPr>
          <a:lstStyle/>
          <a:p>
            <a:r>
              <a:rPr lang="en-US" sz="2400" dirty="0" smtClean="0">
                <a:solidFill>
                  <a:schemeClr val="tx1"/>
                </a:solidFill>
              </a:rPr>
              <a:t>Systematics focus on the facts and details and not on the big picture. They’re generally not comfortable with conflict.</a:t>
            </a:r>
          </a:p>
          <a:p>
            <a:endParaRPr lang="en-US" sz="2400" dirty="0">
              <a:solidFill>
                <a:schemeClr val="tx1"/>
              </a:solidFill>
            </a:endParaRPr>
          </a:p>
        </p:txBody>
      </p:sp>
      <p:sp>
        <p:nvSpPr>
          <p:cNvPr id="15" name="TextBox 14"/>
          <p:cNvSpPr txBox="1"/>
          <p:nvPr/>
        </p:nvSpPr>
        <p:spPr>
          <a:xfrm>
            <a:off x="6035040" y="3048000"/>
            <a:ext cx="1737360" cy="1754326"/>
          </a:xfrm>
          <a:prstGeom prst="rect">
            <a:avLst/>
          </a:prstGeom>
          <a:solidFill>
            <a:schemeClr val="bg1"/>
          </a:solidFill>
          <a:ln>
            <a:solidFill>
              <a:schemeClr val="tx1"/>
            </a:solidFill>
          </a:ln>
        </p:spPr>
        <p:txBody>
          <a:bodyPr wrap="square" rtlCol="0">
            <a:spAutoFit/>
          </a:bodyPr>
          <a:lstStyle/>
          <a:p>
            <a:pPr algn="ctr"/>
            <a:r>
              <a:rPr lang="en-US" dirty="0" smtClean="0"/>
              <a:t>Perception of Systematics: </a:t>
            </a:r>
            <a:r>
              <a:rPr lang="en-US" dirty="0" smtClean="0">
                <a:solidFill>
                  <a:schemeClr val="tx1">
                    <a:lumMod val="50000"/>
                    <a:lumOff val="50000"/>
                  </a:schemeClr>
                </a:solidFill>
              </a:rPr>
              <a:t>Systematics can be perceived as unemotional or nonchalant.</a:t>
            </a:r>
          </a:p>
        </p:txBody>
      </p:sp>
      <p:sp>
        <p:nvSpPr>
          <p:cNvPr id="16" name="Action Button: Back or Previous 15">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p:cNvSpPr>
            <a:spLocks noGrp="1"/>
          </p:cNvSpPr>
          <p:nvPr>
            <p:ph type="subTitle" idx="1"/>
          </p:nvPr>
        </p:nvSpPr>
        <p:spPr>
          <a:xfrm>
            <a:off x="228600" y="533400"/>
            <a:ext cx="4876800" cy="2209800"/>
          </a:xfrm>
        </p:spPr>
        <p:txBody>
          <a:bodyPr>
            <a:normAutofit lnSpcReduction="10000"/>
          </a:bodyPr>
          <a:lstStyle/>
          <a:p>
            <a:r>
              <a:rPr lang="en-US" sz="2400" dirty="0" smtClean="0">
                <a:solidFill>
                  <a:schemeClr val="tx1"/>
                </a:solidFill>
              </a:rPr>
              <a:t>Directs are generally brief in conversation and often involved in many things at once. They tend to see the big picture and are more focused on the outcome than on the smaller tasks.</a:t>
            </a:r>
          </a:p>
          <a:p>
            <a:endParaRPr lang="en-US" sz="2400" dirty="0">
              <a:solidFill>
                <a:schemeClr val="tx1"/>
              </a:solidFill>
            </a:endParaRPr>
          </a:p>
        </p:txBody>
      </p:sp>
      <p:sp>
        <p:nvSpPr>
          <p:cNvPr id="16" name="TextBox 15"/>
          <p:cNvSpPr txBox="1"/>
          <p:nvPr/>
        </p:nvSpPr>
        <p:spPr>
          <a:xfrm>
            <a:off x="5943600" y="3124200"/>
            <a:ext cx="1981200" cy="1754326"/>
          </a:xfrm>
          <a:prstGeom prst="rect">
            <a:avLst/>
          </a:prstGeom>
          <a:solidFill>
            <a:schemeClr val="bg1"/>
          </a:solidFill>
          <a:ln>
            <a:solidFill>
              <a:schemeClr val="tx1"/>
            </a:solidFill>
          </a:ln>
        </p:spPr>
        <p:txBody>
          <a:bodyPr wrap="square" rtlCol="0">
            <a:spAutoFit/>
          </a:bodyPr>
          <a:lstStyle/>
          <a:p>
            <a:pPr algn="ctr"/>
            <a:r>
              <a:rPr lang="en-US" dirty="0" smtClean="0"/>
              <a:t>Perception of Directs: </a:t>
            </a:r>
            <a:r>
              <a:rPr lang="en-US" dirty="0" smtClean="0">
                <a:solidFill>
                  <a:schemeClr val="tx1">
                    <a:lumMod val="50000"/>
                    <a:lumOff val="50000"/>
                  </a:schemeClr>
                </a:solidFill>
              </a:rPr>
              <a:t>Directs can appear self-confident, intimidating, and opinionated.</a:t>
            </a:r>
          </a:p>
        </p:txBody>
      </p:sp>
      <p:sp>
        <p:nvSpPr>
          <p:cNvPr id="17" name="Action Button: Back or Previous 16">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ubtitle 13"/>
          <p:cNvSpPr>
            <a:spLocks noGrp="1"/>
          </p:cNvSpPr>
          <p:nvPr>
            <p:ph type="subTitle" idx="1"/>
          </p:nvPr>
        </p:nvSpPr>
        <p:spPr>
          <a:xfrm>
            <a:off x="228600" y="685800"/>
            <a:ext cx="4495800" cy="2133600"/>
          </a:xfrm>
        </p:spPr>
        <p:txBody>
          <a:bodyPr>
            <a:normAutofit lnSpcReduction="10000"/>
          </a:bodyPr>
          <a:lstStyle/>
          <a:p>
            <a:r>
              <a:rPr lang="en-US" sz="2400" dirty="0" smtClean="0">
                <a:solidFill>
                  <a:schemeClr val="tx1"/>
                </a:solidFill>
              </a:rPr>
              <a:t>Sympathetics like to focus on people and relationships, are good listeners and generally concerned with everyone’s needs. Sympathetics typically don’t like conflict.</a:t>
            </a:r>
          </a:p>
          <a:p>
            <a:endParaRPr lang="en-US" sz="2400" dirty="0">
              <a:solidFill>
                <a:schemeClr val="tx1"/>
              </a:solidFill>
            </a:endParaRPr>
          </a:p>
        </p:txBody>
      </p:sp>
      <p:sp>
        <p:nvSpPr>
          <p:cNvPr id="16" name="TextBox 15"/>
          <p:cNvSpPr txBox="1"/>
          <p:nvPr/>
        </p:nvSpPr>
        <p:spPr>
          <a:xfrm>
            <a:off x="6004560" y="2667000"/>
            <a:ext cx="1920240" cy="2585323"/>
          </a:xfrm>
          <a:prstGeom prst="rect">
            <a:avLst/>
          </a:prstGeom>
          <a:solidFill>
            <a:schemeClr val="bg1"/>
          </a:solidFill>
          <a:ln>
            <a:solidFill>
              <a:schemeClr val="tx1"/>
            </a:solidFill>
          </a:ln>
        </p:spPr>
        <p:txBody>
          <a:bodyPr wrap="square" rtlCol="0">
            <a:spAutoFit/>
          </a:bodyPr>
          <a:lstStyle/>
          <a:p>
            <a:pPr algn="ctr"/>
            <a:r>
              <a:rPr lang="en-US" dirty="0" smtClean="0"/>
              <a:t>Perception of Sympathetics: </a:t>
            </a:r>
            <a:r>
              <a:rPr lang="en-US" dirty="0" smtClean="0">
                <a:solidFill>
                  <a:schemeClr val="tx1">
                    <a:lumMod val="50000"/>
                    <a:lumOff val="50000"/>
                  </a:schemeClr>
                </a:solidFill>
              </a:rPr>
              <a:t>Sympathetics are seen as soft-hearted or overly helpful. They can be perceived as procrastinators when distracted.</a:t>
            </a:r>
          </a:p>
        </p:txBody>
      </p:sp>
      <p:sp>
        <p:nvSpPr>
          <p:cNvPr id="15" name="Action Button: Back or Previous 14">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p:cNvSpPr>
            <a:spLocks noGrp="1"/>
          </p:cNvSpPr>
          <p:nvPr>
            <p:ph type="subTitle" idx="1"/>
          </p:nvPr>
        </p:nvSpPr>
        <p:spPr>
          <a:xfrm>
            <a:off x="228600" y="685800"/>
            <a:ext cx="4419600" cy="1600200"/>
          </a:xfrm>
        </p:spPr>
        <p:txBody>
          <a:bodyPr>
            <a:noAutofit/>
          </a:bodyPr>
          <a:lstStyle/>
          <a:p>
            <a:r>
              <a:rPr lang="en-US" sz="2400" dirty="0" smtClean="0">
                <a:solidFill>
                  <a:schemeClr val="tx1"/>
                </a:solidFill>
              </a:rPr>
              <a:t>We can avoid conflict and misunderstandings by paying close attention to how those around us are communicating.</a:t>
            </a:r>
            <a:endParaRPr lang="en-US" sz="2400" dirty="0">
              <a:solidFill>
                <a:schemeClr val="tx1"/>
              </a:solidFill>
            </a:endParaRPr>
          </a:p>
        </p:txBody>
      </p:sp>
      <p:sp>
        <p:nvSpPr>
          <p:cNvPr id="14" name="TextBox 13"/>
          <p:cNvSpPr txBox="1"/>
          <p:nvPr/>
        </p:nvSpPr>
        <p:spPr>
          <a:xfrm>
            <a:off x="5943600" y="3276600"/>
            <a:ext cx="1981200" cy="1200329"/>
          </a:xfrm>
          <a:prstGeom prst="rect">
            <a:avLst/>
          </a:prstGeom>
          <a:solidFill>
            <a:schemeClr val="bg1"/>
          </a:solidFill>
          <a:ln>
            <a:solidFill>
              <a:schemeClr val="tx1"/>
            </a:solidFill>
          </a:ln>
        </p:spPr>
        <p:txBody>
          <a:bodyPr wrap="square" rtlCol="0">
            <a:spAutoFit/>
          </a:bodyPr>
          <a:lstStyle/>
          <a:p>
            <a:pPr algn="ctr"/>
            <a:r>
              <a:rPr lang="en-US" dirty="0" smtClean="0"/>
              <a:t>Communication can be verbal or in the form of body language.</a:t>
            </a:r>
            <a:endParaRPr lang="en-US" dirty="0"/>
          </a:p>
        </p:txBody>
      </p:sp>
      <p:sp>
        <p:nvSpPr>
          <p:cNvPr id="16" name="Action Button: Back or Previous 15">
            <a:hlinkClick r:id="" action="ppaction://hlinkshowjump?jump=previousslide" highlightClick="1"/>
          </p:cNvPr>
          <p:cNvSpPr/>
          <p:nvPr/>
        </p:nvSpPr>
        <p:spPr>
          <a:xfrm>
            <a:off x="82296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ubtitle 23"/>
          <p:cNvSpPr>
            <a:spLocks noGrp="1"/>
          </p:cNvSpPr>
          <p:nvPr>
            <p:ph type="subTitle" idx="1"/>
          </p:nvPr>
        </p:nvSpPr>
        <p:spPr>
          <a:xfrm>
            <a:off x="381000" y="838200"/>
            <a:ext cx="4114800" cy="1600200"/>
          </a:xfrm>
        </p:spPr>
        <p:txBody>
          <a:bodyPr>
            <a:normAutofit/>
          </a:bodyPr>
          <a:lstStyle/>
          <a:p>
            <a:r>
              <a:rPr lang="en-US" sz="2400" dirty="0" smtClean="0">
                <a:solidFill>
                  <a:schemeClr val="tx1"/>
                </a:solidFill>
              </a:rPr>
              <a:t>If you sense an imbalance, then adjust the way you’re communicating either verbally or physically.</a:t>
            </a:r>
            <a:endParaRPr lang="en-US" sz="2400" dirty="0">
              <a:solidFill>
                <a:schemeClr val="tx1"/>
              </a:solidFill>
            </a:endParaRPr>
          </a:p>
        </p:txBody>
      </p:sp>
      <p:sp>
        <p:nvSpPr>
          <p:cNvPr id="25" name="TextBox 24"/>
          <p:cNvSpPr txBox="1"/>
          <p:nvPr/>
        </p:nvSpPr>
        <p:spPr>
          <a:xfrm>
            <a:off x="5730240" y="2743200"/>
            <a:ext cx="2468880" cy="2585323"/>
          </a:xfrm>
          <a:prstGeom prst="rect">
            <a:avLst/>
          </a:prstGeom>
          <a:solidFill>
            <a:schemeClr val="bg1"/>
          </a:solidFill>
          <a:ln>
            <a:solidFill>
              <a:schemeClr val="tx1"/>
            </a:solidFill>
          </a:ln>
        </p:spPr>
        <p:txBody>
          <a:bodyPr wrap="square" rtlCol="0">
            <a:spAutoFit/>
          </a:bodyPr>
          <a:lstStyle/>
          <a:p>
            <a:pPr algn="ctr"/>
            <a:r>
              <a:rPr lang="en-US" dirty="0" smtClean="0"/>
              <a:t>Being aware of and adapting our communication style to complement someone else’s style will enable employees to sustain productivity and a harmonious work environment.</a:t>
            </a:r>
            <a:endParaRPr lang="en-US" dirty="0"/>
          </a:p>
        </p:txBody>
      </p:sp>
      <p:sp>
        <p:nvSpPr>
          <p:cNvPr id="15" name="Action Button: Back or Previous 14">
            <a:hlinkClick r:id="" action="ppaction://hlinkshowjump?jump=previousslide" highlightClick="1"/>
          </p:cNvPr>
          <p:cNvSpPr/>
          <p:nvPr/>
        </p:nvSpPr>
        <p:spPr>
          <a:xfrm>
            <a:off x="7391400" y="228600"/>
            <a:ext cx="685800" cy="457200"/>
          </a:xfrm>
          <a:prstGeom prst="actionButtonBackPrevio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ction Button: Home 15">
            <a:hlinkClick r:id="" action="ppaction://hlinkshowjump?jump=firstslide" highlightClick="1"/>
          </p:cNvPr>
          <p:cNvSpPr/>
          <p:nvPr/>
        </p:nvSpPr>
        <p:spPr>
          <a:xfrm>
            <a:off x="8229600" y="243840"/>
            <a:ext cx="640080" cy="365760"/>
          </a:xfrm>
          <a:prstGeom prst="actionButtonHom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TP030006057">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9F5954D6-E7C1-4D94-880A-AD7F87D49F9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CC424CD-2275-44C2-A673-9DD17A80B38B}">
  <ds:schemaRefs>
    <ds:schemaRef ds:uri="http://schemas.microsoft.com/sharepoint/v3/contenttype/forms"/>
  </ds:schemaRefs>
</ds:datastoreItem>
</file>

<file path=customXml/itemProps3.xml><?xml version="1.0" encoding="utf-8"?>
<ds:datastoreItem xmlns:ds="http://schemas.openxmlformats.org/officeDocument/2006/customXml" ds:itemID="{26F17CEB-D774-4805-9AD6-3152E216E960}">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TP030006057</Template>
  <TotalTime>5</TotalTime>
  <Words>310</Words>
  <Application>Microsoft Office PowerPoint</Application>
  <PresentationFormat>On-screen Show (4:3)</PresentationFormat>
  <Paragraphs>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TP030006057</vt:lpstr>
      <vt:lpstr>What Your Communication Style Says About You, Why It Matters, and How to Manage Everyone Else’s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Your Communication Style Says About You, Why It Matters, and How to Manage Everyone Else’s</dc:title>
  <dc:creator>Osama</dc:creator>
  <cp:lastModifiedBy>Osama</cp:lastModifiedBy>
  <cp:revision>1</cp:revision>
  <dcterms:created xsi:type="dcterms:W3CDTF">2011-03-11T06:04:06Z</dcterms:created>
  <dcterms:modified xsi:type="dcterms:W3CDTF">2011-03-11T06:09:49Z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TC300060579990</vt:lpwstr>
  </property>
</Properties>
</file>