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96" r:id="rId3"/>
    <p:sldId id="327" r:id="rId4"/>
    <p:sldId id="326" r:id="rId5"/>
    <p:sldId id="297" r:id="rId6"/>
    <p:sldId id="298" r:id="rId7"/>
    <p:sldId id="309" r:id="rId8"/>
    <p:sldId id="310" r:id="rId9"/>
    <p:sldId id="311" r:id="rId10"/>
    <p:sldId id="299" r:id="rId11"/>
    <p:sldId id="300" r:id="rId12"/>
    <p:sldId id="312" r:id="rId13"/>
    <p:sldId id="313" r:id="rId14"/>
    <p:sldId id="301" r:id="rId15"/>
    <p:sldId id="302" r:id="rId16"/>
    <p:sldId id="314" r:id="rId17"/>
    <p:sldId id="315" r:id="rId18"/>
    <p:sldId id="316" r:id="rId19"/>
    <p:sldId id="317" r:id="rId20"/>
    <p:sldId id="318" r:id="rId21"/>
    <p:sldId id="319" r:id="rId22"/>
    <p:sldId id="320" r:id="rId23"/>
    <p:sldId id="303" r:id="rId24"/>
    <p:sldId id="304" r:id="rId25"/>
    <p:sldId id="321" r:id="rId26"/>
    <p:sldId id="305" r:id="rId27"/>
    <p:sldId id="306" r:id="rId28"/>
    <p:sldId id="322" r:id="rId29"/>
    <p:sldId id="324" r:id="rId30"/>
    <p:sldId id="307" r:id="rId31"/>
    <p:sldId id="308" r:id="rId32"/>
    <p:sldId id="323" r:id="rId33"/>
    <p:sldId id="325" r:id="rId34"/>
    <p:sldId id="295" r:id="rId35"/>
    <p:sldId id="279" r:id="rId3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07BC732-060D-43E9-BE8D-F63C0493A0A1}" type="datetimeFigureOut">
              <a:rPr lang="nb-NO" smtClean="0"/>
              <a:pPr/>
              <a:t>31.03.2011</a:t>
            </a:fld>
            <a:endParaRPr lang="nb-NO"/>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nb-NO"/>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92EC008-C18A-49C9-8F3B-8207961B5F7E}" type="slidenum">
              <a:rPr lang="nb-NO" smtClean="0"/>
              <a:pPr/>
              <a:t>‹#›</a:t>
            </a:fld>
            <a:endParaRPr lang="nb-NO"/>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BC732-060D-43E9-BE8D-F63C0493A0A1}" type="datetimeFigureOut">
              <a:rPr lang="nb-NO" smtClean="0"/>
              <a:pPr/>
              <a:t>31.03.2011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BC732-060D-43E9-BE8D-F63C0493A0A1}" type="datetimeFigureOut">
              <a:rPr lang="nb-NO" smtClean="0"/>
              <a:pPr/>
              <a:t>31.03.2011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64807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43608" y="1484784"/>
            <a:ext cx="7056900"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07BC732-060D-43E9-BE8D-F63C0493A0A1}" type="datetimeFigureOut">
              <a:rPr lang="nb-NO" smtClean="0"/>
              <a:pPr/>
              <a:t>31.03.2011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BC732-060D-43E9-BE8D-F63C0493A0A1}" type="datetimeFigureOut">
              <a:rPr lang="nb-NO" smtClean="0"/>
              <a:pPr/>
              <a:t>31.03.2011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7BC732-060D-43E9-BE8D-F63C0493A0A1}" type="datetimeFigureOut">
              <a:rPr lang="nb-NO" smtClean="0"/>
              <a:pPr/>
              <a:t>31.03.2011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7BC732-060D-43E9-BE8D-F63C0493A0A1}" type="datetimeFigureOut">
              <a:rPr lang="nb-NO" smtClean="0"/>
              <a:pPr/>
              <a:t>31.03.2011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7BC732-060D-43E9-BE8D-F63C0493A0A1}" type="datetimeFigureOut">
              <a:rPr lang="nb-NO" smtClean="0"/>
              <a:pPr/>
              <a:t>31.03.2011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BC732-060D-43E9-BE8D-F63C0493A0A1}" type="datetimeFigureOut">
              <a:rPr lang="nb-NO" smtClean="0"/>
              <a:pPr/>
              <a:t>31.03.2011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7BC732-060D-43E9-BE8D-F63C0493A0A1}" type="datetimeFigureOut">
              <a:rPr lang="nb-NO" smtClean="0"/>
              <a:pPr/>
              <a:t>31.03.2011</a:t>
            </a:fld>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b-NO"/>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BC732-060D-43E9-BE8D-F63C0493A0A1}" type="datetimeFigureOut">
              <a:rPr lang="nb-NO" smtClean="0"/>
              <a:pPr/>
              <a:t>31.03.2011</a:t>
            </a:fld>
            <a:endParaRPr lang="nb-NO"/>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07BC732-060D-43E9-BE8D-F63C0493A0A1}" type="datetimeFigureOut">
              <a:rPr lang="nb-NO" smtClean="0"/>
              <a:pPr/>
              <a:t>31.03.2011</a:t>
            </a:fld>
            <a:endParaRPr lang="nb-NO"/>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nb-NO"/>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92EC008-C18A-49C9-8F3B-8207961B5F7E}"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err="1" smtClean="0">
                <a:solidFill>
                  <a:schemeClr val="accent1">
                    <a:lumMod val="50000"/>
                  </a:schemeClr>
                </a:solidFill>
              </a:rPr>
              <a:t>Sabeel</a:t>
            </a:r>
            <a:r>
              <a:rPr lang="nb-NO" dirty="0" smtClean="0">
                <a:solidFill>
                  <a:schemeClr val="accent1">
                    <a:lumMod val="50000"/>
                  </a:schemeClr>
                </a:solidFill>
              </a:rPr>
              <a:t> ul Huda </a:t>
            </a:r>
            <a:br>
              <a:rPr lang="nb-NO" dirty="0" smtClean="0">
                <a:solidFill>
                  <a:schemeClr val="accent1">
                    <a:lumMod val="50000"/>
                  </a:schemeClr>
                </a:solidFill>
              </a:rPr>
            </a:br>
            <a:r>
              <a:rPr lang="nb-NO" dirty="0" err="1" smtClean="0">
                <a:solidFill>
                  <a:schemeClr val="accent1">
                    <a:lumMod val="50000"/>
                  </a:schemeClr>
                </a:solidFill>
              </a:rPr>
              <a:t>Lesson</a:t>
            </a:r>
            <a:r>
              <a:rPr lang="nb-NO" dirty="0" smtClean="0">
                <a:solidFill>
                  <a:schemeClr val="accent1">
                    <a:lumMod val="50000"/>
                  </a:schemeClr>
                </a:solidFill>
              </a:rPr>
              <a:t> 40</a:t>
            </a:r>
            <a:endParaRPr lang="nb-NO" dirty="0">
              <a:solidFill>
                <a:schemeClr val="accent1">
                  <a:lumMod val="50000"/>
                </a:schemeClr>
              </a:solidFill>
            </a:endParaRPr>
          </a:p>
        </p:txBody>
      </p:sp>
      <p:sp>
        <p:nvSpPr>
          <p:cNvPr id="3" name="Undertittel 2"/>
          <p:cNvSpPr>
            <a:spLocks noGrp="1"/>
          </p:cNvSpPr>
          <p:nvPr>
            <p:ph type="subTitle" idx="1"/>
          </p:nvPr>
        </p:nvSpPr>
        <p:spPr/>
        <p:txBody>
          <a:bodyPr/>
          <a:lstStyle/>
          <a:p>
            <a:r>
              <a:rPr lang="nb-NO" dirty="0" err="1" smtClean="0"/>
              <a:t>Surah</a:t>
            </a:r>
            <a:r>
              <a:rPr lang="nb-NO" dirty="0" smtClean="0"/>
              <a:t> </a:t>
            </a:r>
            <a:r>
              <a:rPr lang="nb-NO" dirty="0" err="1" smtClean="0"/>
              <a:t>Al-e-Imran</a:t>
            </a:r>
            <a:r>
              <a:rPr lang="nb-NO" dirty="0" smtClean="0"/>
              <a:t> 1-13</a:t>
            </a:r>
            <a:endParaRPr lang="nb-NO" dirty="0"/>
          </a:p>
        </p:txBody>
      </p:sp>
      <p:pic>
        <p:nvPicPr>
          <p:cNvPr id="1027" name="Picture 3" descr="C:\Users\HMS\AppData\Local\Microsoft\Windows\Temporary Internet Files\Content.IE5\T37D7DFJ\MP900430701[1].jpg"/>
          <p:cNvPicPr>
            <a:picLocks noChangeAspect="1" noChangeArrowheads="1"/>
          </p:cNvPicPr>
          <p:nvPr/>
        </p:nvPicPr>
        <p:blipFill>
          <a:blip r:embed="rId2" cstate="print"/>
          <a:srcRect/>
          <a:stretch>
            <a:fillRect/>
          </a:stretch>
        </p:blipFill>
        <p:spPr bwMode="auto">
          <a:xfrm>
            <a:off x="827584" y="692696"/>
            <a:ext cx="3613902" cy="554461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5-6</a:t>
            </a:r>
            <a:endParaRPr lang="nb-NO" dirty="0"/>
          </a:p>
        </p:txBody>
      </p:sp>
      <p:sp>
        <p:nvSpPr>
          <p:cNvPr id="3" name="Plassholder for innhold 2"/>
          <p:cNvSpPr>
            <a:spLocks noGrp="1"/>
          </p:cNvSpPr>
          <p:nvPr>
            <p:ph idx="1"/>
          </p:nvPr>
        </p:nvSpPr>
        <p:spPr/>
        <p:txBody>
          <a:bodyPr>
            <a:noAutofit/>
          </a:bodyPr>
          <a:lstStyle/>
          <a:p>
            <a:pPr algn="ctr">
              <a:buNone/>
            </a:pPr>
            <a:r>
              <a:rPr lang="ar-AE" sz="4400" dirty="0" smtClean="0"/>
              <a:t>إِنَّ اللَّـهَ لَا يَخْفَىٰ عَلَيْهِ شَيْءٌ فِي الْأَرْضِ وَلَا فِي السَّمَاءِ ﴿٥﴾ </a:t>
            </a:r>
            <a:endParaRPr lang="nb-NO" sz="4400" dirty="0" smtClean="0"/>
          </a:p>
          <a:p>
            <a:pPr algn="ctr">
              <a:buNone/>
            </a:pPr>
            <a:endParaRPr lang="nb-NO" sz="4400" dirty="0" smtClean="0"/>
          </a:p>
          <a:p>
            <a:pPr algn="ctr">
              <a:buNone/>
            </a:pPr>
            <a:r>
              <a:rPr lang="ar-AE" sz="4400" dirty="0" smtClean="0"/>
              <a:t>هُوَ الَّذِي يُصَوِّرُكُمْ فِي الْأَرْحَامِ كَيْفَ يَشَاءُ ۚ لَا إِلَـٰهَ إِلَّا هُوَ الْعَزِيزُ الْحَكِيمُ ﴿٦﴾</a:t>
            </a:r>
            <a:endParaRPr lang="nb-NO"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5-6 - </a:t>
            </a:r>
            <a:r>
              <a:rPr lang="nb-NO" dirty="0" err="1" smtClean="0"/>
              <a:t>Translation</a:t>
            </a:r>
            <a:endParaRPr lang="nb-NO" dirty="0"/>
          </a:p>
        </p:txBody>
      </p:sp>
      <p:sp>
        <p:nvSpPr>
          <p:cNvPr id="3" name="Plassholder for innhold 2"/>
          <p:cNvSpPr>
            <a:spLocks noGrp="1"/>
          </p:cNvSpPr>
          <p:nvPr>
            <p:ph idx="1"/>
          </p:nvPr>
        </p:nvSpPr>
        <p:spPr>
          <a:xfrm>
            <a:off x="1043608" y="1484784"/>
            <a:ext cx="7272808" cy="2664296"/>
          </a:xfrm>
        </p:spPr>
        <p:txBody>
          <a:bodyPr>
            <a:normAutofit/>
          </a:bodyPr>
          <a:lstStyle/>
          <a:p>
            <a:pPr algn="ctr">
              <a:buNone/>
            </a:pPr>
            <a:r>
              <a:rPr lang="en-US" sz="2800" dirty="0" smtClean="0"/>
              <a:t>Indeed, from Allah nothing is hidden in the earth nor in the heaven.</a:t>
            </a:r>
            <a:endParaRPr lang="nb-NO" sz="2800" dirty="0" smtClean="0"/>
          </a:p>
          <a:p>
            <a:pPr algn="ctr">
              <a:buNone/>
            </a:pPr>
            <a:r>
              <a:rPr lang="en-US" sz="2800" dirty="0" smtClean="0"/>
              <a:t>It is He who forms you in the wombs however He wills. There is no deity except Him, the Exalted in Might, the Wise.</a:t>
            </a:r>
          </a:p>
          <a:p>
            <a:pPr algn="ctr">
              <a:buNone/>
            </a:pPr>
            <a:endParaRPr lang="nb-NO" sz="2800" dirty="0"/>
          </a:p>
        </p:txBody>
      </p:sp>
      <p:pic>
        <p:nvPicPr>
          <p:cNvPr id="1038" name="Picture 14" descr="C:\Users\HMS\AppData\Local\Microsoft\Windows\Temporary Internet Files\Content.IE5\T37D7DFJ\MP900430937[1].jpg"/>
          <p:cNvPicPr>
            <a:picLocks noChangeAspect="1" noChangeArrowheads="1"/>
          </p:cNvPicPr>
          <p:nvPr/>
        </p:nvPicPr>
        <p:blipFill>
          <a:blip r:embed="rId2" cstate="print"/>
          <a:srcRect/>
          <a:stretch>
            <a:fillRect/>
          </a:stretch>
        </p:blipFill>
        <p:spPr bwMode="auto">
          <a:xfrm>
            <a:off x="2411760" y="3861048"/>
            <a:ext cx="4727871" cy="24482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Nothing</a:t>
            </a:r>
            <a:r>
              <a:rPr lang="nb-NO" dirty="0" smtClean="0"/>
              <a:t> is </a:t>
            </a:r>
            <a:r>
              <a:rPr lang="nb-NO" dirty="0" err="1" smtClean="0"/>
              <a:t>hidden</a:t>
            </a:r>
            <a:r>
              <a:rPr lang="nb-NO" dirty="0" smtClean="0"/>
              <a:t> from Allah…</a:t>
            </a:r>
            <a:endParaRPr lang="nb-NO" dirty="0"/>
          </a:p>
        </p:txBody>
      </p:sp>
      <p:sp>
        <p:nvSpPr>
          <p:cNvPr id="3" name="Plassholder for innhold 2"/>
          <p:cNvSpPr>
            <a:spLocks noGrp="1"/>
          </p:cNvSpPr>
          <p:nvPr>
            <p:ph idx="1"/>
          </p:nvPr>
        </p:nvSpPr>
        <p:spPr>
          <a:xfrm>
            <a:off x="1043608" y="1484784"/>
            <a:ext cx="3528392" cy="4752528"/>
          </a:xfrm>
        </p:spPr>
        <p:txBody>
          <a:bodyPr/>
          <a:lstStyle/>
          <a:p>
            <a:r>
              <a:rPr lang="en-US" dirty="0" smtClean="0"/>
              <a:t>Allah states that He has perfect knowledge in the heavens and earth and that nothing in them is hidden from His watch.</a:t>
            </a:r>
          </a:p>
          <a:p>
            <a:r>
              <a:rPr lang="en-US" dirty="0" smtClean="0"/>
              <a:t>He creates you in the wombs as He wills, whether male or female, handsome or otherwise, happy or miserable.</a:t>
            </a:r>
          </a:p>
          <a:p>
            <a:endParaRPr lang="nb-NO" dirty="0"/>
          </a:p>
        </p:txBody>
      </p:sp>
      <p:pic>
        <p:nvPicPr>
          <p:cNvPr id="2050" name="Picture 2" descr="C:\Users\HMS\AppData\Local\Microsoft\Windows\Temporary Internet Files\Content.IE5\APH7CP3W\MP900433154[1].jpg"/>
          <p:cNvPicPr>
            <a:picLocks noChangeAspect="1" noChangeArrowheads="1"/>
          </p:cNvPicPr>
          <p:nvPr/>
        </p:nvPicPr>
        <p:blipFill>
          <a:blip r:embed="rId2" cstate="print"/>
          <a:srcRect/>
          <a:stretch>
            <a:fillRect/>
          </a:stretch>
        </p:blipFill>
        <p:spPr bwMode="auto">
          <a:xfrm>
            <a:off x="4716016" y="1556792"/>
            <a:ext cx="3240360" cy="44644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About</a:t>
            </a:r>
            <a:r>
              <a:rPr lang="nb-NO" dirty="0" smtClean="0"/>
              <a:t> </a:t>
            </a:r>
            <a:r>
              <a:rPr lang="nb-NO" dirty="0" err="1" smtClean="0"/>
              <a:t>ayah</a:t>
            </a:r>
            <a:r>
              <a:rPr lang="nb-NO" dirty="0" smtClean="0"/>
              <a:t> 6 and </a:t>
            </a:r>
            <a:r>
              <a:rPr lang="nb-NO" dirty="0" err="1" smtClean="0"/>
              <a:t>Prophet</a:t>
            </a:r>
            <a:r>
              <a:rPr lang="nb-NO" dirty="0" smtClean="0"/>
              <a:t> Isa…</a:t>
            </a:r>
            <a:endParaRPr lang="nb-NO" dirty="0"/>
          </a:p>
        </p:txBody>
      </p:sp>
      <p:sp>
        <p:nvSpPr>
          <p:cNvPr id="3" name="Plassholder for innhold 2"/>
          <p:cNvSpPr>
            <a:spLocks noGrp="1"/>
          </p:cNvSpPr>
          <p:nvPr>
            <p:ph idx="1"/>
          </p:nvPr>
        </p:nvSpPr>
        <p:spPr/>
        <p:txBody>
          <a:bodyPr/>
          <a:lstStyle/>
          <a:p>
            <a:r>
              <a:rPr lang="en-US" dirty="0" smtClean="0"/>
              <a:t>He is the Creator and thus is the only deity worthy of worship, without partners, and His is the perfect might, wisdom and decision.</a:t>
            </a:r>
          </a:p>
          <a:p>
            <a:r>
              <a:rPr lang="en-US" dirty="0" smtClean="0"/>
              <a:t>This Ayah refers to the fact that `Isa, son of Mary, is a created servant, just as Allah created the rest of mankind. </a:t>
            </a:r>
          </a:p>
          <a:p>
            <a:r>
              <a:rPr lang="en-US" dirty="0" smtClean="0"/>
              <a:t>Allah created `Isa in the womb (of his mother) and shaped him as He willed. </a:t>
            </a:r>
            <a:endParaRPr lang="nb-N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a:t>
            </a:r>
            <a:endParaRPr lang="nb-NO" dirty="0"/>
          </a:p>
        </p:txBody>
      </p:sp>
      <p:sp>
        <p:nvSpPr>
          <p:cNvPr id="3" name="Plassholder for innhold 2"/>
          <p:cNvSpPr>
            <a:spLocks noGrp="1"/>
          </p:cNvSpPr>
          <p:nvPr>
            <p:ph idx="1"/>
          </p:nvPr>
        </p:nvSpPr>
        <p:spPr/>
        <p:txBody>
          <a:bodyPr>
            <a:noAutofit/>
          </a:bodyPr>
          <a:lstStyle/>
          <a:p>
            <a:pPr algn="ctr">
              <a:buNone/>
            </a:pPr>
            <a:r>
              <a:rPr lang="ar-AE" sz="4000" dirty="0" smtClean="0"/>
              <a:t>هُوَ الَّذِي أَنْزَلَ عَلَيْكَ الْكِتَابَ مِنْهُ آيَاتٌ مُحْكَمَاتٌ هُنَّ أُمُّ الْكِتَابِ وَأُخَرُ مُتَشَابِهَاتٌ ۖ فَأَمَّا الَّذِينَ فِي قُلُوبِهِمْ زَيْغٌ فَيَتَّبِعُونَ مَا تَشَابَهَ مِنْهُ ابْتِغَاءَ الْفِتْنَةِ وَابْتِغَاءَ تَأْوِيلِهِ ۗ وَمَا يَعْلَمُ تَأْوِيلَهُ إِلَّا اللَّـهُ ۗ وَالرَّاسِخُونَ فِي الْعِلْمِ يَقُولُونَ آمَنَّا بِهِ كُلٌّ مِنْ عِنْدِ رَبِّنَا ۗ وَمَا يَذَّكَّرُ إِلَّا أُولُو الْأَلْبَابِ ﴿٧﴾</a:t>
            </a:r>
            <a:endParaRPr lang="nb-NO"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7 - </a:t>
            </a:r>
            <a:r>
              <a:rPr lang="nb-NO" dirty="0" err="1" smtClean="0"/>
              <a:t>Translation</a:t>
            </a:r>
            <a:endParaRPr lang="nb-NO" dirty="0"/>
          </a:p>
        </p:txBody>
      </p:sp>
      <p:sp>
        <p:nvSpPr>
          <p:cNvPr id="3" name="Plassholder for innhold 2"/>
          <p:cNvSpPr>
            <a:spLocks noGrp="1"/>
          </p:cNvSpPr>
          <p:nvPr>
            <p:ph idx="1"/>
          </p:nvPr>
        </p:nvSpPr>
        <p:spPr>
          <a:xfrm>
            <a:off x="1043492" y="1628800"/>
            <a:ext cx="7056900" cy="4536504"/>
          </a:xfrm>
        </p:spPr>
        <p:txBody>
          <a:bodyPr/>
          <a:lstStyle/>
          <a:p>
            <a:pPr algn="ctr">
              <a:buNone/>
            </a:pPr>
            <a:r>
              <a:rPr lang="en-US" dirty="0" smtClean="0"/>
              <a:t>It is He who has sent down to you, [O Muhammad], the Book; in it are verses [that are] precise - they are the foundation of the Book - and others unspecific. As for those in whose hearts is deviation [from truth], they will follow that of it which is unspecific, seeking discord and seeking an interpretation [suitable to them]. And no one knows its [true] interpretation except Allah . But those firm in knowledge say, "We believe in it. All [of it] is from our Lord." And no one will be reminded except those of understanding.</a:t>
            </a:r>
          </a:p>
          <a:p>
            <a:pPr algn="ctr">
              <a:buNone/>
            </a:pPr>
            <a:endParaRPr lang="nb-N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Muhkamat</a:t>
            </a:r>
            <a:r>
              <a:rPr lang="nb-NO" dirty="0" smtClean="0"/>
              <a:t> and </a:t>
            </a:r>
            <a:r>
              <a:rPr lang="nb-NO" dirty="0" err="1" smtClean="0"/>
              <a:t>Mutashabihat</a:t>
            </a:r>
            <a:r>
              <a:rPr lang="nb-NO" dirty="0" smtClean="0"/>
              <a:t>…</a:t>
            </a:r>
            <a:endParaRPr lang="nb-NO" dirty="0"/>
          </a:p>
        </p:txBody>
      </p:sp>
      <p:sp>
        <p:nvSpPr>
          <p:cNvPr id="3" name="Plassholder for innhold 2"/>
          <p:cNvSpPr>
            <a:spLocks noGrp="1"/>
          </p:cNvSpPr>
          <p:nvPr>
            <p:ph idx="1"/>
          </p:nvPr>
        </p:nvSpPr>
        <p:spPr>
          <a:xfrm>
            <a:off x="827584" y="1556792"/>
            <a:ext cx="3816424" cy="4824536"/>
          </a:xfrm>
        </p:spPr>
        <p:txBody>
          <a:bodyPr>
            <a:normAutofit lnSpcReduction="10000"/>
          </a:bodyPr>
          <a:lstStyle/>
          <a:p>
            <a:r>
              <a:rPr lang="en-US" dirty="0" smtClean="0"/>
              <a:t>Allah states that in the Qur'an, there are </a:t>
            </a:r>
            <a:r>
              <a:rPr lang="en-US" dirty="0" err="1" smtClean="0"/>
              <a:t>Ayat</a:t>
            </a:r>
            <a:r>
              <a:rPr lang="en-US" dirty="0" smtClean="0"/>
              <a:t> that are </a:t>
            </a:r>
            <a:r>
              <a:rPr lang="en-US" dirty="0" err="1" smtClean="0"/>
              <a:t>Muhkamat</a:t>
            </a:r>
            <a:r>
              <a:rPr lang="en-US" dirty="0" smtClean="0"/>
              <a:t>, entirely clear and plain, and these are the foundations of the Book which are plain for everyone.</a:t>
            </a:r>
          </a:p>
          <a:p>
            <a:r>
              <a:rPr lang="en-US" dirty="0" smtClean="0"/>
              <a:t>And there are </a:t>
            </a:r>
            <a:r>
              <a:rPr lang="en-US" dirty="0" err="1" smtClean="0"/>
              <a:t>Ayat</a:t>
            </a:r>
            <a:r>
              <a:rPr lang="en-US" dirty="0" smtClean="0"/>
              <a:t> in the Qur'an that are </a:t>
            </a:r>
            <a:r>
              <a:rPr lang="en-US" dirty="0" err="1" smtClean="0"/>
              <a:t>Mutashabihat</a:t>
            </a:r>
            <a:r>
              <a:rPr lang="en-US" dirty="0" smtClean="0"/>
              <a:t> not entirely clear for many, or some people.</a:t>
            </a:r>
          </a:p>
        </p:txBody>
      </p:sp>
      <p:pic>
        <p:nvPicPr>
          <p:cNvPr id="4103" name="Picture 7" descr="C:\Users\HMS\AppData\Local\Microsoft\Windows\Temporary Internet Files\Content.IE5\T37D7DFJ\MP900438678[1].jpg"/>
          <p:cNvPicPr>
            <a:picLocks noChangeAspect="1" noChangeArrowheads="1"/>
          </p:cNvPicPr>
          <p:nvPr/>
        </p:nvPicPr>
        <p:blipFill>
          <a:blip r:embed="rId2" cstate="print"/>
          <a:srcRect/>
          <a:stretch>
            <a:fillRect/>
          </a:stretch>
        </p:blipFill>
        <p:spPr bwMode="auto">
          <a:xfrm>
            <a:off x="4572000" y="1700808"/>
            <a:ext cx="3780061" cy="424847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Muhkamat</a:t>
            </a:r>
            <a:r>
              <a:rPr lang="nb-NO" dirty="0" smtClean="0"/>
              <a:t> and </a:t>
            </a:r>
            <a:r>
              <a:rPr lang="nb-NO" dirty="0" err="1" smtClean="0"/>
              <a:t>Mutashabihat</a:t>
            </a:r>
            <a:r>
              <a:rPr lang="nb-NO" dirty="0" smtClean="0"/>
              <a:t> - 2</a:t>
            </a:r>
            <a:endParaRPr lang="nb-NO" dirty="0"/>
          </a:p>
        </p:txBody>
      </p:sp>
      <p:sp>
        <p:nvSpPr>
          <p:cNvPr id="3" name="Plassholder for innhold 2"/>
          <p:cNvSpPr>
            <a:spLocks noGrp="1"/>
          </p:cNvSpPr>
          <p:nvPr>
            <p:ph idx="1"/>
          </p:nvPr>
        </p:nvSpPr>
        <p:spPr/>
        <p:txBody>
          <a:bodyPr/>
          <a:lstStyle/>
          <a:p>
            <a:r>
              <a:rPr lang="en-US" dirty="0" smtClean="0"/>
              <a:t>So those who refer to the </a:t>
            </a:r>
            <a:r>
              <a:rPr lang="en-US" dirty="0" err="1" smtClean="0"/>
              <a:t>Muhkam</a:t>
            </a:r>
            <a:r>
              <a:rPr lang="en-US" dirty="0" smtClean="0"/>
              <a:t> </a:t>
            </a:r>
            <a:r>
              <a:rPr lang="en-US" dirty="0" err="1" smtClean="0"/>
              <a:t>Ayat</a:t>
            </a:r>
            <a:r>
              <a:rPr lang="en-US" dirty="0" smtClean="0"/>
              <a:t> to understand the </a:t>
            </a:r>
            <a:r>
              <a:rPr lang="en-US" dirty="0" err="1" smtClean="0"/>
              <a:t>Mutashabih</a:t>
            </a:r>
            <a:r>
              <a:rPr lang="en-US" dirty="0" smtClean="0"/>
              <a:t> </a:t>
            </a:r>
            <a:r>
              <a:rPr lang="en-US" dirty="0" err="1" smtClean="0"/>
              <a:t>Ayat</a:t>
            </a:r>
            <a:r>
              <a:rPr lang="en-US" dirty="0" smtClean="0"/>
              <a:t>, will have acquired the correct guidance, and vice versa.</a:t>
            </a:r>
            <a:endParaRPr lang="nb-NO" dirty="0" smtClean="0"/>
          </a:p>
          <a:p>
            <a:r>
              <a:rPr lang="en-US" dirty="0" smtClean="0"/>
              <a:t>“- they are the foundation of the Book“: meaning, they are the basis of the Qur'an, and should be referred to for clarification, when warranted. </a:t>
            </a:r>
          </a:p>
          <a:p>
            <a:r>
              <a:rPr lang="en-US" dirty="0" smtClean="0"/>
              <a:t>“and others unspecific.”: meaning they have several meanings, some that agree with the </a:t>
            </a:r>
            <a:r>
              <a:rPr lang="en-US" dirty="0" err="1" smtClean="0"/>
              <a:t>Muhkam</a:t>
            </a:r>
            <a:r>
              <a:rPr lang="en-US" dirty="0" smtClean="0"/>
              <a:t> and some that carry other literal indications. </a:t>
            </a:r>
          </a:p>
          <a:p>
            <a:endParaRPr lang="en-US" dirty="0" smtClean="0"/>
          </a:p>
          <a:p>
            <a:endParaRPr lang="nb-N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Muhkamat</a:t>
            </a:r>
            <a:r>
              <a:rPr lang="nb-NO" dirty="0" smtClean="0"/>
              <a:t> and </a:t>
            </a:r>
            <a:r>
              <a:rPr lang="nb-NO" dirty="0" err="1" smtClean="0"/>
              <a:t>Mutashabihat</a:t>
            </a:r>
            <a:r>
              <a:rPr lang="nb-NO" dirty="0" smtClean="0"/>
              <a:t> - 3</a:t>
            </a:r>
            <a:endParaRPr lang="nb-NO" dirty="0"/>
          </a:p>
        </p:txBody>
      </p:sp>
      <p:sp>
        <p:nvSpPr>
          <p:cNvPr id="3" name="Plassholder for innhold 2"/>
          <p:cNvSpPr>
            <a:spLocks noGrp="1"/>
          </p:cNvSpPr>
          <p:nvPr>
            <p:ph idx="1"/>
          </p:nvPr>
        </p:nvSpPr>
        <p:spPr/>
        <p:txBody>
          <a:bodyPr/>
          <a:lstStyle/>
          <a:p>
            <a:r>
              <a:rPr lang="en-US" dirty="0" smtClean="0"/>
              <a:t>The </a:t>
            </a:r>
            <a:r>
              <a:rPr lang="en-US" dirty="0" err="1" smtClean="0"/>
              <a:t>Muhkamat</a:t>
            </a:r>
            <a:r>
              <a:rPr lang="en-US" dirty="0" smtClean="0"/>
              <a:t> are the </a:t>
            </a:r>
            <a:r>
              <a:rPr lang="en-US" dirty="0" err="1" smtClean="0"/>
              <a:t>Ayat</a:t>
            </a:r>
            <a:r>
              <a:rPr lang="en-US" dirty="0" smtClean="0"/>
              <a:t> that explain the abrogating rulings, the allowed, prohibited, laws, limits, obligations and rulings that should be believed in and implemented.</a:t>
            </a:r>
          </a:p>
          <a:p>
            <a:r>
              <a:rPr lang="en-US" dirty="0" smtClean="0"/>
              <a:t>The </a:t>
            </a:r>
            <a:r>
              <a:rPr lang="en-US" dirty="0" err="1" smtClean="0"/>
              <a:t>Mutashabihat</a:t>
            </a:r>
            <a:r>
              <a:rPr lang="en-US" dirty="0" smtClean="0"/>
              <a:t> </a:t>
            </a:r>
            <a:r>
              <a:rPr lang="en-US" dirty="0" err="1" smtClean="0"/>
              <a:t>Ayat</a:t>
            </a:r>
            <a:r>
              <a:rPr lang="en-US" dirty="0" smtClean="0"/>
              <a:t>, they include the abrogated </a:t>
            </a:r>
            <a:r>
              <a:rPr lang="en-US" dirty="0" err="1" smtClean="0"/>
              <a:t>Ayat</a:t>
            </a:r>
            <a:r>
              <a:rPr lang="en-US" dirty="0" smtClean="0"/>
              <a:t>, parables, oaths, and what should be believed in, but not implemented.</a:t>
            </a:r>
          </a:p>
          <a:p>
            <a:endParaRPr lang="nb-NO" dirty="0"/>
          </a:p>
        </p:txBody>
      </p:sp>
      <p:pic>
        <p:nvPicPr>
          <p:cNvPr id="5123" name="Picture 3" descr="C:\Users\HMS\AppData\Local\Microsoft\Windows\Temporary Internet Files\Content.IE5\T37D7DFJ\MP900175548[1].jpg"/>
          <p:cNvPicPr>
            <a:picLocks noChangeAspect="1" noChangeArrowheads="1"/>
          </p:cNvPicPr>
          <p:nvPr/>
        </p:nvPicPr>
        <p:blipFill>
          <a:blip r:embed="rId2" cstate="print"/>
          <a:srcRect/>
          <a:stretch>
            <a:fillRect/>
          </a:stretch>
        </p:blipFill>
        <p:spPr bwMode="auto">
          <a:xfrm>
            <a:off x="2267744" y="4293096"/>
            <a:ext cx="4680520" cy="19681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Those</a:t>
            </a:r>
            <a:r>
              <a:rPr lang="nb-NO" dirty="0" smtClean="0"/>
              <a:t> </a:t>
            </a:r>
            <a:r>
              <a:rPr lang="nb-NO" dirty="0" err="1" smtClean="0"/>
              <a:t>who</a:t>
            </a:r>
            <a:r>
              <a:rPr lang="nb-NO" dirty="0" smtClean="0"/>
              <a:t> alter </a:t>
            </a:r>
            <a:r>
              <a:rPr lang="nb-NO" dirty="0" err="1" smtClean="0"/>
              <a:t>the</a:t>
            </a:r>
            <a:r>
              <a:rPr lang="nb-NO" dirty="0" smtClean="0"/>
              <a:t> </a:t>
            </a:r>
            <a:r>
              <a:rPr lang="nb-NO" dirty="0" err="1" smtClean="0"/>
              <a:t>meanings</a:t>
            </a:r>
            <a:r>
              <a:rPr lang="nb-NO" dirty="0" smtClean="0"/>
              <a:t>…</a:t>
            </a:r>
            <a:endParaRPr lang="nb-NO" dirty="0"/>
          </a:p>
        </p:txBody>
      </p:sp>
      <p:sp>
        <p:nvSpPr>
          <p:cNvPr id="3" name="Plassholder for innhold 2"/>
          <p:cNvSpPr>
            <a:spLocks noGrp="1"/>
          </p:cNvSpPr>
          <p:nvPr>
            <p:ph idx="1"/>
          </p:nvPr>
        </p:nvSpPr>
        <p:spPr/>
        <p:txBody>
          <a:bodyPr/>
          <a:lstStyle/>
          <a:p>
            <a:r>
              <a:rPr lang="en-US" dirty="0" smtClean="0"/>
              <a:t>“As for those in whose hearts is deviation [from truth], they will follow that of it which is unspecific”: meaning they refer to the </a:t>
            </a:r>
            <a:r>
              <a:rPr lang="en-US" dirty="0" err="1" smtClean="0"/>
              <a:t>Mutashabih</a:t>
            </a:r>
            <a:r>
              <a:rPr lang="en-US" dirty="0" smtClean="0"/>
              <a:t>, because they are able to alter its meanings to conform with their false interpretation since the wordings of the </a:t>
            </a:r>
            <a:r>
              <a:rPr lang="en-US" dirty="0" err="1" smtClean="0"/>
              <a:t>Mutashabihat</a:t>
            </a:r>
            <a:r>
              <a:rPr lang="en-US" dirty="0" smtClean="0"/>
              <a:t> encompass such a wide area of meanings. </a:t>
            </a:r>
          </a:p>
          <a:p>
            <a:r>
              <a:rPr lang="en-US" dirty="0" smtClean="0"/>
              <a:t>As for the </a:t>
            </a:r>
            <a:r>
              <a:rPr lang="en-US" dirty="0" err="1" smtClean="0"/>
              <a:t>Muhkam</a:t>
            </a:r>
            <a:r>
              <a:rPr lang="en-US" dirty="0" smtClean="0"/>
              <a:t> </a:t>
            </a:r>
            <a:r>
              <a:rPr lang="en-US" dirty="0" err="1" smtClean="0"/>
              <a:t>Ayat</a:t>
            </a:r>
            <a:r>
              <a:rPr lang="en-US" dirty="0" smtClean="0"/>
              <a:t>, they cannot be altered because they are clear and, thus, constitute unequivocal proof against the misguided people.</a:t>
            </a:r>
          </a:p>
          <a:p>
            <a:endParaRPr lang="nb-N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Different Names of Surrah....</a:t>
            </a:r>
            <a:endParaRPr lang="nb-NO" dirty="0"/>
          </a:p>
        </p:txBody>
      </p:sp>
      <p:sp>
        <p:nvSpPr>
          <p:cNvPr id="3" name="Plassholder for innhold 2"/>
          <p:cNvSpPr>
            <a:spLocks noGrp="1"/>
          </p:cNvSpPr>
          <p:nvPr>
            <p:ph idx="1"/>
          </p:nvPr>
        </p:nvSpPr>
        <p:spPr>
          <a:xfrm>
            <a:off x="1043608" y="1484784"/>
            <a:ext cx="3888432" cy="4752528"/>
          </a:xfrm>
        </p:spPr>
        <p:txBody>
          <a:bodyPr>
            <a:normAutofit/>
          </a:bodyPr>
          <a:lstStyle/>
          <a:p>
            <a:r>
              <a:rPr lang="nb-NO" dirty="0" smtClean="0"/>
              <a:t>Al imran---neame of Jesus, grand father of Issa.</a:t>
            </a:r>
          </a:p>
          <a:p>
            <a:r>
              <a:rPr lang="nb-NO" dirty="0" smtClean="0"/>
              <a:t>AlZuhra--------Shining</a:t>
            </a:r>
          </a:p>
          <a:p>
            <a:r>
              <a:rPr lang="nb-NO" dirty="0" smtClean="0"/>
              <a:t>Alkunz-------- Treasure</a:t>
            </a:r>
          </a:p>
          <a:p>
            <a:r>
              <a:rPr lang="nb-NO" dirty="0" smtClean="0"/>
              <a:t>Alistighna----- Sufficient</a:t>
            </a:r>
          </a:p>
          <a:p>
            <a:endParaRPr lang="nb-NO" dirty="0"/>
          </a:p>
          <a:p>
            <a:r>
              <a:rPr lang="nb-NO" dirty="0" smtClean="0"/>
              <a:t>It have 200 verses, 20 Rukus</a:t>
            </a:r>
          </a:p>
          <a:p>
            <a:r>
              <a:rPr lang="nb-NO" dirty="0" smtClean="0"/>
              <a:t>2nd biggest surrah.</a:t>
            </a:r>
          </a:p>
        </p:txBody>
      </p:sp>
      <p:pic>
        <p:nvPicPr>
          <p:cNvPr id="1027" name="Picture 3" descr="C:\Users\admin\AppData\Local\Microsoft\Windows\Temporary Internet Files\Content.IE5\76M2ZTWI\MC90043938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056" y="1988840"/>
            <a:ext cx="3200400" cy="367240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About</a:t>
            </a:r>
            <a:r>
              <a:rPr lang="nb-NO" dirty="0" smtClean="0"/>
              <a:t> </a:t>
            </a:r>
            <a:r>
              <a:rPr lang="nb-NO" dirty="0" err="1" smtClean="0"/>
              <a:t>Prophet</a:t>
            </a:r>
            <a:r>
              <a:rPr lang="nb-NO" dirty="0" smtClean="0"/>
              <a:t> Isa…</a:t>
            </a:r>
            <a:endParaRPr lang="nb-NO" dirty="0"/>
          </a:p>
        </p:txBody>
      </p:sp>
      <p:sp>
        <p:nvSpPr>
          <p:cNvPr id="3" name="Plassholder for innhold 2"/>
          <p:cNvSpPr>
            <a:spLocks noGrp="1"/>
          </p:cNvSpPr>
          <p:nvPr>
            <p:ph idx="1"/>
          </p:nvPr>
        </p:nvSpPr>
        <p:spPr/>
        <p:txBody>
          <a:bodyPr>
            <a:normAutofit/>
          </a:bodyPr>
          <a:lstStyle/>
          <a:p>
            <a:r>
              <a:rPr lang="nb-NO" dirty="0" smtClean="0"/>
              <a:t>For </a:t>
            </a:r>
            <a:r>
              <a:rPr lang="nb-NO" dirty="0" err="1" smtClean="0"/>
              <a:t>instance</a:t>
            </a:r>
            <a:r>
              <a:rPr lang="nb-NO" dirty="0" smtClean="0"/>
              <a:t>, Christians </a:t>
            </a:r>
            <a:r>
              <a:rPr lang="nb-NO" dirty="0" err="1" smtClean="0"/>
              <a:t>might</a:t>
            </a:r>
            <a:r>
              <a:rPr lang="nb-NO" dirty="0" smtClean="0"/>
              <a:t> </a:t>
            </a:r>
            <a:r>
              <a:rPr lang="nb-NO" dirty="0" err="1" smtClean="0"/>
              <a:t>claim</a:t>
            </a:r>
            <a:r>
              <a:rPr lang="nb-NO" dirty="0" smtClean="0"/>
              <a:t> </a:t>
            </a:r>
            <a:r>
              <a:rPr lang="nb-NO" dirty="0" err="1" smtClean="0"/>
              <a:t>that</a:t>
            </a:r>
            <a:r>
              <a:rPr lang="nb-NO" dirty="0" smtClean="0"/>
              <a:t> `Isa is </a:t>
            </a:r>
            <a:r>
              <a:rPr lang="nb-NO" dirty="0" err="1" smtClean="0"/>
              <a:t>divine</a:t>
            </a:r>
            <a:r>
              <a:rPr lang="nb-NO" dirty="0" smtClean="0"/>
              <a:t> </a:t>
            </a:r>
            <a:r>
              <a:rPr lang="nb-NO" dirty="0" err="1" smtClean="0"/>
              <a:t>because</a:t>
            </a:r>
            <a:r>
              <a:rPr lang="nb-NO" dirty="0" smtClean="0"/>
              <a:t> </a:t>
            </a:r>
            <a:r>
              <a:rPr lang="nb-NO" dirty="0" err="1" smtClean="0"/>
              <a:t>the</a:t>
            </a:r>
            <a:r>
              <a:rPr lang="nb-NO" dirty="0" smtClean="0"/>
              <a:t> </a:t>
            </a:r>
            <a:r>
              <a:rPr lang="nb-NO" dirty="0" err="1" smtClean="0"/>
              <a:t>Qur'an</a:t>
            </a:r>
            <a:r>
              <a:rPr lang="nb-NO" dirty="0" smtClean="0"/>
              <a:t> </a:t>
            </a:r>
            <a:r>
              <a:rPr lang="nb-NO" dirty="0" err="1" smtClean="0"/>
              <a:t>states</a:t>
            </a:r>
            <a:r>
              <a:rPr lang="nb-NO" dirty="0" smtClean="0"/>
              <a:t> </a:t>
            </a:r>
            <a:r>
              <a:rPr lang="nb-NO" dirty="0" err="1" smtClean="0"/>
              <a:t>that</a:t>
            </a:r>
            <a:r>
              <a:rPr lang="nb-NO" dirty="0" smtClean="0"/>
              <a:t> he is </a:t>
            </a:r>
            <a:r>
              <a:rPr lang="nb-NO" dirty="0" err="1" smtClean="0"/>
              <a:t>Ruhullah</a:t>
            </a:r>
            <a:r>
              <a:rPr lang="nb-NO" dirty="0" smtClean="0"/>
              <a:t> and His Word, </a:t>
            </a:r>
            <a:r>
              <a:rPr lang="nb-NO" dirty="0" err="1" smtClean="0"/>
              <a:t>which</a:t>
            </a:r>
            <a:r>
              <a:rPr lang="nb-NO" dirty="0" smtClean="0"/>
              <a:t> He gave to Mary, all </a:t>
            </a:r>
            <a:r>
              <a:rPr lang="nb-NO" dirty="0" err="1" smtClean="0"/>
              <a:t>the</a:t>
            </a:r>
            <a:r>
              <a:rPr lang="nb-NO" dirty="0" smtClean="0"/>
              <a:t> </a:t>
            </a:r>
            <a:r>
              <a:rPr lang="nb-NO" dirty="0" err="1" smtClean="0"/>
              <a:t>while</a:t>
            </a:r>
            <a:r>
              <a:rPr lang="nb-NO" dirty="0" smtClean="0"/>
              <a:t> </a:t>
            </a:r>
            <a:r>
              <a:rPr lang="nb-NO" dirty="0" err="1" smtClean="0"/>
              <a:t>ignoring</a:t>
            </a:r>
            <a:r>
              <a:rPr lang="nb-NO" dirty="0" smtClean="0"/>
              <a:t> </a:t>
            </a:r>
            <a:r>
              <a:rPr lang="nb-NO" dirty="0" err="1" smtClean="0"/>
              <a:t>Allah's</a:t>
            </a:r>
            <a:r>
              <a:rPr lang="nb-NO" dirty="0" smtClean="0"/>
              <a:t> </a:t>
            </a:r>
            <a:r>
              <a:rPr lang="nb-NO" dirty="0" err="1" smtClean="0"/>
              <a:t>statements</a:t>
            </a:r>
            <a:r>
              <a:rPr lang="nb-NO" dirty="0" smtClean="0"/>
              <a:t>, as ”(He ﴿`Isa﴾ </a:t>
            </a:r>
            <a:r>
              <a:rPr lang="nb-NO" dirty="0" err="1" smtClean="0"/>
              <a:t>was</a:t>
            </a:r>
            <a:r>
              <a:rPr lang="nb-NO" dirty="0" smtClean="0"/>
              <a:t> not more </a:t>
            </a:r>
            <a:r>
              <a:rPr lang="nb-NO" dirty="0" err="1" smtClean="0"/>
              <a:t>than</a:t>
            </a:r>
            <a:r>
              <a:rPr lang="nb-NO" dirty="0" smtClean="0"/>
              <a:t> a servant. </a:t>
            </a:r>
            <a:r>
              <a:rPr lang="nb-NO" dirty="0" err="1" smtClean="0"/>
              <a:t>We</a:t>
            </a:r>
            <a:r>
              <a:rPr lang="nb-NO" dirty="0" smtClean="0"/>
              <a:t> </a:t>
            </a:r>
            <a:r>
              <a:rPr lang="nb-NO" dirty="0" err="1" smtClean="0"/>
              <a:t>granted</a:t>
            </a:r>
            <a:r>
              <a:rPr lang="nb-NO" dirty="0" smtClean="0"/>
              <a:t> </a:t>
            </a:r>
            <a:r>
              <a:rPr lang="nb-NO" dirty="0" err="1" smtClean="0"/>
              <a:t>Our</a:t>
            </a:r>
            <a:r>
              <a:rPr lang="nb-NO" dirty="0" smtClean="0"/>
              <a:t> </a:t>
            </a:r>
            <a:r>
              <a:rPr lang="nb-NO" dirty="0" err="1" smtClean="0"/>
              <a:t>favor</a:t>
            </a:r>
            <a:r>
              <a:rPr lang="nb-NO" dirty="0" smtClean="0"/>
              <a:t> to </a:t>
            </a:r>
            <a:r>
              <a:rPr lang="nb-NO" dirty="0" err="1" smtClean="0"/>
              <a:t>him</a:t>
            </a:r>
            <a:r>
              <a:rPr lang="nb-NO" dirty="0" smtClean="0"/>
              <a:t>.) ”43:59.</a:t>
            </a:r>
          </a:p>
          <a:p>
            <a:r>
              <a:rPr lang="en-US" dirty="0" smtClean="0"/>
              <a:t>There are other </a:t>
            </a:r>
            <a:r>
              <a:rPr lang="en-US" dirty="0" err="1" smtClean="0"/>
              <a:t>Ayat</a:t>
            </a:r>
            <a:r>
              <a:rPr lang="en-US" dirty="0" smtClean="0"/>
              <a:t> that clearly assert that `Isa is but one of Allah's creatures and that he is the servant and Messenger of Allah, among other Messengers.</a:t>
            </a:r>
          </a:p>
          <a:p>
            <a:endParaRPr lang="en-US" dirty="0" smtClean="0"/>
          </a:p>
          <a:p>
            <a:endParaRPr lang="nb-N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3608" y="836712"/>
            <a:ext cx="7024744" cy="936104"/>
          </a:xfrm>
        </p:spPr>
        <p:txBody>
          <a:bodyPr>
            <a:normAutofit fontScale="90000"/>
          </a:bodyPr>
          <a:lstStyle/>
          <a:p>
            <a:r>
              <a:rPr lang="en-US" dirty="0" smtClean="0"/>
              <a:t>“No one knows its [true] interpretation except Allah…”</a:t>
            </a:r>
            <a:endParaRPr lang="nb-NO" dirty="0"/>
          </a:p>
        </p:txBody>
      </p:sp>
      <p:sp>
        <p:nvSpPr>
          <p:cNvPr id="3" name="Plassholder for innhold 2"/>
          <p:cNvSpPr>
            <a:spLocks noGrp="1"/>
          </p:cNvSpPr>
          <p:nvPr>
            <p:ph idx="1"/>
          </p:nvPr>
        </p:nvSpPr>
        <p:spPr>
          <a:xfrm>
            <a:off x="3851920" y="1772816"/>
            <a:ext cx="4536620" cy="4608512"/>
          </a:xfrm>
        </p:spPr>
        <p:txBody>
          <a:bodyPr>
            <a:normAutofit/>
          </a:bodyPr>
          <a:lstStyle/>
          <a:p>
            <a:r>
              <a:rPr lang="en-US" dirty="0" smtClean="0"/>
              <a:t>Reported from </a:t>
            </a:r>
            <a:r>
              <a:rPr lang="en-US" dirty="0" err="1" smtClean="0"/>
              <a:t>Ibn</a:t>
            </a:r>
            <a:r>
              <a:rPr lang="en-US" dirty="0" smtClean="0"/>
              <a:t> `</a:t>
            </a:r>
            <a:r>
              <a:rPr lang="en-US" dirty="0" err="1" smtClean="0"/>
              <a:t>Abbas</a:t>
            </a:r>
            <a:r>
              <a:rPr lang="en-US" dirty="0" smtClean="0"/>
              <a:t>, "</a:t>
            </a:r>
            <a:r>
              <a:rPr lang="en-US" dirty="0" err="1" smtClean="0"/>
              <a:t>Tafsir</a:t>
            </a:r>
            <a:r>
              <a:rPr lang="en-US" dirty="0" smtClean="0"/>
              <a:t> is of four types: </a:t>
            </a:r>
            <a:r>
              <a:rPr lang="en-US" dirty="0" err="1" smtClean="0"/>
              <a:t>Tafsir</a:t>
            </a:r>
            <a:r>
              <a:rPr lang="en-US" dirty="0" smtClean="0"/>
              <a:t> that the Arabs know in their language; </a:t>
            </a:r>
            <a:r>
              <a:rPr lang="en-US" dirty="0" err="1" smtClean="0"/>
              <a:t>Tafsir</a:t>
            </a:r>
            <a:r>
              <a:rPr lang="en-US" dirty="0" smtClean="0"/>
              <a:t> that no one is excused of being ignorant of; </a:t>
            </a:r>
            <a:r>
              <a:rPr lang="en-US" dirty="0" err="1" smtClean="0"/>
              <a:t>Tafsir</a:t>
            </a:r>
            <a:r>
              <a:rPr lang="en-US" dirty="0" smtClean="0"/>
              <a:t> that the scholars know; and </a:t>
            </a:r>
            <a:r>
              <a:rPr lang="en-US" dirty="0" err="1" smtClean="0"/>
              <a:t>Tafsir</a:t>
            </a:r>
            <a:r>
              <a:rPr lang="en-US" dirty="0" smtClean="0"/>
              <a:t> that only Allah knows.'‘</a:t>
            </a:r>
          </a:p>
          <a:p>
            <a:r>
              <a:rPr lang="en-US" dirty="0" err="1" smtClean="0"/>
              <a:t>Ta'wil</a:t>
            </a:r>
            <a:r>
              <a:rPr lang="en-US" dirty="0" smtClean="0"/>
              <a:t> has two meanings in the Qur'an, the true reality of things, and what they will turn out to be.</a:t>
            </a:r>
          </a:p>
          <a:p>
            <a:endParaRPr lang="nb-NO" dirty="0"/>
          </a:p>
        </p:txBody>
      </p:sp>
      <p:pic>
        <p:nvPicPr>
          <p:cNvPr id="3079" name="Picture 7" descr="C:\Users\HMS\AppData\Local\Microsoft\Windows\Temporary Internet Files\Content.IE5\T37D7DFJ\MP900408859[1].jpg"/>
          <p:cNvPicPr>
            <a:picLocks noChangeAspect="1" noChangeArrowheads="1"/>
          </p:cNvPicPr>
          <p:nvPr/>
        </p:nvPicPr>
        <p:blipFill>
          <a:blip r:embed="rId2" cstate="print"/>
          <a:srcRect/>
          <a:stretch>
            <a:fillRect/>
          </a:stretch>
        </p:blipFill>
        <p:spPr bwMode="auto">
          <a:xfrm>
            <a:off x="1043608" y="2276872"/>
            <a:ext cx="2520280" cy="335718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t>
            </a:r>
            <a:r>
              <a:rPr lang="nb-NO" dirty="0" err="1" smtClean="0"/>
              <a:t>Those</a:t>
            </a:r>
            <a:r>
              <a:rPr lang="nb-NO" dirty="0" smtClean="0"/>
              <a:t> </a:t>
            </a:r>
            <a:r>
              <a:rPr lang="nb-NO" dirty="0" err="1" smtClean="0"/>
              <a:t>of</a:t>
            </a:r>
            <a:r>
              <a:rPr lang="nb-NO" dirty="0" smtClean="0"/>
              <a:t> </a:t>
            </a:r>
            <a:r>
              <a:rPr lang="nb-NO" dirty="0" err="1" smtClean="0"/>
              <a:t>understanding</a:t>
            </a:r>
            <a:r>
              <a:rPr lang="nb-NO" dirty="0" smtClean="0"/>
              <a:t>…”</a:t>
            </a:r>
            <a:endParaRPr lang="nb-NO" dirty="0"/>
          </a:p>
        </p:txBody>
      </p:sp>
      <p:sp>
        <p:nvSpPr>
          <p:cNvPr id="3" name="Plassholder for innhold 2"/>
          <p:cNvSpPr>
            <a:spLocks noGrp="1"/>
          </p:cNvSpPr>
          <p:nvPr>
            <p:ph idx="1"/>
          </p:nvPr>
        </p:nvSpPr>
        <p:spPr/>
        <p:txBody>
          <a:bodyPr/>
          <a:lstStyle/>
          <a:p>
            <a:r>
              <a:rPr lang="en-US" dirty="0" smtClean="0"/>
              <a:t>"We believe in it. All [of it] is from our Lord.“: meaning that </a:t>
            </a:r>
            <a:r>
              <a:rPr lang="nb-NO" dirty="0" err="1" smtClean="0"/>
              <a:t>the</a:t>
            </a:r>
            <a:r>
              <a:rPr lang="nb-NO" dirty="0" smtClean="0"/>
              <a:t> </a:t>
            </a:r>
            <a:r>
              <a:rPr lang="nb-NO" dirty="0" err="1" smtClean="0"/>
              <a:t>knowledgeable</a:t>
            </a:r>
            <a:r>
              <a:rPr lang="nb-NO" dirty="0" smtClean="0"/>
              <a:t> </a:t>
            </a:r>
            <a:r>
              <a:rPr lang="nb-NO" dirty="0" err="1" smtClean="0"/>
              <a:t>people</a:t>
            </a:r>
            <a:r>
              <a:rPr lang="nb-NO" dirty="0" smtClean="0"/>
              <a:t> </a:t>
            </a:r>
            <a:r>
              <a:rPr lang="nb-NO" dirty="0" err="1" smtClean="0"/>
              <a:t>say</a:t>
            </a:r>
            <a:r>
              <a:rPr lang="nb-NO" dirty="0" smtClean="0"/>
              <a:t> </a:t>
            </a:r>
            <a:r>
              <a:rPr lang="nb-NO" dirty="0" err="1" smtClean="0"/>
              <a:t>that</a:t>
            </a:r>
            <a:r>
              <a:rPr lang="nb-NO" dirty="0" smtClean="0"/>
              <a:t> </a:t>
            </a:r>
            <a:r>
              <a:rPr lang="nb-NO" dirty="0" err="1" smtClean="0"/>
              <a:t>they</a:t>
            </a:r>
            <a:r>
              <a:rPr lang="nb-NO" dirty="0" smtClean="0"/>
              <a:t> </a:t>
            </a:r>
            <a:r>
              <a:rPr lang="nb-NO" dirty="0" err="1" smtClean="0"/>
              <a:t>believe</a:t>
            </a:r>
            <a:r>
              <a:rPr lang="nb-NO" dirty="0" smtClean="0"/>
              <a:t> in it, </a:t>
            </a:r>
            <a:r>
              <a:rPr lang="en-US" dirty="0" smtClean="0"/>
              <a:t>both the </a:t>
            </a:r>
            <a:r>
              <a:rPr lang="en-US" dirty="0" err="1" smtClean="0"/>
              <a:t>Muhkam</a:t>
            </a:r>
            <a:r>
              <a:rPr lang="en-US" dirty="0" smtClean="0"/>
              <a:t> and the </a:t>
            </a:r>
            <a:r>
              <a:rPr lang="en-US" dirty="0" err="1" smtClean="0"/>
              <a:t>Mutashabih</a:t>
            </a:r>
            <a:r>
              <a:rPr lang="en-US" dirty="0" smtClean="0"/>
              <a:t> are true and authentic, and each one of them testifies to the truth of the other. </a:t>
            </a:r>
          </a:p>
          <a:p>
            <a:r>
              <a:rPr lang="en-US" dirty="0" smtClean="0"/>
              <a:t>“And no one will be reminded except those of understanding.”: meaning , those who have good minds and sound comprehension, understand, contemplate and comprehend the meaning in the correct manner.</a:t>
            </a:r>
            <a:endParaRPr lang="nb-N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8-9</a:t>
            </a:r>
            <a:endParaRPr lang="nb-NO" dirty="0"/>
          </a:p>
        </p:txBody>
      </p:sp>
      <p:sp>
        <p:nvSpPr>
          <p:cNvPr id="3" name="Plassholder for innhold 2"/>
          <p:cNvSpPr>
            <a:spLocks noGrp="1"/>
          </p:cNvSpPr>
          <p:nvPr>
            <p:ph idx="1"/>
          </p:nvPr>
        </p:nvSpPr>
        <p:spPr/>
        <p:txBody>
          <a:bodyPr>
            <a:normAutofit/>
          </a:bodyPr>
          <a:lstStyle/>
          <a:p>
            <a:pPr algn="ctr">
              <a:buNone/>
            </a:pPr>
            <a:r>
              <a:rPr lang="ar-AE" sz="4000" dirty="0" smtClean="0"/>
              <a:t>رَبَّنَا لَا تُزِغْ قُلُوبَنَا بَعْدَ إِذْ هَدَيْتَنَا وَهَبْ لَنَا مِنْ لَدُنْكَ رَحْمَةً ۚ إِنَّكَ أَنْتَ الْوَهَّابُ ﴿٨﴾</a:t>
            </a:r>
            <a:endParaRPr lang="nb-NO" sz="4000" dirty="0" smtClean="0"/>
          </a:p>
          <a:p>
            <a:pPr algn="ctr">
              <a:buNone/>
            </a:pPr>
            <a:endParaRPr lang="nb-NO" sz="4000" dirty="0" smtClean="0"/>
          </a:p>
          <a:p>
            <a:pPr algn="ctr">
              <a:buNone/>
            </a:pPr>
            <a:r>
              <a:rPr lang="ar-AE" sz="4000" dirty="0" smtClean="0"/>
              <a:t> رَبَّنَا إِنَّكَ جَامِعُ النَّاسِ لِيَوْمٍ لَا رَيْبَ فِيهِ ۚ إِنَّ اللَّـهَ لَا يُخْلِفُ الْمِيعَادَ ﴿٩﴾ </a:t>
            </a:r>
            <a:endParaRPr lang="nb-NO"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8-9 -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[Who say], "Our Lord, let not our hearts deviate after You have guided us and grant us from Yourself mercy. Indeed, You are the </a:t>
            </a:r>
            <a:r>
              <a:rPr lang="en-US" sz="2800" dirty="0" err="1" smtClean="0"/>
              <a:t>Bestower</a:t>
            </a:r>
            <a:r>
              <a:rPr lang="en-US" sz="2800" dirty="0" smtClean="0"/>
              <a:t>.</a:t>
            </a:r>
          </a:p>
          <a:p>
            <a:pPr algn="ctr">
              <a:buNone/>
            </a:pPr>
            <a:endParaRPr lang="nb-NO" sz="2800" dirty="0" smtClean="0"/>
          </a:p>
          <a:p>
            <a:pPr algn="ctr">
              <a:buNone/>
            </a:pPr>
            <a:r>
              <a:rPr lang="en-US" sz="2800" dirty="0" smtClean="0"/>
              <a:t>Our Lord, surely You will gather the people for a Day about which there is no doubt. Indeed, Allah does not fail in His promise."</a:t>
            </a:r>
          </a:p>
          <a:p>
            <a:pPr algn="ctr">
              <a:buNone/>
            </a:pPr>
            <a:endParaRPr lang="nb-NO"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 </a:t>
            </a:r>
            <a:r>
              <a:rPr lang="nb-NO" dirty="0" err="1" smtClean="0"/>
              <a:t>supplication</a:t>
            </a:r>
            <a:r>
              <a:rPr lang="nb-NO" dirty="0" smtClean="0"/>
              <a:t>…</a:t>
            </a:r>
            <a:endParaRPr lang="nb-NO" dirty="0"/>
          </a:p>
        </p:txBody>
      </p:sp>
      <p:sp>
        <p:nvSpPr>
          <p:cNvPr id="3" name="Plassholder for innhold 2"/>
          <p:cNvSpPr>
            <a:spLocks noGrp="1"/>
          </p:cNvSpPr>
          <p:nvPr>
            <p:ph idx="1"/>
          </p:nvPr>
        </p:nvSpPr>
        <p:spPr/>
        <p:txBody>
          <a:bodyPr/>
          <a:lstStyle/>
          <a:p>
            <a:r>
              <a:rPr lang="nb-NO" dirty="0" err="1" smtClean="0"/>
              <a:t>Those</a:t>
            </a:r>
            <a:r>
              <a:rPr lang="nb-NO" dirty="0" smtClean="0"/>
              <a:t> </a:t>
            </a:r>
            <a:r>
              <a:rPr lang="nb-NO" dirty="0" err="1" smtClean="0"/>
              <a:t>of</a:t>
            </a:r>
            <a:r>
              <a:rPr lang="nb-NO" dirty="0" smtClean="0"/>
              <a:t> </a:t>
            </a:r>
            <a:r>
              <a:rPr lang="nb-NO" dirty="0" err="1" smtClean="0"/>
              <a:t>understanding</a:t>
            </a:r>
            <a:r>
              <a:rPr lang="nb-NO" dirty="0" smtClean="0"/>
              <a:t> and </a:t>
            </a:r>
            <a:r>
              <a:rPr lang="nb-NO" dirty="0" err="1" smtClean="0"/>
              <a:t>knowledge</a:t>
            </a:r>
            <a:r>
              <a:rPr lang="nb-NO" dirty="0" smtClean="0"/>
              <a:t> </a:t>
            </a:r>
            <a:r>
              <a:rPr lang="nb-NO" dirty="0" err="1" smtClean="0"/>
              <a:t>supplicate</a:t>
            </a:r>
            <a:r>
              <a:rPr lang="nb-NO" dirty="0" smtClean="0"/>
              <a:t> to Allah: </a:t>
            </a:r>
            <a:r>
              <a:rPr lang="en-US" dirty="0" smtClean="0"/>
              <a:t>Do not deviate our hearts from the guidance after You allowed them to acquire it. Do not make us like those who have wickedness in their hearts, those who follow the </a:t>
            </a:r>
            <a:r>
              <a:rPr lang="en-US" dirty="0" err="1" smtClean="0"/>
              <a:t>Mutashabih</a:t>
            </a:r>
            <a:r>
              <a:rPr lang="en-US" dirty="0" smtClean="0"/>
              <a:t> in the Qur'an. Rather, make us remain firmly on Your straight path and true religion.</a:t>
            </a:r>
          </a:p>
          <a:p>
            <a:r>
              <a:rPr lang="en-US" dirty="0" smtClean="0"/>
              <a:t>The Prophet used to supplicate: </a:t>
            </a:r>
          </a:p>
          <a:p>
            <a:pPr>
              <a:buNone/>
            </a:pPr>
            <a:r>
              <a:rPr lang="nb-NO" dirty="0" smtClean="0"/>
              <a:t>	</a:t>
            </a:r>
            <a:r>
              <a:rPr lang="ar-AE" dirty="0" smtClean="0"/>
              <a:t>«يَا مُقَلِّبَ الْقُلُوبِ ثَبِّتْ قَلْبِي عَلَى دِينِك»</a:t>
            </a:r>
            <a:r>
              <a:rPr lang="nb-NO" dirty="0" smtClean="0"/>
              <a:t/>
            </a:r>
            <a:br>
              <a:rPr lang="nb-NO" dirty="0" smtClean="0"/>
            </a:br>
            <a:r>
              <a:rPr lang="en-US" dirty="0" smtClean="0"/>
              <a:t> “O You Who changes the hearts, make my heart firm on Your religion.”</a:t>
            </a:r>
            <a:endParaRPr lang="nb-N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10-11</a:t>
            </a:r>
            <a:endParaRPr lang="nb-NO" dirty="0"/>
          </a:p>
        </p:txBody>
      </p:sp>
      <p:sp>
        <p:nvSpPr>
          <p:cNvPr id="3" name="Plassholder for innhold 2"/>
          <p:cNvSpPr>
            <a:spLocks noGrp="1"/>
          </p:cNvSpPr>
          <p:nvPr>
            <p:ph idx="1"/>
          </p:nvPr>
        </p:nvSpPr>
        <p:spPr/>
        <p:txBody>
          <a:bodyPr>
            <a:normAutofit/>
          </a:bodyPr>
          <a:lstStyle/>
          <a:p>
            <a:pPr algn="ctr">
              <a:buNone/>
            </a:pPr>
            <a:r>
              <a:rPr lang="ar-AE" sz="4000" dirty="0" smtClean="0"/>
              <a:t>إِنَّ الَّذِينَ كَفَرُوا لَنْ تُغْنِيَ عَنْهُمْ أَمْوَالُهُمْ وَلَا أَوْلَادُهُمْ مِنَ اللَّـهِ شَيْئًا ۖ وَأُولَـٰئِكَ هُمْ وَقُودُ النَّارِ ﴿١٠﴾</a:t>
            </a:r>
            <a:endParaRPr lang="nb-NO" sz="4000" dirty="0" smtClean="0"/>
          </a:p>
          <a:p>
            <a:pPr algn="ctr">
              <a:buNone/>
            </a:pPr>
            <a:endParaRPr lang="nb-NO" sz="4000" dirty="0" smtClean="0"/>
          </a:p>
          <a:p>
            <a:pPr algn="ctr">
              <a:buNone/>
            </a:pPr>
            <a:r>
              <a:rPr lang="ar-AE" sz="4000" dirty="0" smtClean="0"/>
              <a:t> كَدَأْبِ آلِ فِرْعَوْنَ وَالَّذِينَ مِنْ قَبْلِهِمْ ۚ كَذَّبُوا بِآيَاتِنَا فَأَخَذَهُمُ اللَّـهُ بِذُنُوبِهِمْ ۗ وَاللَّـهُ شَدِيدُ الْعِقَابِ ﴿١١﴾</a:t>
            </a:r>
            <a:endParaRPr lang="nb-NO"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10-11 -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Indeed, those who disbelieve - never will their wealth or their children avail them against Allah at all. And it is they who are fuel for the Fire.</a:t>
            </a:r>
          </a:p>
          <a:p>
            <a:pPr algn="ctr">
              <a:buNone/>
            </a:pPr>
            <a:endParaRPr lang="nb-NO" sz="2800" dirty="0" smtClean="0"/>
          </a:p>
          <a:p>
            <a:pPr algn="ctr">
              <a:buNone/>
            </a:pPr>
            <a:r>
              <a:rPr lang="en-US" sz="2800" dirty="0" smtClean="0"/>
              <a:t>[Theirs is] like the custom of the people of Pharaoh and those before them. They denied Our signs, so Allah seized them for their sins. And Allah is severe in penalty.</a:t>
            </a:r>
          </a:p>
          <a:p>
            <a:pPr algn="ctr">
              <a:buNone/>
            </a:pPr>
            <a:endParaRPr lang="nb-NO"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About</a:t>
            </a:r>
            <a:r>
              <a:rPr lang="nb-NO" dirty="0" smtClean="0"/>
              <a:t> </a:t>
            </a:r>
            <a:r>
              <a:rPr lang="nb-NO" dirty="0" err="1" smtClean="0"/>
              <a:t>the</a:t>
            </a:r>
            <a:r>
              <a:rPr lang="nb-NO" dirty="0" smtClean="0"/>
              <a:t> </a:t>
            </a:r>
            <a:r>
              <a:rPr lang="nb-NO" dirty="0" err="1" smtClean="0"/>
              <a:t>disbelievers</a:t>
            </a:r>
            <a:r>
              <a:rPr lang="nb-NO" dirty="0" smtClean="0"/>
              <a:t>…</a:t>
            </a:r>
            <a:endParaRPr lang="nb-NO" dirty="0"/>
          </a:p>
        </p:txBody>
      </p:sp>
      <p:sp>
        <p:nvSpPr>
          <p:cNvPr id="3" name="Plassholder for innhold 2"/>
          <p:cNvSpPr>
            <a:spLocks noGrp="1"/>
          </p:cNvSpPr>
          <p:nvPr>
            <p:ph idx="1"/>
          </p:nvPr>
        </p:nvSpPr>
        <p:spPr/>
        <p:txBody>
          <a:bodyPr/>
          <a:lstStyle/>
          <a:p>
            <a:r>
              <a:rPr lang="en-US" dirty="0" smtClean="0"/>
              <a:t>Allah states that the disbelievers shall be fuel for the Fire, what they were granted in this life of wealth and offspring shall not avail them with Allah, or save them from His punishment and severe torment. </a:t>
            </a:r>
          </a:p>
          <a:p>
            <a:endParaRPr lang="nb-NO" dirty="0"/>
          </a:p>
        </p:txBody>
      </p:sp>
      <p:pic>
        <p:nvPicPr>
          <p:cNvPr id="6148" name="Picture 4" descr="C:\Users\HMS\AppData\Local\Microsoft\Windows\Temporary Internet Files\Content.IE5\APH7CP3W\MP900409422[1].jpg"/>
          <p:cNvPicPr>
            <a:picLocks noChangeAspect="1" noChangeArrowheads="1"/>
          </p:cNvPicPr>
          <p:nvPr/>
        </p:nvPicPr>
        <p:blipFill>
          <a:blip r:embed="rId2" cstate="print"/>
          <a:srcRect/>
          <a:stretch>
            <a:fillRect/>
          </a:stretch>
        </p:blipFill>
        <p:spPr bwMode="auto">
          <a:xfrm>
            <a:off x="2123728" y="3573016"/>
            <a:ext cx="5004048" cy="247454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3608" y="836712"/>
            <a:ext cx="7024744" cy="936104"/>
          </a:xfrm>
        </p:spPr>
        <p:txBody>
          <a:bodyPr>
            <a:normAutofit fontScale="90000"/>
          </a:bodyPr>
          <a:lstStyle/>
          <a:p>
            <a:r>
              <a:rPr lang="nb-NO" dirty="0" smtClean="0"/>
              <a:t>”</a:t>
            </a:r>
            <a:r>
              <a:rPr lang="nb-NO" dirty="0" err="1" smtClean="0"/>
              <a:t>the</a:t>
            </a:r>
            <a:r>
              <a:rPr lang="nb-NO" dirty="0" smtClean="0"/>
              <a:t> </a:t>
            </a:r>
            <a:r>
              <a:rPr lang="nb-NO" dirty="0" err="1" smtClean="0"/>
              <a:t>people</a:t>
            </a:r>
            <a:r>
              <a:rPr lang="nb-NO" dirty="0" smtClean="0"/>
              <a:t> </a:t>
            </a:r>
            <a:r>
              <a:rPr lang="nb-NO" dirty="0" err="1" smtClean="0"/>
              <a:t>of</a:t>
            </a:r>
            <a:r>
              <a:rPr lang="nb-NO" dirty="0" smtClean="0"/>
              <a:t> </a:t>
            </a:r>
            <a:r>
              <a:rPr lang="nb-NO" dirty="0" err="1" smtClean="0"/>
              <a:t>Pharaoh</a:t>
            </a:r>
            <a:r>
              <a:rPr lang="nb-NO" dirty="0" smtClean="0"/>
              <a:t> and </a:t>
            </a:r>
            <a:r>
              <a:rPr lang="nb-NO" dirty="0" err="1" smtClean="0"/>
              <a:t>those</a:t>
            </a:r>
            <a:r>
              <a:rPr lang="nb-NO" dirty="0" smtClean="0"/>
              <a:t> </a:t>
            </a:r>
            <a:r>
              <a:rPr lang="nb-NO" dirty="0" err="1" smtClean="0"/>
              <a:t>before</a:t>
            </a:r>
            <a:r>
              <a:rPr lang="nb-NO" dirty="0" smtClean="0"/>
              <a:t> </a:t>
            </a:r>
            <a:r>
              <a:rPr lang="nb-NO" dirty="0" err="1" smtClean="0"/>
              <a:t>them</a:t>
            </a:r>
            <a:r>
              <a:rPr lang="nb-NO" dirty="0" smtClean="0"/>
              <a:t>.”</a:t>
            </a:r>
            <a:endParaRPr lang="nb-NO" dirty="0"/>
          </a:p>
        </p:txBody>
      </p:sp>
      <p:sp>
        <p:nvSpPr>
          <p:cNvPr id="3" name="Plassholder for innhold 2"/>
          <p:cNvSpPr>
            <a:spLocks noGrp="1"/>
          </p:cNvSpPr>
          <p:nvPr>
            <p:ph idx="1"/>
          </p:nvPr>
        </p:nvSpPr>
        <p:spPr>
          <a:xfrm>
            <a:off x="1043608" y="1844824"/>
            <a:ext cx="7200800" cy="3384376"/>
          </a:xfrm>
        </p:spPr>
        <p:txBody>
          <a:bodyPr>
            <a:normAutofit lnSpcReduction="10000"/>
          </a:bodyPr>
          <a:lstStyle/>
          <a:p>
            <a:r>
              <a:rPr lang="en-US" dirty="0" smtClean="0"/>
              <a:t>The </a:t>
            </a:r>
            <a:r>
              <a:rPr lang="en-US" dirty="0" err="1" smtClean="0"/>
              <a:t>Da'b</a:t>
            </a:r>
            <a:r>
              <a:rPr lang="en-US" dirty="0" smtClean="0"/>
              <a:t> means practice, behavior, tradition and habit. </a:t>
            </a:r>
          </a:p>
          <a:p>
            <a:r>
              <a:rPr lang="en-US" dirty="0" smtClean="0"/>
              <a:t>The Ayah indicates that the disbelievers will not benefit from their wealth or offspring. Rather, they will perish and be punished. </a:t>
            </a:r>
          </a:p>
          <a:p>
            <a:r>
              <a:rPr lang="en-US" dirty="0" smtClean="0"/>
              <a:t>This is the same end the people of </a:t>
            </a:r>
            <a:r>
              <a:rPr lang="en-US" dirty="0" err="1" smtClean="0"/>
              <a:t>Fir`awn</a:t>
            </a:r>
            <a:r>
              <a:rPr lang="en-US" dirty="0" smtClean="0"/>
              <a:t> and the previous nations met, those who rejected the Messengers, the </a:t>
            </a:r>
            <a:r>
              <a:rPr lang="en-US" dirty="0" err="1" smtClean="0"/>
              <a:t>Ayat</a:t>
            </a:r>
            <a:r>
              <a:rPr lang="en-US" dirty="0" smtClean="0"/>
              <a:t>, and proofs of Allah that they were sent with.</a:t>
            </a:r>
          </a:p>
          <a:p>
            <a:endParaRPr lang="nb-NO" dirty="0"/>
          </a:p>
        </p:txBody>
      </p:sp>
      <p:pic>
        <p:nvPicPr>
          <p:cNvPr id="1029" name="Picture 5" descr="C:\Users\HMS\AppData\Local\Microsoft\Windows\Temporary Internet Files\Content.IE5\F0Q3QO8M\MC900344561[1].wmf"/>
          <p:cNvPicPr>
            <a:picLocks noChangeAspect="1" noChangeArrowheads="1"/>
          </p:cNvPicPr>
          <p:nvPr/>
        </p:nvPicPr>
        <p:blipFill>
          <a:blip r:embed="rId2" cstate="print"/>
          <a:srcRect/>
          <a:stretch>
            <a:fillRect/>
          </a:stretch>
        </p:blipFill>
        <p:spPr bwMode="auto">
          <a:xfrm>
            <a:off x="4499992" y="4869160"/>
            <a:ext cx="2808312" cy="14699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Surrah alimran . Shana Nazool</a:t>
            </a:r>
            <a:endParaRPr lang="nb-NO" dirty="0"/>
          </a:p>
        </p:txBody>
      </p:sp>
      <p:sp>
        <p:nvSpPr>
          <p:cNvPr id="3" name="Plassholder for innhold 2"/>
          <p:cNvSpPr>
            <a:spLocks noGrp="1"/>
          </p:cNvSpPr>
          <p:nvPr>
            <p:ph idx="1"/>
          </p:nvPr>
        </p:nvSpPr>
        <p:spPr>
          <a:xfrm>
            <a:off x="1043608" y="1484784"/>
            <a:ext cx="3888432" cy="4752528"/>
          </a:xfrm>
        </p:spPr>
        <p:txBody>
          <a:bodyPr>
            <a:normAutofit fontScale="85000" lnSpcReduction="10000"/>
          </a:bodyPr>
          <a:lstStyle/>
          <a:p>
            <a:r>
              <a:rPr lang="nb-NO" dirty="0" smtClean="0"/>
              <a:t>We seek ihdina issirat...</a:t>
            </a:r>
          </a:p>
          <a:p>
            <a:r>
              <a:rPr lang="nb-NO" dirty="0" smtClean="0"/>
              <a:t>Wafad Najran came to</a:t>
            </a:r>
          </a:p>
          <a:p>
            <a:pPr marL="68580" indent="0">
              <a:buNone/>
            </a:pPr>
            <a:r>
              <a:rPr lang="nb-NO" dirty="0" smtClean="0"/>
              <a:t>     Madinah......</a:t>
            </a:r>
          </a:p>
          <a:p>
            <a:r>
              <a:rPr lang="nb-NO" dirty="0" smtClean="0"/>
              <a:t>After Ghuzwah Badar, people of book could not oppose islam openly, so they were splited to  3 groups .</a:t>
            </a:r>
          </a:p>
          <a:p>
            <a:pPr marL="525780" indent="-457200">
              <a:buFont typeface="+mj-lt"/>
              <a:buAutoNum type="arabicPeriod"/>
            </a:pPr>
            <a:r>
              <a:rPr lang="nb-NO" dirty="0" smtClean="0"/>
              <a:t>Bacame muslim</a:t>
            </a:r>
          </a:p>
          <a:p>
            <a:pPr marL="525780" indent="-457200">
              <a:buFont typeface="+mj-lt"/>
              <a:buAutoNum type="arabicPeriod"/>
            </a:pPr>
            <a:r>
              <a:rPr lang="nb-NO" dirty="0" smtClean="0"/>
              <a:t>Did not accept islam</a:t>
            </a:r>
          </a:p>
          <a:p>
            <a:pPr marL="525780" indent="-457200">
              <a:buFont typeface="+mj-lt"/>
              <a:buAutoNum type="arabicPeriod"/>
            </a:pPr>
            <a:r>
              <a:rPr lang="nb-NO" dirty="0" smtClean="0"/>
              <a:t>Peace makers... (like doves), </a:t>
            </a:r>
          </a:p>
          <a:p>
            <a:pPr marL="68580" indent="0" algn="ctr">
              <a:buNone/>
            </a:pPr>
            <a:r>
              <a:rPr lang="nb-NO" dirty="0" smtClean="0"/>
              <a:t>      minimising the clash policy  live &amp;let to live policy.</a:t>
            </a:r>
          </a:p>
          <a:p>
            <a:r>
              <a:rPr lang="nb-NO" dirty="0" smtClean="0"/>
              <a:t>Allah swt clear their doubts..</a:t>
            </a:r>
          </a:p>
        </p:txBody>
      </p:sp>
      <p:pic>
        <p:nvPicPr>
          <p:cNvPr id="1027" name="Picture 3" descr="C:\Users\admin\AppData\Local\Microsoft\Windows\Temporary Internet Files\Content.IE5\76M2ZTWI\MC90043938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056" y="1988840"/>
            <a:ext cx="3200400" cy="3672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4984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12 - 13</a:t>
            </a:r>
            <a:endParaRPr lang="nb-NO" dirty="0"/>
          </a:p>
        </p:txBody>
      </p:sp>
      <p:sp>
        <p:nvSpPr>
          <p:cNvPr id="3" name="Plassholder for innhold 2"/>
          <p:cNvSpPr>
            <a:spLocks noGrp="1"/>
          </p:cNvSpPr>
          <p:nvPr>
            <p:ph idx="1"/>
          </p:nvPr>
        </p:nvSpPr>
        <p:spPr/>
        <p:txBody>
          <a:bodyPr>
            <a:normAutofit/>
          </a:bodyPr>
          <a:lstStyle/>
          <a:p>
            <a:pPr algn="ctr">
              <a:buNone/>
            </a:pPr>
            <a:r>
              <a:rPr lang="ar-AE" sz="3600" dirty="0" smtClean="0"/>
              <a:t>قُلْ لِلَّذِينَ كَفَرُوا سَتُغْلَبُونَ وَتُحْشَرُونَ إِلَىٰ جَهَنَّمَ ۚ وَبِئْسَ الْمِهَادُ ﴿١٢﴾</a:t>
            </a:r>
            <a:endParaRPr lang="nb-NO" sz="3600" dirty="0" smtClean="0"/>
          </a:p>
          <a:p>
            <a:pPr algn="ctr">
              <a:buNone/>
            </a:pPr>
            <a:endParaRPr lang="nb-NO" sz="3600" dirty="0" smtClean="0"/>
          </a:p>
          <a:p>
            <a:pPr algn="ctr">
              <a:buNone/>
            </a:pPr>
            <a:r>
              <a:rPr lang="ar-AE" sz="3600" dirty="0" smtClean="0"/>
              <a:t> قَدْ كَانَ لَكُمْ آيَةٌ فِي فِئَتَيْنِ الْتَقَتَا ۖ فِئَةٌ تُقَاتِلُ فِي سَبِيلِ اللَّـهِ وَأُخْرَىٰ كَافِرَةٌ يَرَوْنَهُمْ مِثْلَيْهِمْ رَأْيَ الْعَيْنِ ۚ وَاللَّـهُ يُؤَيِّدُ بِنَصْرِهِ مَنْ يَشَاءُ ۗ إِنَّ فِي ذَٰلِكَ لَعِبْرَةً لِأُولِي الْأَبْصَارِ ﴿١٣﴾ </a:t>
            </a:r>
            <a:endParaRPr lang="nb-NO"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12-13 -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600" dirty="0" smtClean="0"/>
              <a:t>Say to those who disbelieve, "You will be overcome and gathered together to Hell, and wretched is the resting place."</a:t>
            </a:r>
          </a:p>
          <a:p>
            <a:pPr algn="ctr">
              <a:buNone/>
            </a:pPr>
            <a:endParaRPr lang="nb-NO" sz="2600" dirty="0" smtClean="0"/>
          </a:p>
          <a:p>
            <a:pPr algn="ctr">
              <a:buNone/>
            </a:pPr>
            <a:r>
              <a:rPr lang="en-US" sz="2600" dirty="0" smtClean="0"/>
              <a:t>Already there has been for you a sign in the two armies which met - one fighting in the cause of Allah and another of disbelievers. They saw them [to be] twice their [own] number by [their] eyesight. But Allah supports with His victory whom He wills. Indeed in that is a lesson for those of vision.</a:t>
            </a:r>
          </a:p>
          <a:p>
            <a:pPr algn="ctr">
              <a:buNone/>
            </a:pPr>
            <a:endParaRPr lang="nb-NO" sz="2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 </a:t>
            </a:r>
            <a:r>
              <a:rPr lang="nb-NO" dirty="0" err="1" smtClean="0"/>
              <a:t>warning</a:t>
            </a:r>
            <a:r>
              <a:rPr lang="nb-NO" dirty="0" smtClean="0"/>
              <a:t> for </a:t>
            </a:r>
            <a:r>
              <a:rPr lang="nb-NO" dirty="0" err="1" smtClean="0"/>
              <a:t>the</a:t>
            </a:r>
            <a:r>
              <a:rPr lang="nb-NO" dirty="0" smtClean="0"/>
              <a:t> </a:t>
            </a:r>
            <a:r>
              <a:rPr lang="nb-NO" dirty="0" err="1" smtClean="0"/>
              <a:t>Jews</a:t>
            </a:r>
            <a:r>
              <a:rPr lang="nb-NO" dirty="0" smtClean="0"/>
              <a:t>…</a:t>
            </a:r>
            <a:endParaRPr lang="nb-NO" dirty="0"/>
          </a:p>
        </p:txBody>
      </p:sp>
      <p:sp>
        <p:nvSpPr>
          <p:cNvPr id="3" name="Plassholder for innhold 2"/>
          <p:cNvSpPr>
            <a:spLocks noGrp="1"/>
          </p:cNvSpPr>
          <p:nvPr>
            <p:ph idx="1"/>
          </p:nvPr>
        </p:nvSpPr>
        <p:spPr/>
        <p:txBody>
          <a:bodyPr/>
          <a:lstStyle/>
          <a:p>
            <a:r>
              <a:rPr lang="en-US" dirty="0" smtClean="0"/>
              <a:t>When the Messenger of Allah gained victory in the battle of </a:t>
            </a:r>
            <a:r>
              <a:rPr lang="en-US" dirty="0" err="1" smtClean="0"/>
              <a:t>Badr</a:t>
            </a:r>
            <a:r>
              <a:rPr lang="en-US" dirty="0" smtClean="0"/>
              <a:t> and went back to Al-</a:t>
            </a:r>
            <a:r>
              <a:rPr lang="en-US" dirty="0" err="1" smtClean="0"/>
              <a:t>Madinah</a:t>
            </a:r>
            <a:r>
              <a:rPr lang="en-US" dirty="0" smtClean="0"/>
              <a:t>, he gathered the Jews in the marketplace of </a:t>
            </a:r>
            <a:r>
              <a:rPr lang="en-US" dirty="0" err="1" smtClean="0"/>
              <a:t>Bani</a:t>
            </a:r>
            <a:r>
              <a:rPr lang="en-US" dirty="0" smtClean="0"/>
              <a:t> </a:t>
            </a:r>
            <a:r>
              <a:rPr lang="en-US" dirty="0" err="1" smtClean="0"/>
              <a:t>Qaynuqa</a:t>
            </a:r>
            <a:r>
              <a:rPr lang="en-US" dirty="0" smtClean="0"/>
              <a:t>, and </a:t>
            </a:r>
            <a:r>
              <a:rPr lang="en-US" dirty="0" err="1" smtClean="0"/>
              <a:t>therefor</a:t>
            </a:r>
            <a:r>
              <a:rPr lang="en-US" dirty="0" smtClean="0"/>
              <a:t> Allah said: “Already there has been for you a sign…” </a:t>
            </a:r>
          </a:p>
          <a:p>
            <a:r>
              <a:rPr lang="en-US" dirty="0" smtClean="0"/>
              <a:t>Allah will make His religion prevail, award victory to His Messenger, make His Word apparent and His religion the highest.</a:t>
            </a:r>
          </a:p>
          <a:p>
            <a:endParaRPr lang="nb-N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The </a:t>
            </a:r>
            <a:r>
              <a:rPr lang="nb-NO" dirty="0" err="1" smtClean="0"/>
              <a:t>battle</a:t>
            </a:r>
            <a:r>
              <a:rPr lang="nb-NO" dirty="0" smtClean="0"/>
              <a:t> </a:t>
            </a:r>
            <a:r>
              <a:rPr lang="nb-NO" dirty="0" err="1" smtClean="0"/>
              <a:t>of</a:t>
            </a:r>
            <a:r>
              <a:rPr lang="nb-NO" dirty="0" smtClean="0"/>
              <a:t> </a:t>
            </a:r>
            <a:r>
              <a:rPr lang="nb-NO" dirty="0" err="1" smtClean="0"/>
              <a:t>Badr</a:t>
            </a:r>
            <a:r>
              <a:rPr lang="nb-NO" dirty="0" smtClean="0"/>
              <a:t>…</a:t>
            </a:r>
            <a:endParaRPr lang="nb-NO" dirty="0"/>
          </a:p>
        </p:txBody>
      </p:sp>
      <p:sp>
        <p:nvSpPr>
          <p:cNvPr id="3" name="Plassholder for innhold 2"/>
          <p:cNvSpPr>
            <a:spLocks noGrp="1"/>
          </p:cNvSpPr>
          <p:nvPr>
            <p:ph idx="1"/>
          </p:nvPr>
        </p:nvSpPr>
        <p:spPr/>
        <p:txBody>
          <a:bodyPr/>
          <a:lstStyle/>
          <a:p>
            <a:r>
              <a:rPr lang="nb-NO" dirty="0" smtClean="0"/>
              <a:t>”</a:t>
            </a:r>
            <a:r>
              <a:rPr lang="en-US" dirty="0" smtClean="0"/>
              <a:t> They saw them [to be] twice their [own] number by [their] eyesight. “: meaning the Muslims saw twice as many </a:t>
            </a:r>
            <a:r>
              <a:rPr lang="en-US" dirty="0" err="1" smtClean="0"/>
              <a:t>idolators</a:t>
            </a:r>
            <a:r>
              <a:rPr lang="en-US" dirty="0" smtClean="0"/>
              <a:t> as they were, yet Allah gave them victory over the disbelievers. </a:t>
            </a:r>
          </a:p>
          <a:p>
            <a:r>
              <a:rPr lang="en-US" dirty="0" smtClean="0"/>
              <a:t>This should be an example for those who have intelligence and sound comprehension. They should contemplate about Allah's wisdom, decisions and decree, that He gives victory to His believing servants in this life and on the Day of Resurrection.</a:t>
            </a:r>
            <a:endParaRPr lang="nb-NO"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Activity</a:t>
            </a:r>
            <a:r>
              <a:rPr lang="nb-NO" dirty="0" smtClean="0"/>
              <a:t> for </a:t>
            </a:r>
            <a:r>
              <a:rPr lang="nb-NO" dirty="0" err="1" smtClean="0"/>
              <a:t>this</a:t>
            </a:r>
            <a:r>
              <a:rPr lang="nb-NO" dirty="0" smtClean="0"/>
              <a:t> </a:t>
            </a:r>
            <a:r>
              <a:rPr lang="nb-NO" dirty="0" err="1" smtClean="0"/>
              <a:t>lesson</a:t>
            </a:r>
            <a:r>
              <a:rPr lang="nb-NO" dirty="0" smtClean="0"/>
              <a:t>…</a:t>
            </a:r>
            <a:endParaRPr lang="nb-NO" dirty="0"/>
          </a:p>
        </p:txBody>
      </p:sp>
      <p:sp>
        <p:nvSpPr>
          <p:cNvPr id="3" name="Plassholder for innhold 2"/>
          <p:cNvSpPr>
            <a:spLocks noGrp="1"/>
          </p:cNvSpPr>
          <p:nvPr>
            <p:ph idx="1"/>
          </p:nvPr>
        </p:nvSpPr>
        <p:spPr/>
        <p:txBody>
          <a:bodyPr/>
          <a:lstStyle/>
          <a:p>
            <a:endParaRPr lang="nb-NO"/>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endParaRPr lang="nb-NO"/>
          </a:p>
        </p:txBody>
      </p:sp>
      <p:pic>
        <p:nvPicPr>
          <p:cNvPr id="4" name="Picture 2"/>
          <p:cNvPicPr>
            <a:picLocks noGrp="1" noChangeAspect="1" noChangeArrowheads="1"/>
          </p:cNvPicPr>
          <p:nvPr>
            <p:ph idx="1"/>
          </p:nvPr>
        </p:nvPicPr>
        <p:blipFill>
          <a:blip r:embed="rId2" cstate="print"/>
          <a:stretch>
            <a:fillRect/>
          </a:stretch>
        </p:blipFill>
        <p:spPr bwMode="auto">
          <a:xfrm>
            <a:off x="971600" y="764704"/>
            <a:ext cx="7296809"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Topic</a:t>
            </a:r>
            <a:r>
              <a:rPr lang="nb-NO" dirty="0" smtClean="0"/>
              <a:t> </a:t>
            </a:r>
            <a:r>
              <a:rPr lang="nb-NO" dirty="0" err="1" smtClean="0"/>
              <a:t>of</a:t>
            </a:r>
            <a:r>
              <a:rPr lang="nb-NO" dirty="0" smtClean="0"/>
              <a:t> </a:t>
            </a:r>
            <a:r>
              <a:rPr lang="nb-NO" dirty="0" err="1" smtClean="0"/>
              <a:t>the</a:t>
            </a:r>
            <a:r>
              <a:rPr lang="nb-NO" dirty="0" smtClean="0"/>
              <a:t> verses:</a:t>
            </a:r>
            <a:endParaRPr lang="nb-NO" dirty="0"/>
          </a:p>
        </p:txBody>
      </p:sp>
      <p:sp>
        <p:nvSpPr>
          <p:cNvPr id="3" name="Plassholder for innhold 2"/>
          <p:cNvSpPr>
            <a:spLocks noGrp="1"/>
          </p:cNvSpPr>
          <p:nvPr>
            <p:ph idx="1"/>
          </p:nvPr>
        </p:nvSpPr>
        <p:spPr>
          <a:xfrm>
            <a:off x="1043608" y="1484784"/>
            <a:ext cx="3888432" cy="4752528"/>
          </a:xfrm>
        </p:spPr>
        <p:txBody>
          <a:bodyPr>
            <a:normAutofit lnSpcReduction="10000"/>
          </a:bodyPr>
          <a:lstStyle/>
          <a:p>
            <a:r>
              <a:rPr lang="nb-NO" dirty="0" smtClean="0"/>
              <a:t>Allah, and </a:t>
            </a:r>
            <a:r>
              <a:rPr lang="nb-NO" dirty="0" err="1" smtClean="0"/>
              <a:t>the</a:t>
            </a:r>
            <a:r>
              <a:rPr lang="nb-NO" dirty="0" smtClean="0"/>
              <a:t> </a:t>
            </a:r>
            <a:r>
              <a:rPr lang="nb-NO" dirty="0" err="1" smtClean="0"/>
              <a:t>guidance</a:t>
            </a:r>
            <a:r>
              <a:rPr lang="nb-NO" dirty="0" smtClean="0"/>
              <a:t> He has sent </a:t>
            </a:r>
            <a:r>
              <a:rPr lang="nb-NO" dirty="0" err="1" smtClean="0"/>
              <a:t>down</a:t>
            </a:r>
            <a:r>
              <a:rPr lang="nb-NO" dirty="0" smtClean="0"/>
              <a:t> to </a:t>
            </a:r>
            <a:r>
              <a:rPr lang="nb-NO" dirty="0" err="1" smtClean="0"/>
              <a:t>mankind</a:t>
            </a:r>
            <a:r>
              <a:rPr lang="nb-NO" dirty="0" smtClean="0"/>
              <a:t> [1-4]</a:t>
            </a:r>
          </a:p>
          <a:p>
            <a:r>
              <a:rPr lang="nb-NO" dirty="0" err="1" smtClean="0"/>
              <a:t>Nothing</a:t>
            </a:r>
            <a:r>
              <a:rPr lang="nb-NO" dirty="0" smtClean="0"/>
              <a:t> is </a:t>
            </a:r>
            <a:r>
              <a:rPr lang="nb-NO" dirty="0" err="1" smtClean="0"/>
              <a:t>hidden</a:t>
            </a:r>
            <a:r>
              <a:rPr lang="nb-NO" dirty="0" smtClean="0"/>
              <a:t> from Allah [5-6]</a:t>
            </a:r>
          </a:p>
          <a:p>
            <a:r>
              <a:rPr lang="nb-NO" dirty="0" smtClean="0"/>
              <a:t>The </a:t>
            </a:r>
            <a:r>
              <a:rPr lang="nb-NO" dirty="0" err="1" smtClean="0"/>
              <a:t>Mutashabihat</a:t>
            </a:r>
            <a:r>
              <a:rPr lang="nb-NO" dirty="0" smtClean="0"/>
              <a:t> and </a:t>
            </a:r>
            <a:r>
              <a:rPr lang="nb-NO" dirty="0" err="1" smtClean="0"/>
              <a:t>Muhkamat</a:t>
            </a:r>
            <a:r>
              <a:rPr lang="nb-NO" dirty="0" smtClean="0"/>
              <a:t> </a:t>
            </a:r>
            <a:r>
              <a:rPr lang="nb-NO" dirty="0" err="1" smtClean="0"/>
              <a:t>Ayat</a:t>
            </a:r>
            <a:r>
              <a:rPr lang="nb-NO" dirty="0" smtClean="0"/>
              <a:t> [7-9] </a:t>
            </a:r>
          </a:p>
          <a:p>
            <a:r>
              <a:rPr lang="nb-NO" dirty="0" smtClean="0"/>
              <a:t>On </a:t>
            </a:r>
            <a:r>
              <a:rPr lang="nb-NO" dirty="0" err="1" smtClean="0"/>
              <a:t>the</a:t>
            </a:r>
            <a:r>
              <a:rPr lang="nb-NO" dirty="0" smtClean="0"/>
              <a:t> Day </a:t>
            </a:r>
            <a:r>
              <a:rPr lang="nb-NO" dirty="0" err="1" smtClean="0"/>
              <a:t>of</a:t>
            </a:r>
            <a:r>
              <a:rPr lang="nb-NO" dirty="0" smtClean="0"/>
              <a:t> </a:t>
            </a:r>
            <a:r>
              <a:rPr lang="nb-NO" dirty="0" err="1" smtClean="0"/>
              <a:t>Resurrection</a:t>
            </a:r>
            <a:r>
              <a:rPr lang="nb-NO" dirty="0" smtClean="0"/>
              <a:t>, </a:t>
            </a:r>
            <a:r>
              <a:rPr lang="nb-NO" dirty="0" err="1" smtClean="0"/>
              <a:t>no</a:t>
            </a:r>
            <a:r>
              <a:rPr lang="nb-NO" dirty="0" smtClean="0"/>
              <a:t> </a:t>
            </a:r>
            <a:r>
              <a:rPr lang="nb-NO" dirty="0" err="1" smtClean="0"/>
              <a:t>wealth</a:t>
            </a:r>
            <a:r>
              <a:rPr lang="nb-NO" dirty="0" smtClean="0"/>
              <a:t> or </a:t>
            </a:r>
            <a:r>
              <a:rPr lang="nb-NO" dirty="0" err="1" smtClean="0"/>
              <a:t>offspring</a:t>
            </a:r>
            <a:r>
              <a:rPr lang="nb-NO" dirty="0" smtClean="0"/>
              <a:t> </a:t>
            </a:r>
            <a:r>
              <a:rPr lang="nb-NO" dirty="0" err="1" smtClean="0"/>
              <a:t>shall</a:t>
            </a:r>
            <a:r>
              <a:rPr lang="nb-NO" dirty="0" smtClean="0"/>
              <a:t> </a:t>
            </a:r>
            <a:r>
              <a:rPr lang="nb-NO" dirty="0" err="1" smtClean="0"/>
              <a:t>avail</a:t>
            </a:r>
            <a:r>
              <a:rPr lang="nb-NO" dirty="0" smtClean="0"/>
              <a:t> [10-11]</a:t>
            </a:r>
          </a:p>
          <a:p>
            <a:r>
              <a:rPr lang="nb-NO" dirty="0" err="1" smtClean="0"/>
              <a:t>Learn</a:t>
            </a:r>
            <a:r>
              <a:rPr lang="nb-NO" dirty="0" smtClean="0"/>
              <a:t> a </a:t>
            </a:r>
            <a:r>
              <a:rPr lang="nb-NO" dirty="0" err="1" smtClean="0"/>
              <a:t>lesson</a:t>
            </a:r>
            <a:r>
              <a:rPr lang="nb-NO" dirty="0" smtClean="0"/>
              <a:t> from </a:t>
            </a:r>
            <a:r>
              <a:rPr lang="nb-NO" dirty="0" err="1" smtClean="0"/>
              <a:t>the</a:t>
            </a:r>
            <a:r>
              <a:rPr lang="nb-NO" dirty="0" smtClean="0"/>
              <a:t> </a:t>
            </a:r>
            <a:r>
              <a:rPr lang="nb-NO" dirty="0" err="1" smtClean="0"/>
              <a:t>battle</a:t>
            </a:r>
            <a:r>
              <a:rPr lang="nb-NO" dirty="0" smtClean="0"/>
              <a:t> </a:t>
            </a:r>
            <a:r>
              <a:rPr lang="nb-NO" dirty="0" err="1" smtClean="0"/>
              <a:t>of</a:t>
            </a:r>
            <a:r>
              <a:rPr lang="nb-NO" dirty="0" smtClean="0"/>
              <a:t> </a:t>
            </a:r>
            <a:r>
              <a:rPr lang="nb-NO" dirty="0" err="1" smtClean="0"/>
              <a:t>Badr</a:t>
            </a:r>
            <a:r>
              <a:rPr lang="nb-NO" dirty="0" smtClean="0"/>
              <a:t> [12-13]</a:t>
            </a:r>
            <a:endParaRPr lang="nb-NO" dirty="0"/>
          </a:p>
        </p:txBody>
      </p:sp>
      <p:pic>
        <p:nvPicPr>
          <p:cNvPr id="2052" name="Picture 4" descr="C:\Users\HMS\AppData\Local\Microsoft\Windows\Temporary Internet Files\Content.IE5\F0Q3QO8M\MC900013421[1].wmf"/>
          <p:cNvPicPr>
            <a:picLocks noChangeAspect="1" noChangeArrowheads="1"/>
          </p:cNvPicPr>
          <p:nvPr/>
        </p:nvPicPr>
        <p:blipFill>
          <a:blip r:embed="rId2" cstate="print"/>
          <a:srcRect/>
          <a:stretch>
            <a:fillRect/>
          </a:stretch>
        </p:blipFill>
        <p:spPr bwMode="auto">
          <a:xfrm>
            <a:off x="4932040" y="1628800"/>
            <a:ext cx="3241772" cy="3600400"/>
          </a:xfrm>
          <a:prstGeom prst="rect">
            <a:avLst/>
          </a:prstGeom>
          <a:noFill/>
        </p:spPr>
      </p:pic>
    </p:spTree>
    <p:extLst>
      <p:ext uri="{BB962C8B-B14F-4D97-AF65-F5344CB8AC3E}">
        <p14:creationId xmlns:p14="http://schemas.microsoft.com/office/powerpoint/2010/main" xmlns="" val="2952581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1-4</a:t>
            </a:r>
            <a:endParaRPr lang="nb-NO" dirty="0"/>
          </a:p>
        </p:txBody>
      </p:sp>
      <p:sp>
        <p:nvSpPr>
          <p:cNvPr id="3" name="Plassholder for innhold 2"/>
          <p:cNvSpPr>
            <a:spLocks noGrp="1"/>
          </p:cNvSpPr>
          <p:nvPr>
            <p:ph idx="1"/>
          </p:nvPr>
        </p:nvSpPr>
        <p:spPr>
          <a:xfrm>
            <a:off x="1043608" y="1412776"/>
            <a:ext cx="7056900" cy="4752528"/>
          </a:xfrm>
        </p:spPr>
        <p:txBody>
          <a:bodyPr>
            <a:noAutofit/>
          </a:bodyPr>
          <a:lstStyle/>
          <a:p>
            <a:pPr algn="ctr">
              <a:buNone/>
            </a:pPr>
            <a:r>
              <a:rPr lang="ar-AE" sz="3600" dirty="0" smtClean="0"/>
              <a:t>الم ﴿١﴾</a:t>
            </a:r>
            <a:endParaRPr lang="nb-NO" sz="3600" dirty="0" smtClean="0"/>
          </a:p>
          <a:p>
            <a:pPr algn="ctr">
              <a:buNone/>
            </a:pPr>
            <a:r>
              <a:rPr lang="ar-AE" sz="3600" dirty="0" smtClean="0"/>
              <a:t>اللَّـهُ لَا إِلَـٰهَ إِلَّا هُوَ الْحَيُّ الْقَيُّومُ ﴿٢﴾</a:t>
            </a:r>
            <a:endParaRPr lang="nb-NO" sz="3600" dirty="0" smtClean="0"/>
          </a:p>
          <a:p>
            <a:pPr algn="ctr">
              <a:buNone/>
            </a:pPr>
            <a:r>
              <a:rPr lang="ar-AE" sz="3600" dirty="0" smtClean="0"/>
              <a:t>نَزَّلَ عَلَيْكَ الْكِتَابَ بِالْحَقِّ مُصَدِّقًا لِمَا بَيْنَ يَدَيْهِ وَأَنْزَلَ التَّوْرَاةَ وَالْإِنْجِيلَ ﴿٣﴾</a:t>
            </a:r>
            <a:endParaRPr lang="nb-NO" sz="3600" dirty="0" smtClean="0"/>
          </a:p>
          <a:p>
            <a:pPr algn="ctr">
              <a:buNone/>
            </a:pPr>
            <a:r>
              <a:rPr lang="ar-AE" sz="3600" dirty="0" smtClean="0"/>
              <a:t>مِنْ قَبْلُ هُدًى لِلنَّاسِ وَأَنْزَلَ الْفُرْقَانَ ۗ إِنَّ الَّذِينَ كَفَرُوا بِآيَاتِ اللَّـهِ لَهُمْ عَذَابٌ شَدِيدٌ ۗ وَاللَّـهُ عَزِيزٌ ذُو انْتِقَامٍ ﴿٤﴾ </a:t>
            </a:r>
            <a:endParaRPr lang="nb-NO"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Ayah</a:t>
            </a:r>
            <a:r>
              <a:rPr lang="nb-NO" dirty="0" smtClean="0"/>
              <a:t> 1-4 - </a:t>
            </a:r>
            <a:r>
              <a:rPr lang="nb-NO" dirty="0" err="1" smtClean="0"/>
              <a:t>Translation</a:t>
            </a:r>
            <a:endParaRPr lang="nb-NO" dirty="0"/>
          </a:p>
        </p:txBody>
      </p:sp>
      <p:sp>
        <p:nvSpPr>
          <p:cNvPr id="3" name="Plassholder for innhold 2"/>
          <p:cNvSpPr>
            <a:spLocks noGrp="1"/>
          </p:cNvSpPr>
          <p:nvPr>
            <p:ph idx="1"/>
          </p:nvPr>
        </p:nvSpPr>
        <p:spPr/>
        <p:txBody>
          <a:bodyPr>
            <a:noAutofit/>
          </a:bodyPr>
          <a:lstStyle/>
          <a:p>
            <a:pPr algn="ctr">
              <a:buNone/>
            </a:pPr>
            <a:r>
              <a:rPr lang="nb-NO" sz="2600" dirty="0" err="1" smtClean="0"/>
              <a:t>Alif</a:t>
            </a:r>
            <a:r>
              <a:rPr lang="nb-NO" sz="2600" dirty="0" smtClean="0"/>
              <a:t>, Lam, </a:t>
            </a:r>
            <a:r>
              <a:rPr lang="nb-NO" sz="2600" dirty="0" err="1" smtClean="0"/>
              <a:t>Meem</a:t>
            </a:r>
            <a:r>
              <a:rPr lang="nb-NO" sz="2600" dirty="0" smtClean="0"/>
              <a:t>.</a:t>
            </a:r>
          </a:p>
          <a:p>
            <a:pPr algn="ctr">
              <a:buNone/>
            </a:pPr>
            <a:r>
              <a:rPr lang="en-US" sz="2600" dirty="0" smtClean="0"/>
              <a:t>Allah - there is no deity except Him, the Ever-Living, the Sustainer of existence.</a:t>
            </a:r>
          </a:p>
          <a:p>
            <a:pPr algn="ctr">
              <a:buNone/>
            </a:pPr>
            <a:r>
              <a:rPr lang="en-US" sz="2600" dirty="0" smtClean="0"/>
              <a:t>He has sent down upon you, [O Muhammad], the Book in truth, confirming what was before it. And He revealed the Torah and the Gospel.</a:t>
            </a:r>
          </a:p>
          <a:p>
            <a:pPr algn="ctr">
              <a:buNone/>
            </a:pPr>
            <a:r>
              <a:rPr lang="en-US" sz="2600" dirty="0" smtClean="0"/>
              <a:t>Before, as guidance for the people. And He revealed the Qur'an. Indeed, those who disbelieve in the verses of Allah will have a severe punishment, and Allah is exalted in Might, the Owner of Retribution.</a:t>
            </a:r>
          </a:p>
          <a:p>
            <a:pPr algn="ctr">
              <a:buNone/>
            </a:pPr>
            <a:endParaRPr lang="nb-NO"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Surah</a:t>
            </a:r>
            <a:r>
              <a:rPr lang="nb-NO" dirty="0" smtClean="0"/>
              <a:t> </a:t>
            </a:r>
            <a:r>
              <a:rPr lang="nb-NO" dirty="0" err="1" smtClean="0"/>
              <a:t>Al-e-Imran</a:t>
            </a:r>
            <a:endParaRPr lang="nb-NO" dirty="0"/>
          </a:p>
        </p:txBody>
      </p:sp>
      <p:sp>
        <p:nvSpPr>
          <p:cNvPr id="3" name="Plassholder for innhold 2"/>
          <p:cNvSpPr>
            <a:spLocks noGrp="1"/>
          </p:cNvSpPr>
          <p:nvPr>
            <p:ph idx="1"/>
          </p:nvPr>
        </p:nvSpPr>
        <p:spPr>
          <a:xfrm>
            <a:off x="3995936" y="1484784"/>
            <a:ext cx="4680520" cy="4896544"/>
          </a:xfrm>
        </p:spPr>
        <p:txBody>
          <a:bodyPr>
            <a:normAutofit/>
          </a:bodyPr>
          <a:lstStyle/>
          <a:p>
            <a:r>
              <a:rPr lang="en-US" sz="2800" dirty="0" err="1" smtClean="0"/>
              <a:t>Surah</a:t>
            </a:r>
            <a:r>
              <a:rPr lang="en-US" sz="2800" dirty="0" smtClean="0"/>
              <a:t> Al `</a:t>
            </a:r>
            <a:r>
              <a:rPr lang="en-US" sz="2800" dirty="0" err="1" smtClean="0"/>
              <a:t>Imran</a:t>
            </a:r>
            <a:r>
              <a:rPr lang="en-US" sz="2800" dirty="0" smtClean="0"/>
              <a:t> was revealed in Al-</a:t>
            </a:r>
            <a:r>
              <a:rPr lang="en-US" sz="2800" dirty="0" err="1" smtClean="0"/>
              <a:t>Madinah</a:t>
            </a:r>
            <a:r>
              <a:rPr lang="en-US" sz="2800" dirty="0" smtClean="0"/>
              <a:t>. </a:t>
            </a:r>
          </a:p>
          <a:p>
            <a:r>
              <a:rPr lang="en-US" sz="2800" dirty="0" smtClean="0"/>
              <a:t>Allah’s Greatest name is contained in ayah 2. </a:t>
            </a:r>
          </a:p>
          <a:p>
            <a:r>
              <a:rPr lang="en-US" sz="2800" dirty="0" smtClean="0"/>
              <a:t>Only the true </a:t>
            </a:r>
            <a:r>
              <a:rPr lang="en-US" sz="2800" dirty="0" err="1" smtClean="0"/>
              <a:t>Ilaah</a:t>
            </a:r>
            <a:r>
              <a:rPr lang="en-US" sz="2800" dirty="0" smtClean="0"/>
              <a:t> is the One who lives forever, and the One who sustains everything. </a:t>
            </a:r>
          </a:p>
          <a:p>
            <a:r>
              <a:rPr lang="en-US" sz="2800" dirty="0" smtClean="0"/>
              <a:t>There is no doubt this Quran is from Allah. </a:t>
            </a:r>
          </a:p>
          <a:p>
            <a:pPr>
              <a:buNone/>
            </a:pPr>
            <a:endParaRPr lang="nb-NO" sz="2800" dirty="0"/>
          </a:p>
        </p:txBody>
      </p:sp>
      <p:pic>
        <p:nvPicPr>
          <p:cNvPr id="4100" name="Picture 4" descr="C:\Users\HMS\AppData\Local\Microsoft\Windows\Temporary Internet Files\Content.IE5\APH7CP3W\MC900432297[1].wmf"/>
          <p:cNvPicPr>
            <a:picLocks noChangeAspect="1" noChangeArrowheads="1"/>
          </p:cNvPicPr>
          <p:nvPr/>
        </p:nvPicPr>
        <p:blipFill>
          <a:blip r:embed="rId2" cstate="print"/>
          <a:srcRect/>
          <a:stretch>
            <a:fillRect/>
          </a:stretch>
        </p:blipFill>
        <p:spPr bwMode="auto">
          <a:xfrm>
            <a:off x="827584" y="2348880"/>
            <a:ext cx="3029595" cy="30243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t>
            </a:r>
            <a:r>
              <a:rPr lang="nb-NO" dirty="0" err="1" smtClean="0"/>
              <a:t>the</a:t>
            </a:r>
            <a:r>
              <a:rPr lang="nb-NO" dirty="0" smtClean="0"/>
              <a:t> </a:t>
            </a:r>
            <a:r>
              <a:rPr lang="nb-NO" dirty="0" err="1" smtClean="0"/>
              <a:t>Torah</a:t>
            </a:r>
            <a:r>
              <a:rPr lang="nb-NO" dirty="0" smtClean="0"/>
              <a:t> and </a:t>
            </a:r>
            <a:r>
              <a:rPr lang="nb-NO" dirty="0" err="1" smtClean="0"/>
              <a:t>the</a:t>
            </a:r>
            <a:r>
              <a:rPr lang="nb-NO" dirty="0" smtClean="0"/>
              <a:t> Gospel”…</a:t>
            </a:r>
            <a:endParaRPr lang="nb-NO" dirty="0"/>
          </a:p>
        </p:txBody>
      </p:sp>
      <p:sp>
        <p:nvSpPr>
          <p:cNvPr id="3" name="Plassholder for innhold 2"/>
          <p:cNvSpPr>
            <a:spLocks noGrp="1"/>
          </p:cNvSpPr>
          <p:nvPr>
            <p:ph idx="1"/>
          </p:nvPr>
        </p:nvSpPr>
        <p:spPr>
          <a:xfrm>
            <a:off x="827584" y="1628800"/>
            <a:ext cx="4752528" cy="4752528"/>
          </a:xfrm>
        </p:spPr>
        <p:txBody>
          <a:bodyPr>
            <a:normAutofit/>
          </a:bodyPr>
          <a:lstStyle/>
          <a:p>
            <a:r>
              <a:rPr lang="en-US" dirty="0" smtClean="0"/>
              <a:t>These Books testify to the truth of the Qur'an, and the Qur'an also testifies to the truth these Books contained, including the news and glad tidings of Muhammad's </a:t>
            </a:r>
            <a:r>
              <a:rPr lang="en-US" dirty="0" err="1" smtClean="0"/>
              <a:t>prophethood</a:t>
            </a:r>
            <a:r>
              <a:rPr lang="en-US" dirty="0" smtClean="0"/>
              <a:t> and the revelation of the Glorious Qur'an.</a:t>
            </a:r>
          </a:p>
          <a:p>
            <a:r>
              <a:rPr lang="en-US" dirty="0" smtClean="0"/>
              <a:t>Torah, to Prophet Musa. </a:t>
            </a:r>
          </a:p>
          <a:p>
            <a:r>
              <a:rPr lang="en-US" dirty="0" err="1" smtClean="0"/>
              <a:t>Injil</a:t>
            </a:r>
            <a:r>
              <a:rPr lang="en-US" dirty="0" smtClean="0"/>
              <a:t> (the Gospel) to Prophet Isa. </a:t>
            </a:r>
          </a:p>
          <a:p>
            <a:r>
              <a:rPr lang="en-US" dirty="0" smtClean="0"/>
              <a:t>Before the Quran, these books were guidance in their time. </a:t>
            </a:r>
          </a:p>
          <a:p>
            <a:endParaRPr lang="nb-NO" dirty="0"/>
          </a:p>
        </p:txBody>
      </p:sp>
      <p:pic>
        <p:nvPicPr>
          <p:cNvPr id="5122" name="Picture 2" descr="C:\Users\HMS\AppData\Local\Microsoft\Windows\Temporary Internet Files\Content.IE5\APH7CP3W\MC900382574[1].jpg"/>
          <p:cNvPicPr>
            <a:picLocks noChangeAspect="1" noChangeArrowheads="1"/>
          </p:cNvPicPr>
          <p:nvPr/>
        </p:nvPicPr>
        <p:blipFill>
          <a:blip r:embed="rId2" cstate="print"/>
          <a:srcRect/>
          <a:stretch>
            <a:fillRect/>
          </a:stretch>
        </p:blipFill>
        <p:spPr bwMode="auto">
          <a:xfrm>
            <a:off x="5364088" y="2132856"/>
            <a:ext cx="3240360" cy="32403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t>
            </a:r>
            <a:r>
              <a:rPr lang="nb-NO" dirty="0" err="1" smtClean="0"/>
              <a:t>the</a:t>
            </a:r>
            <a:r>
              <a:rPr lang="nb-NO" dirty="0" smtClean="0"/>
              <a:t> </a:t>
            </a:r>
            <a:r>
              <a:rPr lang="nb-NO" dirty="0" err="1" smtClean="0"/>
              <a:t>criterion</a:t>
            </a:r>
            <a:r>
              <a:rPr lang="nb-NO" dirty="0" smtClean="0"/>
              <a:t>” / ”</a:t>
            </a:r>
            <a:r>
              <a:rPr lang="nb-NO" dirty="0" err="1" smtClean="0"/>
              <a:t>the</a:t>
            </a:r>
            <a:r>
              <a:rPr lang="nb-NO" dirty="0" smtClean="0"/>
              <a:t> </a:t>
            </a:r>
            <a:r>
              <a:rPr lang="nb-NO" dirty="0" err="1" smtClean="0"/>
              <a:t>Furqan</a:t>
            </a:r>
            <a:r>
              <a:rPr lang="nb-NO" dirty="0" smtClean="0"/>
              <a:t>”…</a:t>
            </a:r>
            <a:endParaRPr lang="nb-NO" dirty="0"/>
          </a:p>
        </p:txBody>
      </p:sp>
      <p:sp>
        <p:nvSpPr>
          <p:cNvPr id="3" name="Plassholder for innhold 2"/>
          <p:cNvSpPr>
            <a:spLocks noGrp="1"/>
          </p:cNvSpPr>
          <p:nvPr>
            <p:ph idx="1"/>
          </p:nvPr>
        </p:nvSpPr>
        <p:spPr/>
        <p:txBody>
          <a:bodyPr/>
          <a:lstStyle/>
          <a:p>
            <a:r>
              <a:rPr lang="en-US" dirty="0" smtClean="0"/>
              <a:t>“And He revealed the Al-</a:t>
            </a:r>
            <a:r>
              <a:rPr lang="en-US" dirty="0" err="1" smtClean="0"/>
              <a:t>Furqan</a:t>
            </a:r>
            <a:r>
              <a:rPr lang="en-US" dirty="0" smtClean="0"/>
              <a:t>.”: which is the distinction between misguidance, falsehood and deviation on one hand, and guidance, truth and piety on the other hand. </a:t>
            </a:r>
          </a:p>
          <a:p>
            <a:r>
              <a:rPr lang="en-US" dirty="0" smtClean="0"/>
              <a:t>This is because of the indications, signs, plain evidences and clear proofs that it contains, and because of its explanations, clarifications, etc.</a:t>
            </a:r>
          </a:p>
          <a:p>
            <a:endParaRPr lang="nb-NO" dirty="0"/>
          </a:p>
        </p:txBody>
      </p:sp>
      <p:pic>
        <p:nvPicPr>
          <p:cNvPr id="6147" name="Picture 3" descr="C:\Users\HMS\AppData\Local\Microsoft\Windows\Temporary Internet Files\Content.IE5\T37D7DFJ\MP900177820[1].jpg"/>
          <p:cNvPicPr>
            <a:picLocks noChangeAspect="1" noChangeArrowheads="1"/>
          </p:cNvPicPr>
          <p:nvPr/>
        </p:nvPicPr>
        <p:blipFill>
          <a:blip r:embed="rId2" cstate="print"/>
          <a:srcRect/>
          <a:stretch>
            <a:fillRect/>
          </a:stretch>
        </p:blipFill>
        <p:spPr bwMode="auto">
          <a:xfrm>
            <a:off x="2627784" y="4365104"/>
            <a:ext cx="3951821" cy="193434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gendefinert 20">
      <a:dk1>
        <a:sysClr val="windowText" lastClr="000000"/>
      </a:dk1>
      <a:lt1>
        <a:sysClr val="window" lastClr="FFFFFF"/>
      </a:lt1>
      <a:dk2>
        <a:srgbClr val="575F6D"/>
      </a:dk2>
      <a:lt2>
        <a:srgbClr val="FFF39D"/>
      </a:lt2>
      <a:accent1>
        <a:srgbClr val="FE8637"/>
      </a:accent1>
      <a:accent2>
        <a:srgbClr val="92D050"/>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620</TotalTime>
  <Words>2032</Words>
  <Application>Microsoft Office PowerPoint</Application>
  <PresentationFormat>On-screen Show (4:3)</PresentationFormat>
  <Paragraphs>130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Austin</vt:lpstr>
      <vt:lpstr>Sabeel ul Huda  Lesson 40</vt:lpstr>
      <vt:lpstr>Different Names of Surrah....</vt:lpstr>
      <vt:lpstr>Surrah alimran . Shana Nazool</vt:lpstr>
      <vt:lpstr>Topic of the verses:</vt:lpstr>
      <vt:lpstr>Ayah 1-4</vt:lpstr>
      <vt:lpstr>Ayah 1-4 - Translation</vt:lpstr>
      <vt:lpstr>Surah Al-e-Imran</vt:lpstr>
      <vt:lpstr>”the Torah and the Gospel”…</vt:lpstr>
      <vt:lpstr>”the criterion” / ”the Furqan”…</vt:lpstr>
      <vt:lpstr>Ayah 5-6</vt:lpstr>
      <vt:lpstr>Ayah 5-6 - Translation</vt:lpstr>
      <vt:lpstr>Nothing is hidden from Allah…</vt:lpstr>
      <vt:lpstr>About ayah 6 and Prophet Isa…</vt:lpstr>
      <vt:lpstr>Ayah 7</vt:lpstr>
      <vt:lpstr>Ayah 7 - Translation</vt:lpstr>
      <vt:lpstr>Muhkamat and Mutashabihat…</vt:lpstr>
      <vt:lpstr>Muhkamat and Mutashabihat - 2</vt:lpstr>
      <vt:lpstr>Muhkamat and Mutashabihat - 3</vt:lpstr>
      <vt:lpstr>Those who alter the meanings…</vt:lpstr>
      <vt:lpstr>About Prophet Isa…</vt:lpstr>
      <vt:lpstr>“No one knows its [true] interpretation except Allah…”</vt:lpstr>
      <vt:lpstr>”Those of understanding…”</vt:lpstr>
      <vt:lpstr>Ayah 8-9</vt:lpstr>
      <vt:lpstr>Ayah 8-9 - Translation</vt:lpstr>
      <vt:lpstr>A supplication…</vt:lpstr>
      <vt:lpstr>Ayah 10-11</vt:lpstr>
      <vt:lpstr>Ayah 10-11 - Translation</vt:lpstr>
      <vt:lpstr>About the disbelievers…</vt:lpstr>
      <vt:lpstr>”the people of Pharaoh and those before them.”</vt:lpstr>
      <vt:lpstr>Ayah 12 - 13</vt:lpstr>
      <vt:lpstr>Ayah 12-13 - Translation</vt:lpstr>
      <vt:lpstr>A warning for the Jews…</vt:lpstr>
      <vt:lpstr>The battle of Badr…</vt:lpstr>
      <vt:lpstr>Activity for this lesson…</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Sabeel ul Huda  Lesson 34</dc:title>
  <dc:creator>HMS</dc:creator>
  <cp:lastModifiedBy>Ulfat</cp:lastModifiedBy>
  <cp:revision>53</cp:revision>
  <dcterms:created xsi:type="dcterms:W3CDTF">2011-02-24T16:09:51Z</dcterms:created>
  <dcterms:modified xsi:type="dcterms:W3CDTF">2011-03-31T08:20:17Z</dcterms:modified>
</cp:coreProperties>
</file>