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2"/>
  </p:notesMasterIdLst>
  <p:sldIdLst>
    <p:sldId id="256" r:id="rId2"/>
    <p:sldId id="296" r:id="rId3"/>
    <p:sldId id="297" r:id="rId4"/>
    <p:sldId id="298" r:id="rId5"/>
    <p:sldId id="299"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2" r:id="rId19"/>
    <p:sldId id="295" r:id="rId20"/>
    <p:sldId id="279" r:id="rId21"/>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5E49A3-6976-4025-9E9E-4BFFE995D7F9}" type="datetimeFigureOut">
              <a:rPr lang="en-US" smtClean="0"/>
              <a:pPr/>
              <a:t>3/13/2011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30E0D8-0AF5-4D8A-8FFB-41B958747389}" type="slidenum">
              <a:rPr lang="en-US" smtClean="0"/>
              <a:pPr/>
              <a:t>‹#›</a:t>
            </a:fld>
            <a:endParaRPr lang="en-US"/>
          </a:p>
        </p:txBody>
      </p:sp>
    </p:spTree>
    <p:extLst>
      <p:ext uri="{BB962C8B-B14F-4D97-AF65-F5344CB8AC3E}">
        <p14:creationId xmlns:p14="http://schemas.microsoft.com/office/powerpoint/2010/main" xmlns="" val="2648522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30E0D8-0AF5-4D8A-8FFB-41B958747389}" type="slidenum">
              <a:rPr lang="en-US" smtClean="0"/>
              <a:pPr/>
              <a:t>4</a:t>
            </a:fld>
            <a:endParaRPr lang="en-US"/>
          </a:p>
        </p:txBody>
      </p:sp>
    </p:spTree>
    <p:extLst>
      <p:ext uri="{BB962C8B-B14F-4D97-AF65-F5344CB8AC3E}">
        <p14:creationId xmlns:p14="http://schemas.microsoft.com/office/powerpoint/2010/main" xmlns="" val="2929292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D8EB7A16-6E53-4390-BC88-539B0328DF62}" type="datetime1">
              <a:rPr lang="nb-NO" smtClean="0"/>
              <a:pPr/>
              <a:t>13.03.2011</a:t>
            </a:fld>
            <a:endParaRPr lang="nb-NO"/>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nb-NO" smtClean="0"/>
              <a:t>nurulquran.com</a:t>
            </a:r>
            <a:endParaRPr lang="nb-NO"/>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92EC008-C18A-49C9-8F3B-8207961B5F7E}" type="slidenum">
              <a:rPr lang="nb-NO" smtClean="0"/>
              <a:pPr/>
              <a:t>‹#›</a:t>
            </a:fld>
            <a:endParaRPr lang="nb-NO"/>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4C8F2-5A11-4BC2-9DAE-BC906C778C48}" type="datetime1">
              <a:rPr lang="nb-NO" smtClean="0"/>
              <a:pPr/>
              <a:t>13.03.2011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DD59CC-5D7F-4C33-9D88-ECA0C5AE5DFD}" type="datetime1">
              <a:rPr lang="nb-NO" smtClean="0"/>
              <a:pPr/>
              <a:t>13.03.2011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CE07CB-BEAD-4946-997C-CE15B06388FF}" type="datetime1">
              <a:rPr lang="nb-NO" smtClean="0"/>
              <a:pPr/>
              <a:t>13.03.2011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231E01-EE2F-46A1-A251-C7AB7CDAEA82}" type="datetime1">
              <a:rPr lang="nb-NO" smtClean="0"/>
              <a:pPr/>
              <a:t>13.03.2011</a:t>
            </a:fld>
            <a:endParaRPr lang="nb-NO"/>
          </a:p>
        </p:txBody>
      </p:sp>
      <p:sp>
        <p:nvSpPr>
          <p:cNvPr id="5" name="Footer Placeholder 4"/>
          <p:cNvSpPr>
            <a:spLocks noGrp="1"/>
          </p:cNvSpPr>
          <p:nvPr>
            <p:ph type="ftr" sz="quarter" idx="11"/>
          </p:nvPr>
        </p:nvSpPr>
        <p:spPr/>
        <p:txBody>
          <a:bodyPr/>
          <a:lstStyle/>
          <a:p>
            <a:r>
              <a:rPr lang="nb-NO" smtClean="0"/>
              <a:t>nurulquran.com</a:t>
            </a:r>
            <a:endParaRPr lang="nb-NO"/>
          </a:p>
        </p:txBody>
      </p:sp>
      <p:sp>
        <p:nvSpPr>
          <p:cNvPr id="6" name="Slide Number Placeholder 5"/>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FABD4E0-0EB0-4C9B-94C5-F04AAEE70FE3}" type="datetime1">
              <a:rPr lang="nb-NO" smtClean="0"/>
              <a:pPr/>
              <a:t>13.03.2011</a:t>
            </a:fld>
            <a:endParaRPr lang="nb-NO"/>
          </a:p>
        </p:txBody>
      </p:sp>
      <p:sp>
        <p:nvSpPr>
          <p:cNvPr id="6" name="Footer Placeholder 5"/>
          <p:cNvSpPr>
            <a:spLocks noGrp="1"/>
          </p:cNvSpPr>
          <p:nvPr>
            <p:ph type="ftr" sz="quarter" idx="11"/>
          </p:nvPr>
        </p:nvSpPr>
        <p:spPr/>
        <p:txBody>
          <a:bodyPr/>
          <a:lstStyle/>
          <a:p>
            <a:r>
              <a:rPr lang="nb-NO" smtClean="0"/>
              <a:t>nurulquran.com</a:t>
            </a:r>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F57ECAA-1BBD-4087-B710-CC24774B9251}" type="datetime1">
              <a:rPr lang="nb-NO" smtClean="0"/>
              <a:pPr/>
              <a:t>13.03.2011</a:t>
            </a:fld>
            <a:endParaRPr lang="nb-NO"/>
          </a:p>
        </p:txBody>
      </p:sp>
      <p:sp>
        <p:nvSpPr>
          <p:cNvPr id="8" name="Footer Placeholder 7"/>
          <p:cNvSpPr>
            <a:spLocks noGrp="1"/>
          </p:cNvSpPr>
          <p:nvPr>
            <p:ph type="ftr" sz="quarter" idx="11"/>
          </p:nvPr>
        </p:nvSpPr>
        <p:spPr/>
        <p:txBody>
          <a:bodyPr/>
          <a:lstStyle/>
          <a:p>
            <a:r>
              <a:rPr lang="nb-NO" smtClean="0"/>
              <a:t>nurulquran.com</a:t>
            </a:r>
            <a:endParaRPr lang="nb-NO"/>
          </a:p>
        </p:txBody>
      </p:sp>
      <p:sp>
        <p:nvSpPr>
          <p:cNvPr id="9" name="Slide Number Placeholder 8"/>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9F7DEE-9C59-4B03-BD44-71BE08485313}" type="datetime1">
              <a:rPr lang="nb-NO" smtClean="0"/>
              <a:pPr/>
              <a:t>13.03.2011</a:t>
            </a:fld>
            <a:endParaRPr lang="nb-NO"/>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1DE9F-6F9A-426B-95B0-57765D684538}" type="datetime1">
              <a:rPr lang="nb-NO" smtClean="0"/>
              <a:pPr/>
              <a:t>13.03.2011</a:t>
            </a:fld>
            <a:endParaRPr lang="nb-NO"/>
          </a:p>
        </p:txBody>
      </p:sp>
      <p:sp>
        <p:nvSpPr>
          <p:cNvPr id="3" name="Footer Placeholder 2"/>
          <p:cNvSpPr>
            <a:spLocks noGrp="1"/>
          </p:cNvSpPr>
          <p:nvPr>
            <p:ph type="ftr" sz="quarter" idx="11"/>
          </p:nvPr>
        </p:nvSpPr>
        <p:spPr/>
        <p:txBody>
          <a:bodyPr/>
          <a:lstStyle/>
          <a:p>
            <a:r>
              <a:rPr lang="nb-NO" smtClean="0"/>
              <a:t>nurulquran.com</a:t>
            </a:r>
            <a:endParaRPr lang="nb-NO"/>
          </a:p>
        </p:txBody>
      </p:sp>
      <p:sp>
        <p:nvSpPr>
          <p:cNvPr id="4" name="Slide Number Placeholder 3"/>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A77027A-66D8-4D08-B673-E35649CD921F}" type="datetime1">
              <a:rPr lang="nb-NO" smtClean="0"/>
              <a:pPr/>
              <a:t>13.03.2011</a:t>
            </a:fld>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nb-NO" smtClean="0"/>
              <a:t>nurulquran.com</a:t>
            </a:r>
            <a:endParaRPr lang="nb-NO"/>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9CED5E-AF1E-4285-A214-205BFBB659EF}" type="datetime1">
              <a:rPr lang="nb-NO" smtClean="0"/>
              <a:pPr/>
              <a:t>13.03.2011</a:t>
            </a:fld>
            <a:endParaRPr lang="nb-NO"/>
          </a:p>
        </p:txBody>
      </p:sp>
      <p:sp>
        <p:nvSpPr>
          <p:cNvPr id="6" name="Footer Placeholder 5"/>
          <p:cNvSpPr>
            <a:spLocks noGrp="1"/>
          </p:cNvSpPr>
          <p:nvPr>
            <p:ph type="ftr" sz="quarter" idx="11"/>
          </p:nvPr>
        </p:nvSpPr>
        <p:spPr>
          <a:xfrm>
            <a:off x="4641448" y="5724835"/>
            <a:ext cx="3493664" cy="365125"/>
          </a:xfrm>
        </p:spPr>
        <p:txBody>
          <a:bodyPr>
            <a:normAutofit/>
          </a:bodyPr>
          <a:lstStyle/>
          <a:p>
            <a:r>
              <a:rPr lang="nb-NO" smtClean="0"/>
              <a:t>nurulquran.com</a:t>
            </a:r>
            <a:endParaRPr lang="nb-NO"/>
          </a:p>
        </p:txBody>
      </p:sp>
      <p:sp>
        <p:nvSpPr>
          <p:cNvPr id="7" name="Slide Number Placeholder 6"/>
          <p:cNvSpPr>
            <a:spLocks noGrp="1"/>
          </p:cNvSpPr>
          <p:nvPr>
            <p:ph type="sldNum" sz="quarter" idx="12"/>
          </p:nvPr>
        </p:nvSpPr>
        <p:spPr/>
        <p:txBody>
          <a:bodyPr/>
          <a:lstStyle/>
          <a:p>
            <a:fld id="{392EC008-C18A-49C9-8F3B-8207961B5F7E}"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xmlns="">
                  <a14:imgLayer r:embed="rId14">
                    <a14:imgEffect>
                      <a14:colorTemperature colorTemp="11200"/>
                    </a14:imgEffect>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DA7FAA6D-5E5B-4749-8A5D-152D913746D6}" type="datetime1">
              <a:rPr lang="nb-NO" smtClean="0"/>
              <a:pPr/>
              <a:t>13.03.2011</a:t>
            </a:fld>
            <a:endParaRPr lang="nb-NO"/>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nb-NO" smtClean="0"/>
              <a:t>nurulquran.com</a:t>
            </a:r>
            <a:endParaRPr lang="nb-NO"/>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92EC008-C18A-49C9-8F3B-8207961B5F7E}"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a:bodyPr>
          <a:lstStyle/>
          <a:p>
            <a:r>
              <a:rPr lang="nb-NO" dirty="0" err="1" smtClean="0">
                <a:solidFill>
                  <a:schemeClr val="accent1">
                    <a:lumMod val="50000"/>
                  </a:schemeClr>
                </a:solidFill>
                <a:latin typeface="Baskerville Old Face" pitchFamily="18" charset="0"/>
              </a:rPr>
              <a:t>Sabeel</a:t>
            </a:r>
            <a:r>
              <a:rPr lang="nb-NO" dirty="0" smtClean="0">
                <a:solidFill>
                  <a:schemeClr val="accent1">
                    <a:lumMod val="50000"/>
                  </a:schemeClr>
                </a:solidFill>
                <a:latin typeface="Baskerville Old Face" pitchFamily="18" charset="0"/>
              </a:rPr>
              <a:t> ul Huda </a:t>
            </a:r>
            <a:br>
              <a:rPr lang="nb-NO" dirty="0" smtClean="0">
                <a:solidFill>
                  <a:schemeClr val="accent1">
                    <a:lumMod val="50000"/>
                  </a:schemeClr>
                </a:solidFill>
                <a:latin typeface="Baskerville Old Face" pitchFamily="18" charset="0"/>
              </a:rPr>
            </a:br>
            <a:r>
              <a:rPr lang="nb-NO" dirty="0" err="1" smtClean="0">
                <a:solidFill>
                  <a:schemeClr val="accent1">
                    <a:lumMod val="50000"/>
                  </a:schemeClr>
                </a:solidFill>
                <a:latin typeface="Baskerville Old Face" pitchFamily="18" charset="0"/>
              </a:rPr>
              <a:t>Lesson</a:t>
            </a:r>
            <a:r>
              <a:rPr lang="nb-NO" dirty="0" smtClean="0">
                <a:solidFill>
                  <a:schemeClr val="accent1">
                    <a:lumMod val="50000"/>
                  </a:schemeClr>
                </a:solidFill>
                <a:latin typeface="Baskerville Old Face" pitchFamily="18" charset="0"/>
              </a:rPr>
              <a:t> 37</a:t>
            </a:r>
            <a:endParaRPr lang="nb-NO" dirty="0">
              <a:solidFill>
                <a:schemeClr val="accent1">
                  <a:lumMod val="50000"/>
                </a:schemeClr>
              </a:solidFill>
              <a:latin typeface="Baskerville Old Face" pitchFamily="18" charset="0"/>
            </a:endParaRPr>
          </a:p>
        </p:txBody>
      </p:sp>
      <p:sp>
        <p:nvSpPr>
          <p:cNvPr id="3" name="Undertittel 2"/>
          <p:cNvSpPr>
            <a:spLocks noGrp="1"/>
          </p:cNvSpPr>
          <p:nvPr>
            <p:ph type="subTitle" idx="1"/>
          </p:nvPr>
        </p:nvSpPr>
        <p:spPr/>
        <p:txBody>
          <a:bodyPr/>
          <a:lstStyle/>
          <a:p>
            <a:r>
              <a:rPr lang="nb-NO" dirty="0" err="1" smtClean="0">
                <a:latin typeface="Baskerville Old Face" pitchFamily="18" charset="0"/>
              </a:rPr>
              <a:t>Surah</a:t>
            </a:r>
            <a:r>
              <a:rPr lang="nb-NO" dirty="0" smtClean="0">
                <a:latin typeface="Baskerville Old Face" pitchFamily="18" charset="0"/>
              </a:rPr>
              <a:t> </a:t>
            </a:r>
            <a:r>
              <a:rPr lang="nb-NO" dirty="0" err="1" smtClean="0">
                <a:latin typeface="Baskerville Old Face" pitchFamily="18" charset="0"/>
              </a:rPr>
              <a:t>Al-Baqarah</a:t>
            </a:r>
            <a:r>
              <a:rPr lang="nb-NO" dirty="0" smtClean="0">
                <a:latin typeface="Baskerville Old Face" pitchFamily="18" charset="0"/>
              </a:rPr>
              <a:t>: 275-281</a:t>
            </a:r>
            <a:endParaRPr lang="nb-NO" dirty="0">
              <a:latin typeface="Baskerville Old Face" pitchFamily="18" charset="0"/>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a:t>
            </a:fld>
            <a:endParaRPr lang="nb-NO"/>
          </a:p>
        </p:txBody>
      </p:sp>
      <p:sp>
        <p:nvSpPr>
          <p:cNvPr id="8" name="Rectangle 7"/>
          <p:cNvSpPr/>
          <p:nvPr/>
        </p:nvSpPr>
        <p:spPr>
          <a:xfrm>
            <a:off x="4716016" y="116632"/>
            <a:ext cx="3195552" cy="2016224"/>
          </a:xfrm>
          <a:prstGeom prst="rect">
            <a:avLst/>
          </a:prstGeom>
        </p:spPr>
        <p:style>
          <a:lnRef idx="1">
            <a:schemeClr val="dk1"/>
          </a:lnRef>
          <a:fillRef idx="2">
            <a:schemeClr val="dk1"/>
          </a:fillRef>
          <a:effectRef idx="1">
            <a:schemeClr val="dk1"/>
          </a:effectRef>
          <a:fontRef idx="minor">
            <a:schemeClr val="dk1"/>
          </a:fontRef>
        </p:style>
        <p:txBody>
          <a:bodyPr wrap="square" lIns="91440" tIns="45720" rIns="91440" bIns="45720" anchor="ctr">
            <a:prstTxWarp prst="textChevron">
              <a:avLst/>
            </a:prstTxWarp>
            <a:spAutoFit/>
          </a:bodyPr>
          <a:lstStyle/>
          <a:p>
            <a:pPr algn="ctr"/>
            <a:r>
              <a:rPr lang="en-US" sz="5400" b="1" dirty="0" err="1"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Sood</a:t>
            </a:r>
            <a:r>
              <a:rPr lang="en-US" sz="5400"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   Kala   </a:t>
            </a:r>
            <a:r>
              <a:rPr lang="en-US" sz="5400" b="1" dirty="0" err="1"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rPr>
              <a:t>Dhun</a:t>
            </a:r>
            <a:endParaRPr lang="en-US" sz="5400" b="1" dirty="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p:txBody>
      </p:sp>
      <p:pic>
        <p:nvPicPr>
          <p:cNvPr id="1031" name="Picture 7" descr="C:\Users\Osama Khan\AppData\Local\Microsoft\Windows\Temporary Internet Files\Content.IE5\6O07GMDO\MP900448587[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37075" y="2627525"/>
            <a:ext cx="2592288" cy="3384376"/>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xmlns="">
                <a:solidFill>
                  <a:srgbClr val="FFFFFF"/>
                </a:solidFill>
              </a14:hiddenFill>
            </a:ext>
          </a:extLst>
        </p:spPr>
      </p:pic>
      <p:sp>
        <p:nvSpPr>
          <p:cNvPr id="11" name="Rounded Rectangle 10"/>
          <p:cNvSpPr/>
          <p:nvPr/>
        </p:nvSpPr>
        <p:spPr>
          <a:xfrm>
            <a:off x="1611496" y="4104654"/>
            <a:ext cx="936104" cy="4301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4104574" cy="1143000"/>
          </a:xfrm>
        </p:spPr>
        <p:style>
          <a:lnRef idx="2">
            <a:schemeClr val="dk1">
              <a:shade val="50000"/>
            </a:schemeClr>
          </a:lnRef>
          <a:fillRef idx="1">
            <a:schemeClr val="dk1"/>
          </a:fillRef>
          <a:effectRef idx="0">
            <a:schemeClr val="dk1"/>
          </a:effectRef>
          <a:fontRef idx="minor">
            <a:schemeClr val="lt1"/>
          </a:fontRef>
        </p:style>
        <p:txBody>
          <a:bodyPr>
            <a:normAutofit/>
          </a:bodyPr>
          <a:lstStyle/>
          <a:p>
            <a:r>
              <a:rPr lang="nb-NO" dirty="0" smtClean="0"/>
              <a:t>Verse 278-279</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lnSpcReduction="10000"/>
          </a:bodyPr>
          <a:lstStyle/>
          <a:p>
            <a:pPr algn="ctr">
              <a:buNone/>
            </a:pPr>
            <a:r>
              <a:rPr lang="ar-AE" sz="4400" dirty="0" smtClean="0"/>
              <a:t>﴿</a:t>
            </a:r>
            <a:r>
              <a:rPr lang="ar-AE" sz="4400" dirty="0" smtClean="0">
                <a:latin typeface="Arabic Typesetting" pitchFamily="66" charset="-78"/>
                <a:cs typeface="Arabic Typesetting" pitchFamily="66" charset="-78"/>
              </a:rPr>
              <a:t>يأَيُّهَا الَّذِينَ ءَامَنُواْ اتَّقُواْ اللَّهَ وَذَرُواْ مَا بَقِىَ مِنَ الرِّبَواْ إِن كُنتُمْ مُّؤْمِنِينَ ﴾</a:t>
            </a:r>
            <a:endParaRPr lang="nb-NO" sz="4400" dirty="0" smtClean="0">
              <a:latin typeface="Arabic Typesetting" pitchFamily="66" charset="-78"/>
              <a:cs typeface="Arabic Typesetting" pitchFamily="66" charset="-78"/>
            </a:endParaRPr>
          </a:p>
          <a:p>
            <a:pPr algn="ctr">
              <a:buNone/>
            </a:pPr>
            <a:endParaRPr lang="nb-NO" sz="4400" dirty="0" smtClean="0">
              <a:latin typeface="Arabic Typesetting" pitchFamily="66" charset="-78"/>
              <a:cs typeface="Arabic Typesetting" pitchFamily="66" charset="-78"/>
            </a:endParaRPr>
          </a:p>
          <a:p>
            <a:pPr algn="ctr">
              <a:buNone/>
            </a:pPr>
            <a:r>
              <a:rPr lang="ar-AE" sz="4400" dirty="0" smtClean="0">
                <a:latin typeface="Arabic Typesetting" pitchFamily="66" charset="-78"/>
                <a:cs typeface="Arabic Typesetting" pitchFamily="66" charset="-78"/>
              </a:rPr>
              <a:t>﴿فَإِن لَّمْ تَفْعَلُواْ فَأْذَنُواْ بِحَرْبٍ مِّنَ اللَّهِ وَرَسُولِهِ وَإِن تُبتُمْ فَلَكُمْ رُءُوسُ أَمْوَلِكُمْ لاَ تَظْلِمُونَ وَلاَ تُظْلَمُونَ </a:t>
            </a:r>
            <a:r>
              <a:rPr lang="ar-AE" sz="4400" dirty="0" smtClean="0"/>
              <a:t>-</a:t>
            </a:r>
            <a:endParaRPr lang="nb-NO" sz="44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10</a:t>
            </a:fld>
            <a:endParaRPr lang="nb-N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6696862"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Verse 278-279 - </a:t>
            </a:r>
            <a:r>
              <a:rPr lang="nb-NO" dirty="0" err="1" smtClean="0"/>
              <a:t>Translation</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buNone/>
            </a:pPr>
            <a:r>
              <a:rPr lang="en-US" dirty="0" smtClean="0">
                <a:latin typeface="Andalus" pitchFamily="18" charset="-78"/>
                <a:cs typeface="Andalus" pitchFamily="18" charset="-78"/>
              </a:rPr>
              <a:t>O you who have believed, fear Allah and give up what remains [due to you] of interest, if you should be believers.</a:t>
            </a:r>
          </a:p>
          <a:p>
            <a:pPr algn="ctr">
              <a:buNone/>
            </a:pPr>
            <a:endParaRPr lang="nb-NO" dirty="0" smtClean="0">
              <a:latin typeface="Andalus" pitchFamily="18" charset="-78"/>
              <a:cs typeface="Andalus" pitchFamily="18" charset="-78"/>
            </a:endParaRPr>
          </a:p>
          <a:p>
            <a:pPr algn="ctr">
              <a:buNone/>
            </a:pPr>
            <a:r>
              <a:rPr lang="en-US" dirty="0" smtClean="0">
                <a:latin typeface="Andalus" pitchFamily="18" charset="-78"/>
                <a:cs typeface="Andalus" pitchFamily="18" charset="-78"/>
              </a:rPr>
              <a:t>And if you do not, then be informed of a war [against you] from Allah and His Messenger. But if you repent, you may have your principal - [thus] you do no wrong, nor are you wronged.</a:t>
            </a:r>
          </a:p>
          <a:p>
            <a:pPr algn="ctr">
              <a:buNone/>
            </a:pP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11</a:t>
            </a:fld>
            <a:endParaRPr lang="nb-NO"/>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3">
            <a:schemeClr val="lt1"/>
          </a:lnRef>
          <a:fillRef idx="1">
            <a:schemeClr val="dk1"/>
          </a:fillRef>
          <a:effectRef idx="1">
            <a:schemeClr val="dk1"/>
          </a:effectRef>
          <a:fontRef idx="minor">
            <a:schemeClr val="lt1"/>
          </a:fontRef>
        </p:style>
        <p:txBody>
          <a:bodyPr>
            <a:normAutofit fontScale="90000"/>
          </a:bodyPr>
          <a:lstStyle/>
          <a:p>
            <a:r>
              <a:rPr lang="nb-NO" dirty="0" smtClean="0"/>
              <a:t>Fear Allah &amp;</a:t>
            </a:r>
            <a:br>
              <a:rPr lang="nb-NO" dirty="0" smtClean="0"/>
            </a:br>
            <a:r>
              <a:rPr lang="nb-NO" dirty="0"/>
              <a:t> </a:t>
            </a:r>
            <a:r>
              <a:rPr lang="nb-NO" dirty="0" smtClean="0"/>
              <a:t>                    abandon the Riba</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smtClean="0">
                <a:latin typeface="Andalus" pitchFamily="18" charset="-78"/>
                <a:cs typeface="Andalus" pitchFamily="18" charset="-78"/>
              </a:rPr>
              <a:t>Allah commands His believing servants to fear Him. </a:t>
            </a:r>
          </a:p>
          <a:p>
            <a:r>
              <a:rPr lang="en-US" dirty="0" smtClean="0">
                <a:latin typeface="Andalus" pitchFamily="18" charset="-78"/>
                <a:cs typeface="Andalus" pitchFamily="18" charset="-78"/>
              </a:rPr>
              <a:t>“give up what remains” means: abandon the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that people still owe you upon hearing this warning.</a:t>
            </a:r>
          </a:p>
          <a:p>
            <a:r>
              <a:rPr lang="en-US" dirty="0" smtClean="0">
                <a:latin typeface="Andalus" pitchFamily="18" charset="-78"/>
                <a:cs typeface="Andalus" pitchFamily="18" charset="-78"/>
              </a:rPr>
              <a:t>This Ayah was revealed about two tribes who became Muslims, but had leftover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from time of </a:t>
            </a:r>
            <a:r>
              <a:rPr lang="en-US" dirty="0" err="1" smtClean="0">
                <a:latin typeface="Andalus" pitchFamily="18" charset="-78"/>
                <a:cs typeface="Andalus" pitchFamily="18" charset="-78"/>
              </a:rPr>
              <a:t>jahiliyyah</a:t>
            </a:r>
            <a:r>
              <a:rPr lang="en-US" dirty="0" smtClean="0">
                <a:latin typeface="Andalus" pitchFamily="18" charset="-78"/>
                <a:cs typeface="Andalus" pitchFamily="18" charset="-78"/>
              </a:rPr>
              <a:t>. </a:t>
            </a:r>
          </a:p>
          <a:p>
            <a:endParaRPr lang="en-US" dirty="0" smtClean="0"/>
          </a:p>
          <a:p>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12</a:t>
            </a:fld>
            <a:endParaRPr lang="nb-NO"/>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6120798"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More </a:t>
            </a:r>
            <a:r>
              <a:rPr lang="nb-NO" dirty="0" err="1" smtClean="0"/>
              <a:t>about</a:t>
            </a:r>
            <a:r>
              <a:rPr lang="nb-NO" dirty="0" smtClean="0"/>
              <a:t> </a:t>
            </a:r>
            <a:r>
              <a:rPr lang="nb-NO" dirty="0" err="1" smtClean="0"/>
              <a:t>ayah</a:t>
            </a:r>
            <a:r>
              <a:rPr lang="nb-NO" dirty="0" smtClean="0"/>
              <a:t> 279…</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lnSpcReduction="10000"/>
          </a:bodyPr>
          <a:lstStyle/>
          <a:p>
            <a:r>
              <a:rPr lang="nb-NO" dirty="0" err="1" smtClean="0">
                <a:latin typeface="Andalus" pitchFamily="18" charset="-78"/>
                <a:cs typeface="Andalus" pitchFamily="18" charset="-78"/>
              </a:rPr>
              <a:t>Ayah</a:t>
            </a:r>
            <a:r>
              <a:rPr lang="nb-NO" dirty="0" smtClean="0">
                <a:latin typeface="Andalus" pitchFamily="18" charset="-78"/>
                <a:cs typeface="Andalus" pitchFamily="18" charset="-78"/>
              </a:rPr>
              <a:t> 279 </a:t>
            </a:r>
            <a:r>
              <a:rPr lang="en-US" dirty="0" smtClean="0">
                <a:latin typeface="Andalus" pitchFamily="18" charset="-78"/>
                <a:cs typeface="Andalus" pitchFamily="18" charset="-78"/>
              </a:rPr>
              <a:t>serves as a strong threat to those who continue to deal in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after Allah revealed this warning. </a:t>
            </a:r>
          </a:p>
          <a:p>
            <a:r>
              <a:rPr lang="en-US" dirty="0" smtClean="0">
                <a:latin typeface="Andalus" pitchFamily="18" charset="-78"/>
                <a:cs typeface="Andalus" pitchFamily="18" charset="-78"/>
              </a:rPr>
              <a:t>The Messenger of Allah SAW said a speech during the farewell Hajj: “Verily, every case of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from the </a:t>
            </a:r>
            <a:r>
              <a:rPr lang="en-US" dirty="0" err="1" smtClean="0">
                <a:latin typeface="Andalus" pitchFamily="18" charset="-78"/>
                <a:cs typeface="Andalus" pitchFamily="18" charset="-78"/>
              </a:rPr>
              <a:t>Jahiliyyah</a:t>
            </a:r>
            <a:r>
              <a:rPr lang="en-US" dirty="0" smtClean="0">
                <a:latin typeface="Andalus" pitchFamily="18" charset="-78"/>
                <a:cs typeface="Andalus" pitchFamily="18" charset="-78"/>
              </a:rPr>
              <a:t> is completely annulled. You will only take back your capital, without increase or decrease. The first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that I annul is the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of Al-`</a:t>
            </a:r>
            <a:r>
              <a:rPr lang="en-US" dirty="0" err="1" smtClean="0">
                <a:latin typeface="Andalus" pitchFamily="18" charset="-78"/>
                <a:cs typeface="Andalus" pitchFamily="18" charset="-78"/>
              </a:rPr>
              <a:t>Abbas</a:t>
            </a:r>
            <a:r>
              <a:rPr lang="en-US" dirty="0" smtClean="0">
                <a:latin typeface="Andalus" pitchFamily="18" charset="-78"/>
                <a:cs typeface="Andalus" pitchFamily="18" charset="-78"/>
              </a:rPr>
              <a:t> bin `Abdul-</a:t>
            </a:r>
            <a:r>
              <a:rPr lang="en-US" dirty="0" err="1" smtClean="0">
                <a:latin typeface="Andalus" pitchFamily="18" charset="-78"/>
                <a:cs typeface="Andalus" pitchFamily="18" charset="-78"/>
              </a:rPr>
              <a:t>Muttalib</a:t>
            </a:r>
            <a:r>
              <a:rPr lang="en-US" dirty="0" smtClean="0">
                <a:latin typeface="Andalus" pitchFamily="18" charset="-78"/>
                <a:cs typeface="Andalus" pitchFamily="18" charset="-78"/>
              </a:rPr>
              <a:t>, all of it is annulled.”</a:t>
            </a:r>
          </a:p>
          <a:p>
            <a:endParaRPr lang="en-US" dirty="0" smtClean="0"/>
          </a:p>
          <a:p>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13</a:t>
            </a:fld>
            <a:endParaRPr lang="nb-NO"/>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3888550"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Verse 280-281</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lnSpcReduction="20000"/>
          </a:bodyPr>
          <a:lstStyle/>
          <a:p>
            <a:pPr algn="ctr">
              <a:buNone/>
            </a:pPr>
            <a:r>
              <a:rPr lang="ar-AE" sz="4000" dirty="0" smtClean="0"/>
              <a:t>وَإِن كَانَ ذُو عُسْرَةٍ فَنَظِرَةٌ إِلَى مَيْسَرَةٍ وَأَن تَصَدَّقُواْ خَيْرٌ لَّكُمْ إِن كُنتُمْ تَعْلَمُونَ ﴾</a:t>
            </a:r>
            <a:endParaRPr lang="nb-NO" sz="4000" dirty="0" smtClean="0"/>
          </a:p>
          <a:p>
            <a:pPr algn="ctr">
              <a:buNone/>
            </a:pPr>
            <a:endParaRPr lang="nb-NO" sz="4000" dirty="0" smtClean="0"/>
          </a:p>
          <a:p>
            <a:pPr algn="ctr">
              <a:buNone/>
            </a:pPr>
            <a:r>
              <a:rPr lang="ar-AE" sz="4000" dirty="0" smtClean="0"/>
              <a:t>وَاتَّقُواْ يَوْمًا تُرْجَعُونَ فِيهِ إِلَى اللَّهِ ثُمَّ تُوَفَّى كُلُّ نَفْسٍ مَّا كَسَبَتْ وَهُمْ لاَ يُظْلَمُونَ-﴾</a:t>
            </a:r>
            <a:endParaRPr lang="nb-NO" sz="40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14</a:t>
            </a:fld>
            <a:endParaRPr lang="nb-NO"/>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xmlns="">
                  <a14:imgLayer r:embed="rId3">
                    <a14:imgEffect>
                      <a14:colorTemperature colorTemp="11200"/>
                    </a14:imgEffect>
                    <a14:imgEffect>
                      <a14:saturation sat="40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6696862"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Verse 280-281 - </a:t>
            </a:r>
            <a:r>
              <a:rPr lang="nb-NO" dirty="0" err="1" smtClean="0"/>
              <a:t>Translation</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a:bodyPr>
          <a:lstStyle/>
          <a:p>
            <a:pPr algn="ctr">
              <a:buNone/>
            </a:pPr>
            <a:r>
              <a:rPr lang="en-US" dirty="0" smtClean="0"/>
              <a:t>And if someone is in hardship, then [let there be] postponement until [a time of] ease. But if you give [from your right as] charity, then it is better for you, if you only knew.</a:t>
            </a:r>
          </a:p>
          <a:p>
            <a:pPr algn="ctr">
              <a:buNone/>
            </a:pPr>
            <a:endParaRPr lang="nb-NO" dirty="0" smtClean="0"/>
          </a:p>
          <a:p>
            <a:pPr algn="ctr">
              <a:buNone/>
            </a:pPr>
            <a:r>
              <a:rPr lang="en-US" dirty="0" smtClean="0"/>
              <a:t>And fear a Day when you will be returned to Allah. Then every soul will be compensated for what it earned, and they will not be treated unjustly.</a:t>
            </a:r>
          </a:p>
          <a:p>
            <a:pPr algn="ctr">
              <a:buNone/>
            </a:pP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15</a:t>
            </a:fld>
            <a:endParaRPr lang="nb-NO"/>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5976782" cy="1143000"/>
          </a:xfrm>
        </p:spPr>
        <p:style>
          <a:lnRef idx="3">
            <a:schemeClr val="lt1"/>
          </a:lnRef>
          <a:fillRef idx="1">
            <a:schemeClr val="dk1"/>
          </a:fillRef>
          <a:effectRef idx="1">
            <a:schemeClr val="dk1"/>
          </a:effectRef>
          <a:fontRef idx="minor">
            <a:schemeClr val="lt1"/>
          </a:fontRef>
        </p:style>
        <p:txBody>
          <a:bodyPr>
            <a:normAutofit/>
          </a:bodyPr>
          <a:lstStyle/>
          <a:p>
            <a:r>
              <a:rPr lang="nb-NO" dirty="0" err="1" smtClean="0"/>
              <a:t>Being</a:t>
            </a:r>
            <a:r>
              <a:rPr lang="nb-NO" dirty="0" smtClean="0"/>
              <a:t> </a:t>
            </a:r>
            <a:r>
              <a:rPr lang="nb-NO" dirty="0" err="1" smtClean="0"/>
              <a:t>kind</a:t>
            </a:r>
            <a:r>
              <a:rPr lang="nb-NO" dirty="0" smtClean="0"/>
              <a:t> to </a:t>
            </a:r>
            <a:r>
              <a:rPr lang="nb-NO" dirty="0" err="1" smtClean="0"/>
              <a:t>debtors</a:t>
            </a:r>
            <a:r>
              <a:rPr lang="nb-NO" dirty="0" smtClean="0"/>
              <a:t>…</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dirty="0" smtClean="0">
                <a:latin typeface="Andalus" pitchFamily="18" charset="-78"/>
                <a:cs typeface="Andalus" pitchFamily="18" charset="-78"/>
              </a:rPr>
              <a:t>Allah commands creditors to be patient with debtors who are having a hard time financially.</a:t>
            </a:r>
          </a:p>
          <a:p>
            <a:r>
              <a:rPr lang="en-US" dirty="0" smtClean="0">
                <a:latin typeface="Andalus" pitchFamily="18" charset="-78"/>
                <a:cs typeface="Andalus" pitchFamily="18" charset="-78"/>
              </a:rPr>
              <a:t>“But if you give [from your right as] charity” means: if you let go of the debt, and cancel it completely. </a:t>
            </a:r>
          </a:p>
          <a:p>
            <a:r>
              <a:rPr lang="en-US" dirty="0" err="1" smtClean="0">
                <a:latin typeface="Andalus" pitchFamily="18" charset="-78"/>
                <a:cs typeface="Andalus" pitchFamily="18" charset="-78"/>
              </a:rPr>
              <a:t>Hadith</a:t>
            </a:r>
            <a:r>
              <a:rPr lang="en-US" dirty="0" smtClean="0">
                <a:latin typeface="Andalus" pitchFamily="18" charset="-78"/>
                <a:cs typeface="Andalus" pitchFamily="18" charset="-78"/>
              </a:rPr>
              <a:t>: Whoever gives time to a debtor facing hard times, will gain charity of equal proportions for each day he gives. </a:t>
            </a:r>
          </a:p>
          <a:p>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16</a:t>
            </a:fld>
            <a:endParaRPr lang="nb-NO"/>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3456502" cy="1143000"/>
          </a:xfrm>
        </p:spPr>
        <p:style>
          <a:lnRef idx="3">
            <a:schemeClr val="lt1"/>
          </a:lnRef>
          <a:fillRef idx="1">
            <a:schemeClr val="dk1"/>
          </a:fillRef>
          <a:effectRef idx="1">
            <a:schemeClr val="dk1"/>
          </a:effectRef>
          <a:fontRef idx="minor">
            <a:schemeClr val="lt1"/>
          </a:fontRef>
        </p:style>
        <p:txBody>
          <a:bodyPr>
            <a:normAutofit/>
          </a:bodyPr>
          <a:lstStyle/>
          <a:p>
            <a:r>
              <a:rPr lang="nb-NO" dirty="0"/>
              <a:t>H</a:t>
            </a:r>
            <a:r>
              <a:rPr lang="nb-NO" dirty="0" smtClean="0"/>
              <a:t>adith…</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lnSpcReduction="10000"/>
          </a:bodyPr>
          <a:lstStyle/>
          <a:p>
            <a:r>
              <a:rPr lang="en-US" dirty="0" smtClean="0">
                <a:latin typeface="Andalus" pitchFamily="18" charset="-78"/>
                <a:cs typeface="Andalus" pitchFamily="18" charset="-78"/>
              </a:rPr>
              <a:t>On the Day of Resurrection, one of Allah's servants will be summoned before Him and He will ask him, "What deeds did you perform for Me in your life'' He will say, "O Lord! In my life, I have not performed a deed for Your sake that equals an atom,'' three times. The third time, the servant will add, "O Lord! You granted me wealth and I used to be a merchant. I used to be lenient, giving easy terms to those well-off and giving time to the debtors who faced hard times.'' Allah will say, "I Am the Most Worthy of giving easy terms. Therefore, enter Paradise.''</a:t>
            </a:r>
            <a:endParaRPr lang="nb-NO" dirty="0">
              <a:latin typeface="Andalus" pitchFamily="18" charset="-78"/>
              <a:cs typeface="Andalus" pitchFamily="18"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17</a:t>
            </a:fld>
            <a:endParaRPr lang="nb-NO"/>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971600" y="620688"/>
            <a:ext cx="7024744" cy="1080120"/>
          </a:xfrm>
        </p:spPr>
        <p:style>
          <a:lnRef idx="3">
            <a:schemeClr val="lt1"/>
          </a:lnRef>
          <a:fillRef idx="1">
            <a:schemeClr val="dk1"/>
          </a:fillRef>
          <a:effectRef idx="1">
            <a:schemeClr val="dk1"/>
          </a:effectRef>
          <a:fontRef idx="minor">
            <a:schemeClr val="lt1"/>
          </a:fontRef>
        </p:style>
        <p:txBody>
          <a:bodyPr>
            <a:normAutofit fontScale="90000"/>
          </a:bodyPr>
          <a:lstStyle/>
          <a:p>
            <a:r>
              <a:rPr lang="nb-NO" dirty="0" smtClean="0"/>
              <a:t>The Day </a:t>
            </a:r>
            <a:r>
              <a:rPr lang="nb-NO" dirty="0" err="1" smtClean="0"/>
              <a:t>when</a:t>
            </a:r>
            <a:r>
              <a:rPr lang="nb-NO" dirty="0" smtClean="0"/>
              <a:t> </a:t>
            </a:r>
            <a:r>
              <a:rPr lang="nb-NO" dirty="0" err="1" smtClean="0"/>
              <a:t>you</a:t>
            </a:r>
            <a:r>
              <a:rPr lang="nb-NO" dirty="0" smtClean="0"/>
              <a:t> </a:t>
            </a:r>
            <a:r>
              <a:rPr lang="nb-NO" dirty="0" err="1" smtClean="0"/>
              <a:t>will</a:t>
            </a:r>
            <a:r>
              <a:rPr lang="nb-NO" dirty="0" smtClean="0"/>
              <a:t> </a:t>
            </a:r>
            <a:r>
              <a:rPr lang="nb-NO" dirty="0" err="1" smtClean="0"/>
              <a:t>return</a:t>
            </a:r>
            <a:r>
              <a:rPr lang="nb-NO" dirty="0" smtClean="0"/>
              <a:t> to Allah…</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dirty="0" smtClean="0">
                <a:latin typeface="Andalus" pitchFamily="18" charset="-78"/>
                <a:cs typeface="Andalus" pitchFamily="18" charset="-78"/>
              </a:rPr>
              <a:t>Allah further advised His servants, by reminding them that this life will soon end and all the wealth in it will vanish.</a:t>
            </a:r>
          </a:p>
          <a:p>
            <a:r>
              <a:rPr lang="en-US" dirty="0" smtClean="0">
                <a:latin typeface="Andalus" pitchFamily="18" charset="-78"/>
                <a:cs typeface="Andalus" pitchFamily="18" charset="-78"/>
              </a:rPr>
              <a:t>The Hereafter will surely come, when the Return to Him will occur, and that He will hold His creation accountable for what they did. </a:t>
            </a:r>
          </a:p>
          <a:p>
            <a:r>
              <a:rPr lang="en-US" dirty="0" smtClean="0">
                <a:latin typeface="Andalus" pitchFamily="18" charset="-78"/>
                <a:cs typeface="Andalus" pitchFamily="18" charset="-78"/>
              </a:rPr>
              <a:t>It was reported that Ayah 281 was the last Ayah revealed from the Glorious Qur'an</a:t>
            </a:r>
            <a:r>
              <a:rPr lang="en-US" dirty="0" smtClean="0"/>
              <a:t>.</a:t>
            </a: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18</a:t>
            </a:fld>
            <a:endParaRPr lang="nb-NO"/>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043490" y="1027664"/>
            <a:ext cx="6264814" cy="1143000"/>
          </a:xfrm>
        </p:spPr>
        <p:style>
          <a:lnRef idx="3">
            <a:schemeClr val="lt1"/>
          </a:lnRef>
          <a:fillRef idx="1">
            <a:schemeClr val="dk1"/>
          </a:fillRef>
          <a:effectRef idx="1">
            <a:schemeClr val="dk1"/>
          </a:effectRef>
          <a:fontRef idx="minor">
            <a:schemeClr val="lt1"/>
          </a:fontRef>
        </p:style>
        <p:txBody>
          <a:bodyPr>
            <a:normAutofit/>
          </a:bodyPr>
          <a:lstStyle/>
          <a:p>
            <a:r>
              <a:rPr lang="nb-NO" dirty="0" err="1" smtClean="0"/>
              <a:t>Activity</a:t>
            </a:r>
            <a:r>
              <a:rPr lang="nb-NO" dirty="0" smtClean="0"/>
              <a:t> for </a:t>
            </a:r>
            <a:r>
              <a:rPr lang="nb-NO" dirty="0" err="1" smtClean="0"/>
              <a:t>this</a:t>
            </a:r>
            <a:r>
              <a:rPr lang="nb-NO" dirty="0" smtClean="0"/>
              <a:t> </a:t>
            </a:r>
            <a:r>
              <a:rPr lang="nb-NO" dirty="0" err="1" smtClean="0"/>
              <a:t>lesson</a:t>
            </a:r>
            <a:r>
              <a:rPr lang="nb-NO" dirty="0" smtClean="0"/>
              <a:t>…</a:t>
            </a:r>
            <a:endParaRPr lang="nb-NO" dirty="0"/>
          </a:p>
        </p:txBody>
      </p:sp>
      <p:sp>
        <p:nvSpPr>
          <p:cNvPr id="3" name="Plassholder for innhold 2"/>
          <p:cNvSpPr>
            <a:spLocks noGrp="1"/>
          </p:cNvSpPr>
          <p:nvPr>
            <p:ph idx="1"/>
          </p:nvPr>
        </p:nvSpPr>
        <p:spPr>
          <a:xfrm>
            <a:off x="1259630" y="3356990"/>
            <a:ext cx="1224137" cy="720081"/>
          </a:xfrm>
        </p:spPr>
        <p:txBody>
          <a:bodyPr>
            <a:normAutofit/>
          </a:bodyPr>
          <a:lstStyle/>
          <a:p>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19</a:t>
            </a:fld>
            <a:endParaRPr lang="nb-NO"/>
          </a:p>
        </p:txBody>
      </p:sp>
      <p:pic>
        <p:nvPicPr>
          <p:cNvPr id="4098" name="Picture 2" descr="C:\Users\Osama Khan\AppData\Local\Microsoft\Windows\Temporary Internet Files\Content.IE5\V5GPVJFI\MP900399509[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87624" y="2585472"/>
            <a:ext cx="4392488" cy="31211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a:bodyPr>
          <a:lstStyle/>
          <a:p>
            <a:r>
              <a:rPr lang="nb-NO" dirty="0" err="1" smtClean="0"/>
              <a:t>Topic</a:t>
            </a:r>
            <a:r>
              <a:rPr lang="nb-NO" dirty="0" smtClean="0"/>
              <a:t> </a:t>
            </a:r>
            <a:r>
              <a:rPr lang="nb-NO" dirty="0" err="1" smtClean="0"/>
              <a:t>of</a:t>
            </a:r>
            <a:r>
              <a:rPr lang="nb-NO" dirty="0" smtClean="0"/>
              <a:t> verses</a:t>
            </a:r>
            <a:endParaRPr lang="nb-NO" dirty="0"/>
          </a:p>
        </p:txBody>
      </p:sp>
      <p:sp>
        <p:nvSpPr>
          <p:cNvPr id="2" name="Plassholder for innhold 1"/>
          <p:cNvSpPr>
            <a:spLocks noGrp="1"/>
          </p:cNvSpPr>
          <p:nvPr>
            <p:ph idx="1"/>
          </p:nvPr>
        </p:nvSpPr>
        <p:spPr>
          <a:xfrm>
            <a:off x="1115616" y="2348880"/>
            <a:ext cx="6777317" cy="3508977"/>
          </a:xfrm>
        </p:spPr>
        <p:style>
          <a:lnRef idx="0">
            <a:schemeClr val="accent2"/>
          </a:lnRef>
          <a:fillRef idx="3">
            <a:schemeClr val="accent2"/>
          </a:fillRef>
          <a:effectRef idx="3">
            <a:schemeClr val="accent2"/>
          </a:effectRef>
          <a:fontRef idx="minor">
            <a:schemeClr val="lt1"/>
          </a:fontRef>
        </p:style>
        <p:txBody>
          <a:bodyPr>
            <a:normAutofit fontScale="85000" lnSpcReduction="20000"/>
          </a:bodyPr>
          <a:lstStyle/>
          <a:p>
            <a:r>
              <a:rPr lang="nb-NO" sz="2800" dirty="0" smtClean="0"/>
              <a:t>The </a:t>
            </a:r>
            <a:r>
              <a:rPr lang="nb-NO" sz="2800" dirty="0" err="1" smtClean="0"/>
              <a:t>punishment</a:t>
            </a:r>
            <a:r>
              <a:rPr lang="nb-NO" sz="2800" dirty="0" smtClean="0"/>
              <a:t> for </a:t>
            </a:r>
            <a:r>
              <a:rPr lang="nb-NO" sz="2800" dirty="0" err="1" smtClean="0"/>
              <a:t>dealing</a:t>
            </a:r>
            <a:r>
              <a:rPr lang="nb-NO" sz="2800" dirty="0" smtClean="0"/>
              <a:t> </a:t>
            </a:r>
            <a:r>
              <a:rPr lang="nb-NO" sz="2800" dirty="0" err="1" smtClean="0"/>
              <a:t>with</a:t>
            </a:r>
            <a:r>
              <a:rPr lang="nb-NO" sz="2800" dirty="0" smtClean="0"/>
              <a:t> </a:t>
            </a:r>
            <a:r>
              <a:rPr lang="nb-NO" sz="2800" dirty="0" err="1" smtClean="0"/>
              <a:t>Riba</a:t>
            </a:r>
            <a:r>
              <a:rPr lang="nb-NO" sz="2800" dirty="0" smtClean="0"/>
              <a:t> (</a:t>
            </a:r>
            <a:r>
              <a:rPr lang="nb-NO" sz="2800" dirty="0" err="1" smtClean="0"/>
              <a:t>Interest</a:t>
            </a:r>
            <a:r>
              <a:rPr lang="nb-NO" sz="2800" dirty="0" smtClean="0"/>
              <a:t>) [275]</a:t>
            </a:r>
          </a:p>
          <a:p>
            <a:r>
              <a:rPr lang="nb-NO" sz="2800" dirty="0" smtClean="0"/>
              <a:t>Allah </a:t>
            </a:r>
            <a:r>
              <a:rPr lang="nb-NO" sz="2800" dirty="0" err="1" smtClean="0"/>
              <a:t>does</a:t>
            </a:r>
            <a:r>
              <a:rPr lang="nb-NO" sz="2800" dirty="0" smtClean="0"/>
              <a:t> not </a:t>
            </a:r>
            <a:r>
              <a:rPr lang="nb-NO" sz="2800" dirty="0" err="1" smtClean="0"/>
              <a:t>bless</a:t>
            </a:r>
            <a:r>
              <a:rPr lang="nb-NO" sz="2800" dirty="0" smtClean="0"/>
              <a:t> </a:t>
            </a:r>
            <a:r>
              <a:rPr lang="nb-NO" sz="2800" dirty="0" err="1" smtClean="0"/>
              <a:t>Riba</a:t>
            </a:r>
            <a:r>
              <a:rPr lang="nb-NO" sz="2800" dirty="0" smtClean="0"/>
              <a:t> [276]</a:t>
            </a:r>
          </a:p>
          <a:p>
            <a:r>
              <a:rPr lang="nb-NO" sz="2800" dirty="0" smtClean="0"/>
              <a:t>The </a:t>
            </a:r>
            <a:r>
              <a:rPr lang="nb-NO" sz="2800" dirty="0" err="1" smtClean="0"/>
              <a:t>reward</a:t>
            </a:r>
            <a:r>
              <a:rPr lang="nb-NO" sz="2800" dirty="0" smtClean="0"/>
              <a:t> </a:t>
            </a:r>
            <a:r>
              <a:rPr lang="nb-NO" sz="2800" dirty="0" err="1" smtClean="0"/>
              <a:t>of</a:t>
            </a:r>
            <a:r>
              <a:rPr lang="nb-NO" sz="2800" dirty="0" smtClean="0"/>
              <a:t> </a:t>
            </a:r>
            <a:r>
              <a:rPr lang="nb-NO" sz="2800" dirty="0" err="1" smtClean="0"/>
              <a:t>the</a:t>
            </a:r>
            <a:r>
              <a:rPr lang="nb-NO" sz="2800" dirty="0" smtClean="0"/>
              <a:t> </a:t>
            </a:r>
            <a:r>
              <a:rPr lang="nb-NO" sz="2800" dirty="0" err="1" smtClean="0"/>
              <a:t>believers</a:t>
            </a:r>
            <a:r>
              <a:rPr lang="nb-NO" sz="2800" dirty="0" smtClean="0"/>
              <a:t> [277]</a:t>
            </a:r>
          </a:p>
          <a:p>
            <a:r>
              <a:rPr lang="nb-NO" sz="2800" dirty="0" err="1" smtClean="0"/>
              <a:t>Having</a:t>
            </a:r>
            <a:r>
              <a:rPr lang="nb-NO" sz="2800" dirty="0" smtClean="0"/>
              <a:t> </a:t>
            </a:r>
            <a:r>
              <a:rPr lang="nb-NO" sz="2800" dirty="0" err="1" smtClean="0"/>
              <a:t>taqwa</a:t>
            </a:r>
            <a:r>
              <a:rPr lang="nb-NO" sz="2800" dirty="0" smtClean="0"/>
              <a:t> and </a:t>
            </a:r>
            <a:r>
              <a:rPr lang="nb-NO" sz="2800" dirty="0" err="1" smtClean="0"/>
              <a:t>avoiding</a:t>
            </a:r>
            <a:r>
              <a:rPr lang="nb-NO" sz="2800" dirty="0" smtClean="0"/>
              <a:t> </a:t>
            </a:r>
            <a:r>
              <a:rPr lang="nb-NO" sz="2800" dirty="0" err="1" smtClean="0"/>
              <a:t>Riba</a:t>
            </a:r>
            <a:r>
              <a:rPr lang="nb-NO" sz="2800" dirty="0" smtClean="0"/>
              <a:t> [278]</a:t>
            </a:r>
          </a:p>
          <a:p>
            <a:r>
              <a:rPr lang="nb-NO" sz="2800" dirty="0" err="1" smtClean="0"/>
              <a:t>Riba</a:t>
            </a:r>
            <a:r>
              <a:rPr lang="nb-NO" sz="2800" dirty="0" smtClean="0"/>
              <a:t> leads to </a:t>
            </a:r>
            <a:r>
              <a:rPr lang="nb-NO" sz="2800" dirty="0" err="1" smtClean="0"/>
              <a:t>war</a:t>
            </a:r>
            <a:r>
              <a:rPr lang="nb-NO" sz="2800" dirty="0" smtClean="0"/>
              <a:t> </a:t>
            </a:r>
            <a:r>
              <a:rPr lang="nb-NO" sz="2800" dirty="0" err="1" smtClean="0"/>
              <a:t>against</a:t>
            </a:r>
            <a:r>
              <a:rPr lang="nb-NO" sz="2800" dirty="0" smtClean="0"/>
              <a:t> Allah and His </a:t>
            </a:r>
            <a:r>
              <a:rPr lang="nb-NO" sz="2800" dirty="0" err="1" smtClean="0"/>
              <a:t>messenger</a:t>
            </a:r>
            <a:r>
              <a:rPr lang="nb-NO" sz="2800" dirty="0" smtClean="0"/>
              <a:t> [279]</a:t>
            </a:r>
          </a:p>
          <a:p>
            <a:r>
              <a:rPr lang="nb-NO" sz="2800" dirty="0" err="1" smtClean="0"/>
              <a:t>Being</a:t>
            </a:r>
            <a:r>
              <a:rPr lang="nb-NO" sz="2800" dirty="0" smtClean="0"/>
              <a:t> </a:t>
            </a:r>
            <a:r>
              <a:rPr lang="nb-NO" sz="2800" dirty="0" err="1" smtClean="0"/>
              <a:t>kind</a:t>
            </a:r>
            <a:r>
              <a:rPr lang="nb-NO" sz="2800" dirty="0" smtClean="0"/>
              <a:t> to </a:t>
            </a:r>
            <a:r>
              <a:rPr lang="nb-NO" sz="2800" dirty="0" err="1" smtClean="0"/>
              <a:t>debtors</a:t>
            </a:r>
            <a:r>
              <a:rPr lang="nb-NO" sz="2800" dirty="0" smtClean="0"/>
              <a:t> </a:t>
            </a:r>
            <a:r>
              <a:rPr lang="nb-NO" sz="2800" dirty="0" err="1" smtClean="0"/>
              <a:t>who</a:t>
            </a:r>
            <a:r>
              <a:rPr lang="nb-NO" sz="2800" dirty="0" smtClean="0"/>
              <a:t> </a:t>
            </a:r>
            <a:r>
              <a:rPr lang="nb-NO" sz="2800" dirty="0" err="1" smtClean="0"/>
              <a:t>face</a:t>
            </a:r>
            <a:r>
              <a:rPr lang="nb-NO" sz="2800" dirty="0" smtClean="0"/>
              <a:t> </a:t>
            </a:r>
            <a:r>
              <a:rPr lang="nb-NO" sz="2800" dirty="0" err="1" smtClean="0"/>
              <a:t>difficulties</a:t>
            </a:r>
            <a:r>
              <a:rPr lang="nb-NO" sz="2800" dirty="0" smtClean="0"/>
              <a:t> [280]</a:t>
            </a:r>
          </a:p>
          <a:p>
            <a:r>
              <a:rPr lang="nb-NO" sz="2800" dirty="0" err="1" smtClean="0"/>
              <a:t>Fear</a:t>
            </a:r>
            <a:r>
              <a:rPr lang="nb-NO" sz="2800" dirty="0" smtClean="0"/>
              <a:t> </a:t>
            </a:r>
            <a:r>
              <a:rPr lang="nb-NO" sz="2800" dirty="0" err="1" smtClean="0"/>
              <a:t>the</a:t>
            </a:r>
            <a:r>
              <a:rPr lang="nb-NO" sz="2800" dirty="0" smtClean="0"/>
              <a:t> </a:t>
            </a:r>
            <a:r>
              <a:rPr lang="nb-NO" sz="2800" dirty="0" err="1" smtClean="0"/>
              <a:t>day</a:t>
            </a:r>
            <a:r>
              <a:rPr lang="nb-NO" sz="2800" dirty="0" smtClean="0"/>
              <a:t> </a:t>
            </a:r>
            <a:r>
              <a:rPr lang="nb-NO" sz="2800" dirty="0" err="1" smtClean="0"/>
              <a:t>of</a:t>
            </a:r>
            <a:r>
              <a:rPr lang="nb-NO" sz="2800" dirty="0" smtClean="0"/>
              <a:t> </a:t>
            </a:r>
            <a:r>
              <a:rPr lang="nb-NO" sz="2800" dirty="0" err="1" smtClean="0"/>
              <a:t>Judgement</a:t>
            </a:r>
            <a:r>
              <a:rPr lang="nb-NO" sz="2800" dirty="0" smtClean="0"/>
              <a:t> [281]</a:t>
            </a:r>
            <a:endParaRPr lang="nb-NO" sz="28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2</a:t>
            </a:fld>
            <a:endParaRPr lang="nb-NO"/>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3"/>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normAutofit/>
          </a:bodyPr>
          <a:lstStyle/>
          <a:p>
            <a:endParaRPr lang="nb-NO"/>
          </a:p>
        </p:txBody>
      </p:sp>
      <p:pic>
        <p:nvPicPr>
          <p:cNvPr id="4" name="Picture 2"/>
          <p:cNvPicPr>
            <a:picLocks noGrp="1" noChangeAspect="1" noChangeArrowheads="1"/>
          </p:cNvPicPr>
          <p:nvPr>
            <p:ph idx="1"/>
          </p:nvPr>
        </p:nvPicPr>
        <p:blipFill>
          <a:blip r:embed="rId2" cstate="print"/>
          <a:stretch>
            <a:fillRect/>
          </a:stretch>
        </p:blipFill>
        <p:spPr bwMode="auto">
          <a:xfrm>
            <a:off x="1437693" y="2324100"/>
            <a:ext cx="5987626" cy="3508375"/>
          </a:xfrm>
          <a:prstGeom prst="rect">
            <a:avLst/>
          </a:prstGeom>
          <a:noFill/>
          <a:ln w="9525">
            <a:noFill/>
            <a:miter lim="800000"/>
            <a:headEnd/>
            <a:tailEnd/>
          </a:ln>
          <a:effectLst/>
        </p:spPr>
      </p:pic>
      <p:sp>
        <p:nvSpPr>
          <p:cNvPr id="2" name="Footer Placeholder 1"/>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20</a:t>
            </a:fld>
            <a:endParaRPr lang="nb-N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3096462"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Verse 275</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buNone/>
            </a:pPr>
            <a:r>
              <a:rPr lang="ar-AE" sz="4400" dirty="0" smtClean="0">
                <a:latin typeface="Arabic Typesetting" pitchFamily="66" charset="-78"/>
                <a:cs typeface="Arabic Typesetting" pitchFamily="66" charset="-78"/>
              </a:rPr>
              <a:t>﴿الَّذِينَ يَأْكُلُونَ الرِّبَواْ لاَ يَقُومُونَ إِلاَّ كَمَا يَقُومُ الَّذِى يَتَخَبَّطُهُ الشَّيْطَـنُ مِنَ الْمَسِّ ذَلِكَ بِأَنَّهُمْ قَالُواْ إِنَّمَا الْبَيْعُ مِثْلُ الرِّبَواْ وَأَحَلَّ اللَّهُ الْبَيْعَ وَحَرَّمَ الرِّبَواْ فَمَن جَآءَهُ مَوْعِظَةٌ مِّنْ رَّبِّهِ فَانتَهَى فَلَهُ مَا سَلَفَ وَأَمْرُهُ إِلَى اللَّهِ وَمَنْ عَادَ فَأُوْلَـئِكَ أَصْحَـبُ النَّارِ هُمْ فِيهَا خَـلِدُونَ </a:t>
            </a:r>
            <a:r>
              <a:rPr lang="ar-AE" sz="4400" dirty="0" smtClean="0"/>
              <a:t>﴾</a:t>
            </a:r>
            <a:endParaRPr lang="nb-NO" sz="4400"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3</a:t>
            </a:fld>
            <a:endParaRPr lang="nb-N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5760758" cy="1143000"/>
          </a:xfrm>
        </p:spPr>
        <p:style>
          <a:lnRef idx="2">
            <a:schemeClr val="dk1">
              <a:shade val="50000"/>
            </a:schemeClr>
          </a:lnRef>
          <a:fillRef idx="1">
            <a:schemeClr val="dk1"/>
          </a:fillRef>
          <a:effectRef idx="0">
            <a:schemeClr val="dk1"/>
          </a:effectRef>
          <a:fontRef idx="minor">
            <a:schemeClr val="lt1"/>
          </a:fontRef>
        </p:style>
        <p:txBody>
          <a:bodyPr>
            <a:normAutofit/>
          </a:bodyPr>
          <a:lstStyle/>
          <a:p>
            <a:r>
              <a:rPr lang="nb-NO" dirty="0" smtClean="0"/>
              <a:t>Verse 275 - </a:t>
            </a:r>
            <a:r>
              <a:rPr lang="nb-NO" dirty="0" err="1" smtClean="0"/>
              <a:t>Translation</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a:bodyPr>
          <a:lstStyle/>
          <a:p>
            <a:pPr algn="ctr">
              <a:buNone/>
            </a:pPr>
            <a:r>
              <a:rPr lang="en-US" dirty="0" smtClean="0">
                <a:latin typeface="Andalus" pitchFamily="18" charset="-78"/>
                <a:cs typeface="Andalus" pitchFamily="18" charset="-78"/>
              </a:rPr>
              <a:t>Those who consume interest cannot stand [on the Day of Resurrection] except as one stands who is being beaten by Satan into insanity. That is because they say, "Trade is [just] like interest." But Allah has permitted trade and has forbidden interest. So whoever has received an admonition from his Lord and desists may have what is past, and his affair rests with Allah . But whoever returns to [dealing in interest or usury] - those are the companions of the Fire; they will abide eternally therein.</a:t>
            </a:r>
          </a:p>
          <a:p>
            <a:pPr algn="ctr">
              <a:buNone/>
            </a:pP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4</a:t>
            </a:fld>
            <a:endParaRPr lang="nb-NO"/>
          </a:p>
        </p:txBody>
      </p:sp>
      <p:pic>
        <p:nvPicPr>
          <p:cNvPr id="3074" name="Picture 2" descr="C:\Users\Osama Khan\AppData\Local\Microsoft\Windows\Temporary Internet Files\Content.IE5\V5GPVJFI\MP900442485[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948264" y="1052736"/>
            <a:ext cx="1578111" cy="105207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Down Arrow 5"/>
          <p:cNvSpPr/>
          <p:nvPr/>
        </p:nvSpPr>
        <p:spPr>
          <a:xfrm flipH="1">
            <a:off x="7596336" y="1412776"/>
            <a:ext cx="140983"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5760758" cy="1143000"/>
          </a:xfrm>
        </p:spPr>
        <p:style>
          <a:lnRef idx="3">
            <a:schemeClr val="lt1"/>
          </a:lnRef>
          <a:fillRef idx="1">
            <a:schemeClr val="dk1"/>
          </a:fillRef>
          <a:effectRef idx="1">
            <a:schemeClr val="dk1"/>
          </a:effectRef>
          <a:fontRef idx="minor">
            <a:schemeClr val="lt1"/>
          </a:fontRef>
        </p:style>
        <p:txBody>
          <a:bodyPr>
            <a:normAutofit/>
          </a:bodyPr>
          <a:lstStyle/>
          <a:p>
            <a:r>
              <a:rPr lang="nb-NO" dirty="0" err="1" smtClean="0"/>
              <a:t>About</a:t>
            </a:r>
            <a:r>
              <a:rPr lang="nb-NO" dirty="0" smtClean="0"/>
              <a:t> </a:t>
            </a:r>
            <a:r>
              <a:rPr lang="nb-NO" dirty="0" err="1" smtClean="0"/>
              <a:t>Riba</a:t>
            </a:r>
            <a:r>
              <a:rPr lang="nb-NO" dirty="0" smtClean="0"/>
              <a:t> (</a:t>
            </a:r>
            <a:r>
              <a:rPr lang="nb-NO" dirty="0" err="1" smtClean="0"/>
              <a:t>interest</a:t>
            </a:r>
            <a:r>
              <a:rPr lang="nb-NO" dirty="0" smtClean="0"/>
              <a:t>)…</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a:bodyPr>
          <a:lstStyle/>
          <a:p>
            <a:r>
              <a:rPr lang="en-US" dirty="0" smtClean="0">
                <a:latin typeface="Andalus" pitchFamily="18" charset="-78"/>
                <a:cs typeface="Andalus" pitchFamily="18" charset="-78"/>
              </a:rPr>
              <a:t>This Ayah means, on the Day of Resurrection, these people will get up from their graves just as the person afflicted by insanity or </a:t>
            </a:r>
            <a:r>
              <a:rPr lang="en-US" dirty="0" err="1" smtClean="0">
                <a:latin typeface="Andalus" pitchFamily="18" charset="-78"/>
                <a:cs typeface="Andalus" pitchFamily="18" charset="-78"/>
              </a:rPr>
              <a:t>possesed</a:t>
            </a:r>
            <a:r>
              <a:rPr lang="en-US" dirty="0" smtClean="0">
                <a:latin typeface="Andalus" pitchFamily="18" charset="-78"/>
                <a:cs typeface="Andalus" pitchFamily="18" charset="-78"/>
              </a:rPr>
              <a:t> by a demon would.</a:t>
            </a:r>
          </a:p>
          <a:p>
            <a:r>
              <a:rPr lang="en-US" dirty="0" smtClean="0">
                <a:latin typeface="Andalus" pitchFamily="18" charset="-78"/>
                <a:cs typeface="Andalus" pitchFamily="18" charset="-78"/>
              </a:rPr>
              <a:t>"Trade is [just] like interest.“: the disbelievers said that “they are similar, so why did Allah allow this, but did not allow that.” </a:t>
            </a:r>
          </a:p>
          <a:p>
            <a:r>
              <a:rPr lang="en-US" dirty="0" smtClean="0">
                <a:latin typeface="Andalus" pitchFamily="18" charset="-78"/>
                <a:cs typeface="Andalus" pitchFamily="18" charset="-78"/>
              </a:rPr>
              <a:t>Those who have knowledge that Allah made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unlawful, and refrain from it as soon as they know, then Allah will forgive their previous dealings in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a:t>
            </a:r>
          </a:p>
          <a:p>
            <a:endParaRPr lang="nb-NO" dirty="0" smtClean="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5</a:t>
            </a:fld>
            <a:endParaRPr lang="nb-NO"/>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6480838"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The </a:t>
            </a:r>
            <a:r>
              <a:rPr lang="nb-NO" dirty="0" err="1" smtClean="0"/>
              <a:t>lawful</a:t>
            </a:r>
            <a:r>
              <a:rPr lang="nb-NO" dirty="0" smtClean="0"/>
              <a:t> and </a:t>
            </a:r>
            <a:r>
              <a:rPr lang="nb-NO" dirty="0" err="1" smtClean="0"/>
              <a:t>unlawful</a:t>
            </a:r>
            <a:r>
              <a:rPr lang="nb-NO" dirty="0" smtClean="0"/>
              <a:t>…</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smtClean="0">
                <a:latin typeface="Andalus" pitchFamily="18" charset="-78"/>
                <a:cs typeface="Andalus" pitchFamily="18" charset="-78"/>
              </a:rPr>
              <a:t>The </a:t>
            </a:r>
            <a:r>
              <a:rPr lang="en-US" dirty="0" err="1" smtClean="0">
                <a:latin typeface="Andalus" pitchFamily="18" charset="-78"/>
                <a:cs typeface="Andalus" pitchFamily="18" charset="-78"/>
              </a:rPr>
              <a:t>Shari`ah</a:t>
            </a:r>
            <a:r>
              <a:rPr lang="en-US" dirty="0" smtClean="0">
                <a:latin typeface="Andalus" pitchFamily="18" charset="-78"/>
                <a:cs typeface="Andalus" pitchFamily="18" charset="-78"/>
              </a:rPr>
              <a:t> supports the rule that for any matter that is unlawful, then the means to it are also </a:t>
            </a:r>
            <a:r>
              <a:rPr lang="en-US" dirty="0" err="1" smtClean="0">
                <a:latin typeface="Andalus" pitchFamily="18" charset="-78"/>
                <a:cs typeface="Andalus" pitchFamily="18" charset="-78"/>
              </a:rPr>
              <a:t>unlafwful</a:t>
            </a:r>
            <a:r>
              <a:rPr lang="en-US" dirty="0" smtClean="0">
                <a:latin typeface="Andalus" pitchFamily="18" charset="-78"/>
                <a:cs typeface="Andalus" pitchFamily="18" charset="-78"/>
              </a:rPr>
              <a:t>. </a:t>
            </a:r>
          </a:p>
          <a:p>
            <a:r>
              <a:rPr lang="en-US" dirty="0" err="1" smtClean="0">
                <a:latin typeface="Andalus" pitchFamily="18" charset="-78"/>
                <a:cs typeface="Andalus" pitchFamily="18" charset="-78"/>
              </a:rPr>
              <a:t>Hadith</a:t>
            </a:r>
            <a:r>
              <a:rPr lang="en-US" dirty="0" smtClean="0">
                <a:latin typeface="Andalus" pitchFamily="18" charset="-78"/>
                <a:cs typeface="Andalus" pitchFamily="18" charset="-78"/>
              </a:rPr>
              <a:t>: Both lawful and unlawful things are evident, but in between them there are matters that are not clear.</a:t>
            </a:r>
          </a:p>
          <a:p>
            <a:r>
              <a:rPr lang="en-US" dirty="0" smtClean="0">
                <a:latin typeface="Andalus" pitchFamily="18" charset="-78"/>
                <a:cs typeface="Andalus" pitchFamily="18" charset="-78"/>
              </a:rPr>
              <a:t>Leave that which makes you doubt for that which does not make you doubt. </a:t>
            </a:r>
          </a:p>
          <a:p>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6</a:t>
            </a:fld>
            <a:endParaRPr lang="nb-N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4464614" cy="1143000"/>
          </a:xfrm>
        </p:spPr>
        <p:style>
          <a:lnRef idx="3">
            <a:schemeClr val="lt1"/>
          </a:lnRef>
          <a:fillRef idx="1">
            <a:schemeClr val="dk1"/>
          </a:fillRef>
          <a:effectRef idx="1">
            <a:schemeClr val="dk1"/>
          </a:effectRef>
          <a:fontRef idx="minor">
            <a:schemeClr val="lt1"/>
          </a:fontRef>
        </p:style>
        <p:txBody>
          <a:bodyPr>
            <a:normAutofit/>
          </a:bodyPr>
          <a:lstStyle/>
          <a:p>
            <a:r>
              <a:rPr lang="nb-NO" dirty="0" smtClean="0"/>
              <a:t>Verse 276-277</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lnSpcReduction="20000"/>
          </a:bodyPr>
          <a:lstStyle/>
          <a:p>
            <a:pPr algn="ctr">
              <a:buNone/>
            </a:pPr>
            <a:r>
              <a:rPr lang="ar-AE" sz="4400" dirty="0" smtClean="0">
                <a:latin typeface="Arabic Typesetting" pitchFamily="66" charset="-78"/>
                <a:cs typeface="Arabic Typesetting" pitchFamily="66" charset="-78"/>
              </a:rPr>
              <a:t>﴿يَمْحَقُ اللَّهُ الْرِّبَواْ وَيُرْبِى الصَّدَقَـتِ وَاللَّهُ لاَ يُحِبُّ كُلَّ كَفَّارٍ أَثِيمٍ –</a:t>
            </a:r>
            <a:endParaRPr lang="nb-NO" sz="4400" dirty="0" smtClean="0">
              <a:latin typeface="Arabic Typesetting" pitchFamily="66" charset="-78"/>
              <a:cs typeface="Arabic Typesetting" pitchFamily="66" charset="-78"/>
            </a:endParaRPr>
          </a:p>
          <a:p>
            <a:pPr algn="ctr">
              <a:buNone/>
            </a:pPr>
            <a:endParaRPr lang="nb-NO" sz="4400" dirty="0" smtClean="0">
              <a:latin typeface="Arabic Typesetting" pitchFamily="66" charset="-78"/>
              <a:cs typeface="Arabic Typesetting" pitchFamily="66" charset="-78"/>
            </a:endParaRPr>
          </a:p>
          <a:p>
            <a:pPr algn="ctr">
              <a:buNone/>
            </a:pPr>
            <a:r>
              <a:rPr lang="ar-AE" sz="4400" dirty="0" smtClean="0">
                <a:latin typeface="Arabic Typesetting" pitchFamily="66" charset="-78"/>
                <a:cs typeface="Arabic Typesetting" pitchFamily="66" charset="-78"/>
              </a:rPr>
              <a:t> إِنَّ الَّذِينَ ءَامَنُواْ وَعَمِلُواْ الصَّـلِحَـتِ وَأَقَامُواْ الصَّلَوةَ وَآتَوُاْ الزَّكَوةَ لَهُمْ أَجْرُهُمْ عِندَ رَبِّهِمْ وَلاَ خَوْفٌ عَلَيْهِمْ وَلاَ هُمْ يَحْزَنُونَ ﴾</a:t>
            </a:r>
            <a:endParaRPr lang="nb-NO" sz="4400" dirty="0">
              <a:latin typeface="Arabic Typesetting" pitchFamily="66" charset="-78"/>
              <a:cs typeface="Arabic Typesetting" pitchFamily="66"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7</a:t>
            </a:fld>
            <a:endParaRPr lang="nb-NO"/>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style>
          <a:lnRef idx="3">
            <a:schemeClr val="lt1"/>
          </a:lnRef>
          <a:fillRef idx="1">
            <a:schemeClr val="dk1"/>
          </a:fillRef>
          <a:effectRef idx="1">
            <a:schemeClr val="dk1"/>
          </a:effectRef>
          <a:fontRef idx="minor">
            <a:schemeClr val="lt1"/>
          </a:fontRef>
        </p:style>
        <p:txBody>
          <a:bodyPr>
            <a:normAutofit/>
          </a:bodyPr>
          <a:lstStyle/>
          <a:p>
            <a:r>
              <a:rPr lang="nb-NO" dirty="0" smtClean="0"/>
              <a:t>Verse 276-277 - </a:t>
            </a:r>
            <a:r>
              <a:rPr lang="nb-NO" dirty="0" err="1" smtClean="0"/>
              <a:t>Translation</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buNone/>
            </a:pPr>
            <a:r>
              <a:rPr lang="en-US" dirty="0" smtClean="0">
                <a:latin typeface="Andalus" pitchFamily="18" charset="-78"/>
                <a:cs typeface="Andalus" pitchFamily="18" charset="-78"/>
              </a:rPr>
              <a:t>Allah destroys interest and gives increase for charities. And Allah does not like every sinning disbeliever.</a:t>
            </a:r>
          </a:p>
          <a:p>
            <a:pPr algn="ctr">
              <a:buNone/>
            </a:pPr>
            <a:endParaRPr lang="nb-NO" dirty="0" smtClean="0">
              <a:latin typeface="Andalus" pitchFamily="18" charset="-78"/>
              <a:cs typeface="Andalus" pitchFamily="18" charset="-78"/>
            </a:endParaRPr>
          </a:p>
          <a:p>
            <a:pPr algn="ctr">
              <a:buNone/>
            </a:pPr>
            <a:r>
              <a:rPr lang="en-US" dirty="0" smtClean="0">
                <a:latin typeface="Andalus" pitchFamily="18" charset="-78"/>
                <a:cs typeface="Andalus" pitchFamily="18" charset="-78"/>
              </a:rPr>
              <a:t>Indeed, those who believe and do righteous deeds and establish prayer and give </a:t>
            </a:r>
            <a:r>
              <a:rPr lang="en-US" dirty="0" err="1" smtClean="0">
                <a:latin typeface="Andalus" pitchFamily="18" charset="-78"/>
                <a:cs typeface="Andalus" pitchFamily="18" charset="-78"/>
              </a:rPr>
              <a:t>zakah</a:t>
            </a:r>
            <a:r>
              <a:rPr lang="en-US" dirty="0" smtClean="0">
                <a:latin typeface="Andalus" pitchFamily="18" charset="-78"/>
                <a:cs typeface="Andalus" pitchFamily="18" charset="-78"/>
              </a:rPr>
              <a:t> will have their reward with their Lord, and there will be no fear concerning them, nor will they grieve.</a:t>
            </a:r>
          </a:p>
          <a:p>
            <a:pPr algn="ctr">
              <a:buNone/>
            </a:pPr>
            <a:endParaRPr lang="nb-NO" dirty="0"/>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8</a:t>
            </a:fld>
            <a:endParaRPr lang="nb-N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1043490" y="1027664"/>
            <a:ext cx="6336822" cy="1143000"/>
          </a:xfrm>
        </p:spPr>
        <p:style>
          <a:lnRef idx="3">
            <a:schemeClr val="lt1"/>
          </a:lnRef>
          <a:fillRef idx="1">
            <a:schemeClr val="dk1"/>
          </a:fillRef>
          <a:effectRef idx="1">
            <a:schemeClr val="dk1"/>
          </a:effectRef>
          <a:fontRef idx="minor">
            <a:schemeClr val="lt1"/>
          </a:fontRef>
        </p:style>
        <p:txBody>
          <a:bodyPr>
            <a:normAutofit fontScale="90000"/>
          </a:bodyPr>
          <a:lstStyle/>
          <a:p>
            <a:r>
              <a:rPr lang="nb-NO" dirty="0" smtClean="0"/>
              <a:t>Continued..ayah 276-277</a:t>
            </a:r>
            <a:endParaRPr lang="nb-NO" dirty="0"/>
          </a:p>
        </p:txBody>
      </p:sp>
      <p:sp>
        <p:nvSpPr>
          <p:cNvPr id="2" name="Plassholder for innhold 1"/>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lnSpcReduction="10000"/>
          </a:bodyPr>
          <a:lstStyle/>
          <a:p>
            <a:r>
              <a:rPr lang="en-US" dirty="0" smtClean="0">
                <a:latin typeface="Andalus" pitchFamily="18" charset="-78"/>
                <a:cs typeface="Andalus" pitchFamily="18" charset="-78"/>
              </a:rPr>
              <a:t>Allah states that He destroys </a:t>
            </a:r>
            <a:r>
              <a:rPr lang="en-US" dirty="0" err="1" smtClean="0">
                <a:latin typeface="Andalus" pitchFamily="18" charset="-78"/>
                <a:cs typeface="Andalus" pitchFamily="18" charset="-78"/>
              </a:rPr>
              <a:t>Riba</a:t>
            </a:r>
            <a:r>
              <a:rPr lang="en-US" dirty="0" smtClean="0">
                <a:latin typeface="Andalus" pitchFamily="18" charset="-78"/>
                <a:cs typeface="Andalus" pitchFamily="18" charset="-78"/>
              </a:rPr>
              <a:t>, either by removing this money from those who eat it, or by depriving them of the blessing of it. </a:t>
            </a:r>
          </a:p>
          <a:p>
            <a:r>
              <a:rPr lang="en-US" dirty="0" smtClean="0">
                <a:latin typeface="Andalus" pitchFamily="18" charset="-78"/>
                <a:cs typeface="Andalus" pitchFamily="18" charset="-78"/>
              </a:rPr>
              <a:t>Allah increases charity and makes it grow. </a:t>
            </a:r>
          </a:p>
          <a:p>
            <a:r>
              <a:rPr lang="en-US" dirty="0" smtClean="0">
                <a:latin typeface="Andalus" pitchFamily="18" charset="-78"/>
                <a:cs typeface="Andalus" pitchFamily="18" charset="-78"/>
              </a:rPr>
              <a:t>Allah praised those who believe in His Lordship, obey His commands, thank Him and appreciate Him. They are those who are kind to His creation, establish prayer and give charity due on their money.</a:t>
            </a:r>
            <a:endParaRPr lang="nb-NO" dirty="0">
              <a:latin typeface="Andalus" pitchFamily="18" charset="-78"/>
              <a:cs typeface="Andalus" pitchFamily="18" charset="-78"/>
            </a:endParaRPr>
          </a:p>
        </p:txBody>
      </p:sp>
      <p:sp>
        <p:nvSpPr>
          <p:cNvPr id="4" name="Footer Placeholder 3"/>
          <p:cNvSpPr>
            <a:spLocks noGrp="1"/>
          </p:cNvSpPr>
          <p:nvPr>
            <p:ph type="ftr" sz="quarter" idx="11"/>
          </p:nvPr>
        </p:nvSpPr>
        <p:spPr/>
        <p:txBody>
          <a:bodyPr/>
          <a:lstStyle/>
          <a:p>
            <a:r>
              <a:rPr lang="nb-NO" smtClean="0"/>
              <a:t>nurulquran.com</a:t>
            </a:r>
            <a:endParaRPr lang="nb-NO"/>
          </a:p>
        </p:txBody>
      </p:sp>
      <p:sp>
        <p:nvSpPr>
          <p:cNvPr id="5" name="Slide Number Placeholder 4"/>
          <p:cNvSpPr>
            <a:spLocks noGrp="1"/>
          </p:cNvSpPr>
          <p:nvPr>
            <p:ph type="sldNum" sz="quarter" idx="12"/>
          </p:nvPr>
        </p:nvSpPr>
        <p:spPr/>
        <p:txBody>
          <a:bodyPr/>
          <a:lstStyle/>
          <a:p>
            <a:fld id="{392EC008-C18A-49C9-8F3B-8207961B5F7E}" type="slidenum">
              <a:rPr lang="nb-NO" smtClean="0"/>
              <a:pPr/>
              <a:t>9</a:t>
            </a:fld>
            <a:endParaRPr lang="nb-NO"/>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240</TotalTime>
  <Words>1265</Words>
  <Application>Microsoft Office PowerPoint</Application>
  <PresentationFormat>On-screen Show (4:3)</PresentationFormat>
  <Paragraphs>110</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Austin</vt:lpstr>
      <vt:lpstr>Sabeel ul Huda  Lesson 37</vt:lpstr>
      <vt:lpstr>Topic of verses</vt:lpstr>
      <vt:lpstr>Verse 275</vt:lpstr>
      <vt:lpstr>Verse 275 - Translation</vt:lpstr>
      <vt:lpstr>About Riba (interest)…</vt:lpstr>
      <vt:lpstr>The lawful and unlawful…</vt:lpstr>
      <vt:lpstr>Verse 276-277</vt:lpstr>
      <vt:lpstr>Verse 276-277 - Translation</vt:lpstr>
      <vt:lpstr>Continued..ayah 276-277</vt:lpstr>
      <vt:lpstr>Verse 278-279</vt:lpstr>
      <vt:lpstr>Verse 278-279 - Translation</vt:lpstr>
      <vt:lpstr>Fear Allah &amp;                      abandon the Riba</vt:lpstr>
      <vt:lpstr>More about ayah 279…</vt:lpstr>
      <vt:lpstr>Verse 280-281</vt:lpstr>
      <vt:lpstr>Verse 280-281 - Translation</vt:lpstr>
      <vt:lpstr>Being kind to debtors…</vt:lpstr>
      <vt:lpstr>Hadith…</vt:lpstr>
      <vt:lpstr>The Day when you will return to Allah…</vt:lpstr>
      <vt:lpstr>Activity for this lesson…</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Sabeel ul Huda  Lesson 34</dc:title>
  <dc:creator>HMS</dc:creator>
  <cp:lastModifiedBy>Ulfat</cp:lastModifiedBy>
  <cp:revision>26</cp:revision>
  <dcterms:created xsi:type="dcterms:W3CDTF">2011-02-24T16:09:51Z</dcterms:created>
  <dcterms:modified xsi:type="dcterms:W3CDTF">2011-03-13T11:35:58Z</dcterms:modified>
</cp:coreProperties>
</file>