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0"/>
  </p:notesMasterIdLst>
  <p:sldIdLst>
    <p:sldId id="322" r:id="rId5"/>
    <p:sldId id="329" r:id="rId6"/>
    <p:sldId id="324" r:id="rId7"/>
    <p:sldId id="330" r:id="rId8"/>
    <p:sldId id="342" r:id="rId9"/>
    <p:sldId id="343" r:id="rId10"/>
    <p:sldId id="344" r:id="rId11"/>
    <p:sldId id="345" r:id="rId12"/>
    <p:sldId id="331" r:id="rId13"/>
    <p:sldId id="332" r:id="rId14"/>
    <p:sldId id="333" r:id="rId15"/>
    <p:sldId id="346" r:id="rId16"/>
    <p:sldId id="334" r:id="rId17"/>
    <p:sldId id="335" r:id="rId18"/>
    <p:sldId id="347" r:id="rId19"/>
    <p:sldId id="336" r:id="rId20"/>
    <p:sldId id="337" r:id="rId21"/>
    <p:sldId id="348" r:id="rId22"/>
    <p:sldId id="338" r:id="rId23"/>
    <p:sldId id="339" r:id="rId24"/>
    <p:sldId id="349" r:id="rId25"/>
    <p:sldId id="350" r:id="rId26"/>
    <p:sldId id="340" r:id="rId27"/>
    <p:sldId id="341" r:id="rId28"/>
    <p:sldId id="32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59" autoAdjust="0"/>
    <p:restoredTop sz="86444" autoAdjust="0"/>
  </p:normalViewPr>
  <p:slideViewPr>
    <p:cSldViewPr>
      <p:cViewPr varScale="1">
        <p:scale>
          <a:sx n="44" d="100"/>
          <a:sy n="44" d="100"/>
        </p:scale>
        <p:origin x="-876" y="-96"/>
      </p:cViewPr>
      <p:guideLst>
        <p:guide orient="horz" pos="2160"/>
        <p:guide pos="2880"/>
      </p:guideLst>
    </p:cSldViewPr>
  </p:slideViewPr>
  <p:outlineViewPr>
    <p:cViewPr>
      <p:scale>
        <a:sx n="33" d="100"/>
        <a:sy n="33" d="100"/>
      </p:scale>
      <p:origin x="48" y="1182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94C98D-48CD-4422-B45C-AF2EA02DD90A}" type="datetimeFigureOut">
              <a:rPr lang="nb-NO" smtClean="0"/>
              <a:pPr/>
              <a:t>12.02.2011</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96BAA8-1EDF-45DA-B0E8-0C02468C5739}" type="slidenum">
              <a:rPr lang="nb-NO" smtClean="0"/>
              <a:pPr/>
              <a:t>‹#›</a:t>
            </a:fld>
            <a:endParaRPr lang="nb-NO"/>
          </a:p>
        </p:txBody>
      </p:sp>
    </p:spTree>
    <p:extLst>
      <p:ext uri="{BB962C8B-B14F-4D97-AF65-F5344CB8AC3E}">
        <p14:creationId xmlns:p14="http://schemas.microsoft.com/office/powerpoint/2010/main" xmlns="" val="4123618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086600" cy="1470025"/>
          </a:xfrm>
        </p:spPr>
        <p:txBody>
          <a:bodyPr/>
          <a:lstStyle>
            <a:lvl1pPr algn="r">
              <a:defRPr>
                <a:solidFill>
                  <a:schemeClr val="tx1"/>
                </a:solidFill>
              </a:defRPr>
            </a:lvl1pPr>
          </a:lstStyle>
          <a:p>
            <a:r>
              <a:rPr lang="en-US" smtClean="0"/>
              <a:t>Click to edit Master title style</a:t>
            </a:r>
            <a:endParaRPr lang="en-US"/>
          </a:p>
        </p:txBody>
      </p:sp>
      <p:sp>
        <p:nvSpPr>
          <p:cNvPr id="3" name="Subtitle 2"/>
          <p:cNvSpPr>
            <a:spLocks noGrp="1"/>
          </p:cNvSpPr>
          <p:nvPr>
            <p:ph type="subTitle" idx="1"/>
          </p:nvPr>
        </p:nvSpPr>
        <p:spPr>
          <a:xfrm>
            <a:off x="3352800" y="2946400"/>
            <a:ext cx="4432300" cy="1752600"/>
          </a:xfrm>
        </p:spPr>
        <p:txBody>
          <a:bodyPr anchor="ctr" anchorCtr="0">
            <a:normAutofit/>
            <a:scene3d>
              <a:camera prst="orthographicFront"/>
              <a:lightRig rig="threePt" dir="t"/>
            </a:scene3d>
            <a:sp3d extrusionH="25400"/>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477000" y="6521824"/>
            <a:ext cx="2133600" cy="259976"/>
          </a:xfrm>
        </p:spPr>
        <p:txBody>
          <a:bodyPr/>
          <a:lstStyle>
            <a:lvl1pPr algn="r">
              <a:defRPr/>
            </a:lvl1pPr>
          </a:lstStyle>
          <a:p>
            <a:fld id="{BAC5A79A-0266-4373-B961-D63926166091}" type="datetimeFigureOut">
              <a:rPr lang="en-US" smtClean="0"/>
              <a:pPr/>
              <a:t>2/12/2011</a:t>
            </a:fld>
            <a:endParaRPr lang="en-US"/>
          </a:p>
        </p:txBody>
      </p:sp>
      <p:sp>
        <p:nvSpPr>
          <p:cNvPr id="5" name="Footer Placeholder 4"/>
          <p:cNvSpPr>
            <a:spLocks noGrp="1"/>
          </p:cNvSpPr>
          <p:nvPr>
            <p:ph type="ftr" sz="quarter" idx="11"/>
          </p:nvPr>
        </p:nvSpPr>
        <p:spPr>
          <a:xfrm>
            <a:off x="3124200" y="6521824"/>
            <a:ext cx="2895600" cy="259976"/>
          </a:xfrm>
        </p:spPr>
        <p:txBody>
          <a:bodyPr/>
          <a:lstStyle/>
          <a:p>
            <a:endParaRPr lang="en-US"/>
          </a:p>
        </p:txBody>
      </p:sp>
      <p:sp>
        <p:nvSpPr>
          <p:cNvPr id="6" name="Slide Number Placeholder 5"/>
          <p:cNvSpPr>
            <a:spLocks noGrp="1"/>
          </p:cNvSpPr>
          <p:nvPr>
            <p:ph type="sldNum" sz="quarter" idx="12"/>
          </p:nvPr>
        </p:nvSpPr>
        <p:spPr>
          <a:xfrm>
            <a:off x="8534400" y="6293224"/>
            <a:ext cx="609600" cy="259976"/>
          </a:xfrm>
        </p:spPr>
        <p:txBody>
          <a:bodyPr/>
          <a:lstStyle>
            <a:lvl1pPr algn="ctr">
              <a:defRPr/>
            </a:lvl1pPr>
          </a:lstStyle>
          <a:p>
            <a:fld id="{DF0A79F9-84DB-4A87-9834-2A4AB5101FE6}" type="slidenum">
              <a:rPr lang="en-US" smtClean="0"/>
              <a:pPr/>
              <a:t>‹#›</a:t>
            </a:fld>
            <a:endParaRPr lang="en-US"/>
          </a:p>
        </p:txBody>
      </p:sp>
      <p:grpSp>
        <p:nvGrpSpPr>
          <p:cNvPr id="7" name="Group 6"/>
          <p:cNvGrpSpPr/>
          <p:nvPr/>
        </p:nvGrpSpPr>
        <p:grpSpPr>
          <a:xfrm>
            <a:off x="685798" y="0"/>
            <a:ext cx="8001004" cy="7950200"/>
            <a:chOff x="685798" y="0"/>
            <a:chExt cx="8001004" cy="7950200"/>
          </a:xfrm>
        </p:grpSpPr>
        <p:sp>
          <p:nvSpPr>
            <p:cNvPr id="8" name="Pie 7"/>
            <p:cNvSpPr/>
            <p:nvPr/>
          </p:nvSpPr>
          <p:spPr>
            <a:xfrm flipH="1" flipV="1">
              <a:off x="1257300" y="5778500"/>
              <a:ext cx="2171700" cy="2171700"/>
            </a:xfrm>
            <a:prstGeom prst="pie">
              <a:avLst>
                <a:gd name="adj1" fmla="val 0"/>
                <a:gd name="adj2" fmla="val 10800000"/>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nvGrpSpPr>
            <p:cNvPr id="9" name="Group 52"/>
            <p:cNvGrpSpPr/>
            <p:nvPr/>
          </p:nvGrpSpPr>
          <p:grpSpPr>
            <a:xfrm>
              <a:off x="685798" y="0"/>
              <a:ext cx="8001004" cy="6855714"/>
              <a:chOff x="685798" y="0"/>
              <a:chExt cx="8001004" cy="6855714"/>
            </a:xfrm>
          </p:grpSpPr>
          <p:sp>
            <p:nvSpPr>
              <p:cNvPr id="10" name="Freeform 9"/>
              <p:cNvSpPr/>
              <p:nvPr/>
            </p:nvSpPr>
            <p:spPr>
              <a:xfrm>
                <a:off x="685798" y="5880101"/>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2590800" y="51816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838200" y="57912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2362200" y="59436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56261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81200" y="53340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943100" y="5562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7" name="Oval 16"/>
              <p:cNvSpPr/>
              <p:nvPr/>
            </p:nvSpPr>
            <p:spPr>
              <a:xfrm>
                <a:off x="2362200" y="50292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3009900" y="44196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2971800" y="46482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0" name="Oval 19"/>
              <p:cNvSpPr/>
              <p:nvPr/>
            </p:nvSpPr>
            <p:spPr>
              <a:xfrm>
                <a:off x="3314700" y="47244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619500" y="50292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3843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Oval 22"/>
              <p:cNvSpPr/>
              <p:nvPr/>
            </p:nvSpPr>
            <p:spPr>
              <a:xfrm>
                <a:off x="3505200" y="52578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4" name="Oval 23"/>
              <p:cNvSpPr/>
              <p:nvPr/>
            </p:nvSpPr>
            <p:spPr>
              <a:xfrm>
                <a:off x="1295400" y="56642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5" name="Oval 24"/>
              <p:cNvSpPr/>
              <p:nvPr/>
            </p:nvSpPr>
            <p:spPr>
              <a:xfrm>
                <a:off x="1447800" y="55118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a:off x="16002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a:off x="3352800" y="5943600"/>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8" name="Freeform 27"/>
              <p:cNvSpPr/>
              <p:nvPr/>
            </p:nvSpPr>
            <p:spPr>
              <a:xfrm flipV="1">
                <a:off x="5486400" y="0"/>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flipV="1">
                <a:off x="7391402" y="759714"/>
                <a:ext cx="914400" cy="9144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flipV="1">
                <a:off x="5638802" y="6073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1" name="Oval 30"/>
              <p:cNvSpPr/>
              <p:nvPr/>
            </p:nvSpPr>
            <p:spPr>
              <a:xfrm flipV="1">
                <a:off x="7162802" y="1501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2" name="Oval 31"/>
              <p:cNvSpPr/>
              <p:nvPr/>
            </p:nvSpPr>
            <p:spPr>
              <a:xfrm flipV="1">
                <a:off x="6477002" y="7724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3" name="Oval 32"/>
              <p:cNvSpPr/>
              <p:nvPr/>
            </p:nvSpPr>
            <p:spPr>
              <a:xfrm flipV="1">
                <a:off x="6781802" y="11661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4" name="Oval 33"/>
              <p:cNvSpPr/>
              <p:nvPr/>
            </p:nvSpPr>
            <p:spPr>
              <a:xfrm flipV="1">
                <a:off x="6743702" y="8613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flipV="1">
                <a:off x="7162802" y="10645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6" name="Oval 35"/>
              <p:cNvSpPr/>
              <p:nvPr/>
            </p:nvSpPr>
            <p:spPr>
              <a:xfrm flipV="1">
                <a:off x="7810502" y="20805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flipV="1">
                <a:off x="7772402" y="17757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8" name="Oval 37"/>
              <p:cNvSpPr/>
              <p:nvPr/>
            </p:nvSpPr>
            <p:spPr>
              <a:xfrm flipV="1">
                <a:off x="8115302" y="1928114"/>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9" name="Oval 38"/>
              <p:cNvSpPr/>
              <p:nvPr/>
            </p:nvSpPr>
            <p:spPr>
              <a:xfrm flipV="1">
                <a:off x="8420102" y="16233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0" name="Oval 39"/>
              <p:cNvSpPr/>
              <p:nvPr/>
            </p:nvSpPr>
            <p:spPr>
              <a:xfrm flipV="1">
                <a:off x="61849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1" name="Oval 40"/>
              <p:cNvSpPr/>
              <p:nvPr/>
            </p:nvSpPr>
            <p:spPr>
              <a:xfrm flipV="1">
                <a:off x="8305802" y="13947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2" name="Oval 41"/>
              <p:cNvSpPr/>
              <p:nvPr/>
            </p:nvSpPr>
            <p:spPr>
              <a:xfrm flipV="1">
                <a:off x="6096002" y="10645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3" name="Oval 42"/>
              <p:cNvSpPr/>
              <p:nvPr/>
            </p:nvSpPr>
            <p:spPr>
              <a:xfrm flipV="1">
                <a:off x="6248402" y="12169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4" name="Oval 43"/>
              <p:cNvSpPr/>
              <p:nvPr/>
            </p:nvSpPr>
            <p:spPr>
              <a:xfrm flipV="1">
                <a:off x="64008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5" name="Oval 44"/>
              <p:cNvSpPr/>
              <p:nvPr/>
            </p:nvSpPr>
            <p:spPr>
              <a:xfrm flipV="1">
                <a:off x="8153402" y="378714"/>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grpSp>
      <p:sp>
        <p:nvSpPr>
          <p:cNvPr id="46" name="Oval 45"/>
          <p:cNvSpPr/>
          <p:nvPr/>
        </p:nvSpPr>
        <p:spPr>
          <a:xfrm>
            <a:off x="86360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7" name="Oval 46"/>
          <p:cNvSpPr/>
          <p:nvPr/>
        </p:nvSpPr>
        <p:spPr>
          <a:xfrm>
            <a:off x="8788400" y="6589059"/>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8" name="Oval 47"/>
          <p:cNvSpPr/>
          <p:nvPr/>
        </p:nvSpPr>
        <p:spPr>
          <a:xfrm>
            <a:off x="89408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2/12/2011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4" name="Picture Placeholder 2"/>
          <p:cNvSpPr>
            <a:spLocks noGrp="1"/>
          </p:cNvSpPr>
          <p:nvPr>
            <p:ph type="pic" idx="1"/>
          </p:nvPr>
        </p:nvSpPr>
        <p:spPr>
          <a:xfrm>
            <a:off x="5638800" y="838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5"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2/12/2011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2" name="Picture Placeholder 2"/>
          <p:cNvSpPr>
            <a:spLocks noGrp="1"/>
          </p:cNvSpPr>
          <p:nvPr>
            <p:ph type="pic" idx="1"/>
          </p:nvPr>
        </p:nvSpPr>
        <p:spPr>
          <a:xfrm>
            <a:off x="5715000" y="76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3"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4" name="Picture Placeholder 2"/>
          <p:cNvSpPr>
            <a:spLocks noGrp="1"/>
          </p:cNvSpPr>
          <p:nvPr>
            <p:ph type="pic" idx="14"/>
          </p:nvPr>
        </p:nvSpPr>
        <p:spPr>
          <a:xfrm>
            <a:off x="2667000" y="3810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2/12/2011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2/12/2011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2/12/2011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C5A79A-0266-4373-B961-D63926166091}" type="datetimeFigureOut">
              <a:rPr lang="en-US" smtClean="0"/>
              <a:pPr/>
              <a:t>2/12/2011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grpSp>
        <p:nvGrpSpPr>
          <p:cNvPr id="7" name="Group 6"/>
          <p:cNvGrpSpPr/>
          <p:nvPr/>
        </p:nvGrpSpPr>
        <p:grpSpPr>
          <a:xfrm>
            <a:off x="4592782" y="2133600"/>
            <a:ext cx="3865418" cy="4172197"/>
            <a:chOff x="0" y="0"/>
            <a:chExt cx="1600200" cy="17272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3" name="Group 32"/>
          <p:cNvGrpSpPr/>
          <p:nvPr/>
        </p:nvGrpSpPr>
        <p:grpSpPr>
          <a:xfrm>
            <a:off x="609600" y="990600"/>
            <a:ext cx="1179761" cy="1356814"/>
            <a:chOff x="266700" y="914400"/>
            <a:chExt cx="1179761" cy="1356814"/>
          </a:xfrm>
        </p:grpSpPr>
        <p:sp>
          <p:nvSpPr>
            <p:cNvPr id="23" name="Oval 22"/>
            <p:cNvSpPr/>
            <p:nvPr/>
          </p:nvSpPr>
          <p:spPr>
            <a:xfrm>
              <a:off x="555812" y="1380565"/>
              <a:ext cx="890649" cy="8906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flipV="1">
              <a:off x="304800" y="12192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flipV="1">
              <a:off x="266700" y="914400"/>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flipV="1">
              <a:off x="609600" y="1066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3" name="Text Placeholder 2"/>
          <p:cNvSpPr>
            <a:spLocks noGrp="1"/>
          </p:cNvSpPr>
          <p:nvPr>
            <p:ph type="body" idx="1"/>
          </p:nvPr>
        </p:nvSpPr>
        <p:spPr>
          <a:xfrm>
            <a:off x="4724400" y="2590800"/>
            <a:ext cx="1905000" cy="1905000"/>
          </a:xfrm>
          <a:prstGeom prst="ellipse">
            <a:avLst/>
          </a:prstGeom>
          <a:solidFill>
            <a:schemeClr val="tx2"/>
          </a:solidFill>
        </p:spPr>
        <p:txBody>
          <a:bodyPr anchor="ctr" anchorCtr="0">
            <a:normAutofit/>
          </a:bodyPr>
          <a:lstStyle>
            <a:lvl1pPr marL="0" indent="0" algn="ctr">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95400" y="1143000"/>
            <a:ext cx="7086600" cy="1472184"/>
          </a:xfrm>
        </p:spPr>
        <p:txBody>
          <a:bodyPr anchor="ctr" anchorCtr="0">
            <a:normAutofit/>
          </a:bodyPr>
          <a:lstStyle>
            <a:lvl1pPr algn="l">
              <a:defRPr sz="3600" b="0" cap="none" baseline="0"/>
            </a:lvl1pPr>
          </a:lstStyle>
          <a:p>
            <a:r>
              <a:rPr lang="en-US" smtClean="0"/>
              <a:t>Click to edit Master title style</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2/12/2011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sp>
        <p:nvSpPr>
          <p:cNvPr id="2" name="Title 1"/>
          <p:cNvSpPr>
            <a:spLocks noGrp="1"/>
          </p:cNvSpPr>
          <p:nvPr>
            <p:ph type="title"/>
          </p:nvPr>
        </p:nvSpPr>
        <p:spPr>
          <a:xfrm>
            <a:off x="1447800" y="609600"/>
            <a:ext cx="6629400" cy="1143000"/>
          </a:xfrm>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rot="16200000">
            <a:off x="-870003" y="31472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6800" y="1755648"/>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rot="16200000">
            <a:off x="3259278" y="37568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2359152"/>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C5A79A-0266-4373-B961-D63926166091}" type="datetimeFigureOut">
              <a:rPr lang="en-US" smtClean="0"/>
              <a:pPr/>
              <a:t>2/12/2011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C5A79A-0266-4373-B961-D63926166091}" type="datetimeFigureOut">
              <a:rPr lang="en-US" smtClean="0"/>
              <a:pPr/>
              <a:t>2/12/2011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5A79A-0266-4373-B961-D63926166091}" type="datetimeFigureOut">
              <a:rPr lang="en-US" smtClean="0"/>
              <a:pPr/>
              <a:t>2/12/2011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4048"/>
            <a:ext cx="2130552" cy="3044952"/>
          </a:xfrm>
          <a:noFill/>
          <a:ln>
            <a:noFill/>
          </a:ln>
          <a:scene3d>
            <a:camera prst="orthographicFront"/>
            <a:lightRig rig="threePt" dir="t"/>
          </a:scene3d>
          <a:sp3d>
            <a:bevelT w="12700" h="12700"/>
          </a:sp3d>
        </p:spPr>
        <p:txBody>
          <a:bodyPr vert="horz" lIns="91440" tIns="45720" rIns="91440" bIns="45720" rtlCol="0" anchor="b">
            <a:noAutofit/>
            <a:scene3d>
              <a:camera prst="orthographicFront"/>
              <a:lightRig rig="threePt" dir="t"/>
            </a:scene3d>
            <a:sp3d extrusionH="25400">
              <a:bevelT w="12700" h="12700"/>
              <a:extrusionClr>
                <a:schemeClr val="bg1">
                  <a:lumMod val="10000"/>
                  <a:lumOff val="90000"/>
                </a:schemeClr>
              </a:extrusionClr>
            </a:sp3d>
          </a:bodyPr>
          <a:lstStyle>
            <a:lvl1pPr algn="l" defTabSz="914400" rtl="0" eaLnBrk="1" latinLnBrk="0" hangingPunct="1">
              <a:spcBef>
                <a:spcPct val="0"/>
              </a:spcBef>
              <a:buNone/>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2/12/2011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8" name="Group 22"/>
          <p:cNvGrpSpPr/>
          <p:nvPr/>
        </p:nvGrpSpPr>
        <p:grpSpPr>
          <a:xfrm>
            <a:off x="4695702" y="2133600"/>
            <a:ext cx="4448298" cy="4018808"/>
            <a:chOff x="4695702" y="2133600"/>
            <a:chExt cx="4448298" cy="4018808"/>
          </a:xfrm>
        </p:grpSpPr>
        <p:sp>
          <p:nvSpPr>
            <p:cNvPr id="10" name="Oval 9"/>
            <p:cNvSpPr/>
            <p:nvPr/>
          </p:nvSpPr>
          <p:spPr>
            <a:xfrm>
              <a:off x="4695702" y="5048003"/>
              <a:ext cx="1104405" cy="1104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7065818" y="4572000"/>
              <a:ext cx="858982" cy="85898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5339938" y="489461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3" name="Oval 12"/>
            <p:cNvSpPr/>
            <p:nvPr/>
          </p:nvSpPr>
          <p:spPr>
            <a:xfrm>
              <a:off x="6693725" y="3048000"/>
              <a:ext cx="1840675" cy="184067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7916883" y="2133600"/>
              <a:ext cx="858982" cy="85898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7824849" y="268580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8653153" y="2869870"/>
              <a:ext cx="490847" cy="4908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8" name="Oval 17"/>
            <p:cNvSpPr/>
            <p:nvPr/>
          </p:nvSpPr>
          <p:spPr>
            <a:xfrm>
              <a:off x="6552210"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6781800" y="5562600"/>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6705600" y="5181600"/>
              <a:ext cx="306779" cy="30677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2" name="Oval 21"/>
            <p:cNvSpPr/>
            <p:nvPr/>
          </p:nvSpPr>
          <p:spPr>
            <a:xfrm>
              <a:off x="7073735"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idx="1"/>
          </p:nvPr>
        </p:nvSpPr>
        <p:spPr>
          <a:xfrm>
            <a:off x="2895600" y="927847"/>
            <a:ext cx="4114800" cy="4114800"/>
          </a:xfr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vert="horz" lIns="45720" tIns="91440" rIns="45720" bIns="45720" rtlCol="0" anchor="t" anchorCtr="0">
            <a:normAutofit/>
            <a:scene3d>
              <a:camera prst="orthographicFront"/>
              <a:lightRig rig="threePt" dir="t"/>
            </a:scene3d>
            <a:sp3d extrusionH="25400"/>
          </a:bodyPr>
          <a:lstStyle>
            <a:lvl1pPr marL="228600" indent="-228600" algn="l" defTabSz="914400" rtl="0" eaLnBrk="1" latinLnBrk="0" hangingPunct="1">
              <a:spcBef>
                <a:spcPts val="1800"/>
              </a:spcBef>
              <a:buFont typeface="Wingdings" pitchFamily="2" charset="2"/>
              <a:buChar char="l"/>
              <a:defRPr sz="1800" kern="1200">
                <a:solidFill>
                  <a:schemeClr val="lt1"/>
                </a:solidFill>
                <a:latin typeface="+mn-lt"/>
                <a:ea typeface="+mn-ea"/>
                <a:cs typeface="+mn-cs"/>
              </a:defRPr>
            </a:lvl1pPr>
            <a:lvl2pPr marL="51117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2pPr>
            <a:lvl3pPr marL="80645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3pPr>
            <a:lvl4pPr marL="108902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4pPr>
            <a:lvl5pPr marL="137160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5" name="Oval 24"/>
          <p:cNvSpPr/>
          <p:nvPr/>
        </p:nvSpPr>
        <p:spPr>
          <a:xfrm>
            <a:off x="3886200" y="5638800"/>
            <a:ext cx="304800" cy="304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Text Placeholder 3"/>
          <p:cNvSpPr>
            <a:spLocks noGrp="1"/>
          </p:cNvSpPr>
          <p:nvPr>
            <p:ph type="body" sz="half" idx="2"/>
          </p:nvPr>
        </p:nvSpPr>
        <p:spPr>
          <a:xfrm>
            <a:off x="457199" y="4645152"/>
            <a:ext cx="2514600" cy="1600200"/>
          </a:xfrm>
          <a:solidFill>
            <a:schemeClr val="tx2">
              <a:alpha val="20000"/>
            </a:schemeClr>
          </a:solidFill>
          <a:ln>
            <a:noFill/>
          </a:ln>
        </p:spPr>
        <p:txBody>
          <a:bodyPr vert="horz" lIns="0" tIns="45720" rIns="0" bIns="45720" rtlCol="0" anchor="t" anchorCtr="0">
            <a:normAutofit/>
            <a:scene3d>
              <a:camera prst="orthographicFront"/>
              <a:lightRig rig="threePt" dir="t"/>
            </a:scene3d>
            <a:sp3d extrusionH="25400"/>
          </a:bodyPr>
          <a:lstStyle>
            <a:lvl1pPr marL="0" indent="0" algn="ctr">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1800"/>
              </a:spcBef>
              <a:buFont typeface="Wingdings" pitchFamily="2" charset="2"/>
              <a:buNone/>
            </a:pPr>
            <a:r>
              <a:rPr lang="en-US" smtClean="0"/>
              <a:t>Click to edit Master text styles</a:t>
            </a:r>
          </a:p>
        </p:txBody>
      </p:sp>
      <p:sp>
        <p:nvSpPr>
          <p:cNvPr id="26" name="Oval 25"/>
          <p:cNvSpPr/>
          <p:nvPr/>
        </p:nvSpPr>
        <p:spPr>
          <a:xfrm>
            <a:off x="3319153" y="5147953"/>
            <a:ext cx="186047" cy="186047"/>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4" name="Oval 23"/>
          <p:cNvSpPr/>
          <p:nvPr/>
        </p:nvSpPr>
        <p:spPr>
          <a:xfrm>
            <a:off x="3225024" y="5103129"/>
            <a:ext cx="186047" cy="1860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2/12/2011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22"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Picture Placeholder 2"/>
          <p:cNvSpPr>
            <a:spLocks noGrp="1"/>
          </p:cNvSpPr>
          <p:nvPr>
            <p:ph type="pic" idx="1"/>
          </p:nvPr>
        </p:nvSpPr>
        <p:spPr>
          <a:xfrm>
            <a:off x="2514600" y="685800"/>
            <a:ext cx="4572000" cy="45720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6B19C"/>
            </a:gs>
            <a:gs pos="30000">
              <a:srgbClr val="D49E6C"/>
            </a:gs>
            <a:gs pos="70000">
              <a:srgbClr val="A65528"/>
            </a:gs>
            <a:gs pos="100000">
              <a:srgbClr val="663012"/>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609600"/>
            <a:ext cx="6629400" cy="1143000"/>
          </a:xfrm>
          <a:prstGeom prst="rect">
            <a:avLst/>
          </a:prstGeom>
        </p:spPr>
        <p:txBody>
          <a:bodyPr vert="horz" lIns="91440" tIns="45720" rIns="91440" bIns="45720" rtlCol="0" anchor="ctr">
            <a:normAutofit/>
            <a:scene3d>
              <a:camera prst="orthographicFront"/>
              <a:lightRig rig="threePt" dir="t"/>
            </a:scene3d>
            <a:sp3d extrusionH="25400">
              <a:bevelT w="12700" h="12700"/>
              <a:extrusionClr>
                <a:schemeClr val="bg1">
                  <a:lumMod val="10000"/>
                  <a:lumOff val="90000"/>
                </a:schemeClr>
              </a:extrusionClr>
            </a:sp3d>
          </a:bodyPr>
          <a:lstStyle/>
          <a:p>
            <a:r>
              <a:rPr lang="en-US" smtClean="0"/>
              <a:t>Click to edit Master title style</a:t>
            </a:r>
            <a:endParaRPr lang="en-US"/>
          </a:p>
        </p:txBody>
      </p:sp>
      <p:sp>
        <p:nvSpPr>
          <p:cNvPr id="3" name="Text Placeholder 2"/>
          <p:cNvSpPr>
            <a:spLocks noGrp="1"/>
          </p:cNvSpPr>
          <p:nvPr>
            <p:ph type="body" idx="1"/>
          </p:nvPr>
        </p:nvSpPr>
        <p:spPr>
          <a:xfrm>
            <a:off x="1447800" y="1901952"/>
            <a:ext cx="6629400" cy="4224528"/>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521824"/>
            <a:ext cx="2133600" cy="259976"/>
          </a:xfrm>
          <a:prstGeom prst="rect">
            <a:avLst/>
          </a:prstGeom>
        </p:spPr>
        <p:txBody>
          <a:bodyPr vert="horz" lIns="91440" tIns="45720" rIns="91440" bIns="45720" rtlCol="0" anchor="ctr"/>
          <a:lstStyle>
            <a:lvl1pPr algn="l">
              <a:defRPr sz="1100">
                <a:solidFill>
                  <a:schemeClr val="tx1">
                    <a:tint val="75000"/>
                  </a:schemeClr>
                </a:solidFill>
              </a:defRPr>
            </a:lvl1pPr>
          </a:lstStyle>
          <a:p>
            <a:fld id="{BAC5A79A-0266-4373-B961-D63926166091}" type="datetimeFigureOut">
              <a:rPr lang="en-US" smtClean="0"/>
              <a:pPr/>
              <a:t>2/12/2011</a:t>
            </a:fld>
            <a:endParaRPr lang="en-US"/>
          </a:p>
        </p:txBody>
      </p:sp>
      <p:sp>
        <p:nvSpPr>
          <p:cNvPr id="5" name="Footer Placeholder 4"/>
          <p:cNvSpPr>
            <a:spLocks noGrp="1"/>
          </p:cNvSpPr>
          <p:nvPr>
            <p:ph type="ftr" sz="quarter" idx="3"/>
          </p:nvPr>
        </p:nvSpPr>
        <p:spPr>
          <a:xfrm>
            <a:off x="3124200" y="6521824"/>
            <a:ext cx="2895600" cy="259976"/>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521824"/>
            <a:ext cx="2133600" cy="259976"/>
          </a:xfrm>
          <a:prstGeom prst="rect">
            <a:avLst/>
          </a:prstGeom>
        </p:spPr>
        <p:txBody>
          <a:bodyPr vert="horz" lIns="91440" tIns="45720" rIns="91440" bIns="45720" rtlCol="0" anchor="ctr"/>
          <a:lstStyle>
            <a:lvl1pPr algn="r">
              <a:defRPr sz="1100">
                <a:solidFill>
                  <a:schemeClr val="tx1">
                    <a:tint val="75000"/>
                  </a:schemeClr>
                </a:solidFill>
              </a:defRPr>
            </a:lvl1pPr>
          </a:lstStyle>
          <a:p>
            <a:fld id="{DF0A79F9-84DB-4A87-9834-2A4AB5101FE6}" type="slidenum">
              <a:rPr lang="en-US" smtClean="0"/>
              <a:pPr/>
              <a:t>‹#›</a:t>
            </a:fld>
            <a:endParaRPr lang="en-US"/>
          </a:p>
        </p:txBody>
      </p:sp>
      <p:sp>
        <p:nvSpPr>
          <p:cNvPr id="59" name="Oval 58"/>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2" name="Oval 61"/>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3" name="Oval 62"/>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4" name="Oval 63"/>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5" name="Oval 64"/>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6" name="Oval 65"/>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7" name="Oval 66"/>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8" name="Oval 67"/>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9" name="Oval 68"/>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0" name="Oval 69"/>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1" name="Oval 70"/>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2" name="Oval 71"/>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3" name="Oval 72"/>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74" name="Oval 73"/>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7" name="Oval 76"/>
          <p:cNvSpPr/>
          <p:nvPr/>
        </p:nvSpPr>
        <p:spPr>
          <a:xfrm rot="6197586" flipV="1">
            <a:off x="7932464" y="5568366"/>
            <a:ext cx="914400" cy="914400"/>
          </a:xfrm>
          <a:prstGeom prst="ellipse">
            <a:avLst/>
          </a:prstGeom>
          <a:solidFill>
            <a:schemeClr val="tx2">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0" name="Oval 79"/>
          <p:cNvSpPr/>
          <p:nvPr/>
        </p:nvSpPr>
        <p:spPr>
          <a:xfrm rot="6197586" flipV="1">
            <a:off x="8633992" y="473423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1" name="Oval 80"/>
          <p:cNvSpPr/>
          <p:nvPr/>
        </p:nvSpPr>
        <p:spPr>
          <a:xfrm rot="6197586" flipV="1">
            <a:off x="8292676" y="495338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2" name="Oval 81"/>
          <p:cNvSpPr/>
          <p:nvPr/>
        </p:nvSpPr>
        <p:spPr>
          <a:xfrm rot="6197586" flipV="1">
            <a:off x="8514131" y="4976607"/>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3" name="Oval 82"/>
          <p:cNvSpPr/>
          <p:nvPr/>
        </p:nvSpPr>
        <p:spPr>
          <a:xfrm rot="6197586" flipV="1">
            <a:off x="7856272" y="5295370"/>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4" name="Oval 83"/>
          <p:cNvSpPr/>
          <p:nvPr/>
        </p:nvSpPr>
        <p:spPr>
          <a:xfrm rot="6197586" flipV="1">
            <a:off x="199818" y="5914818"/>
            <a:ext cx="216774" cy="21677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5" name="Oval 84"/>
          <p:cNvSpPr/>
          <p:nvPr/>
        </p:nvSpPr>
        <p:spPr>
          <a:xfrm rot="6197586" flipV="1">
            <a:off x="7387699" y="576749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6" name="Oval 85"/>
          <p:cNvSpPr/>
          <p:nvPr/>
        </p:nvSpPr>
        <p:spPr>
          <a:xfrm rot="6197586" flipV="1">
            <a:off x="7412357" y="6095509"/>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7" name="Oval 86"/>
          <p:cNvSpPr/>
          <p:nvPr/>
        </p:nvSpPr>
        <p:spPr>
          <a:xfrm rot="6197586" flipV="1">
            <a:off x="7638907" y="6462226"/>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8" name="Oval 87"/>
          <p:cNvSpPr/>
          <p:nvPr/>
        </p:nvSpPr>
        <p:spPr>
          <a:xfrm rot="6197586" flipV="1">
            <a:off x="8607584" y="43843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9" name="Oval 88"/>
          <p:cNvSpPr/>
          <p:nvPr/>
        </p:nvSpPr>
        <p:spPr>
          <a:xfrm rot="6197586" flipV="1">
            <a:off x="7887663" y="6403551"/>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0" name="Oval 89"/>
          <p:cNvSpPr/>
          <p:nvPr/>
        </p:nvSpPr>
        <p:spPr>
          <a:xfrm rot="6197586" flipV="1">
            <a:off x="8801061" y="433866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1" name="Oval 90"/>
          <p:cNvSpPr/>
          <p:nvPr/>
        </p:nvSpPr>
        <p:spPr>
          <a:xfrm rot="6197586" flipV="1">
            <a:off x="8617702" y="445193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2" name="Oval 91"/>
          <p:cNvSpPr/>
          <p:nvPr/>
        </p:nvSpPr>
        <p:spPr>
          <a:xfrm rot="6197586" flipV="1">
            <a:off x="8557941" y="459441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5" name="Oval 94"/>
          <p:cNvSpPr/>
          <p:nvPr/>
        </p:nvSpPr>
        <p:spPr>
          <a:xfrm rot="6197586" flipV="1">
            <a:off x="243115" y="6241508"/>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6" name="Oval 95"/>
          <p:cNvSpPr/>
          <p:nvPr/>
        </p:nvSpPr>
        <p:spPr>
          <a:xfrm rot="6197586" flipV="1">
            <a:off x="436592" y="6195872"/>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7" name="Oval 96"/>
          <p:cNvSpPr/>
          <p:nvPr/>
        </p:nvSpPr>
        <p:spPr>
          <a:xfrm rot="6197586" flipV="1">
            <a:off x="253233" y="6309147"/>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8" name="Oval 97"/>
          <p:cNvSpPr/>
          <p:nvPr/>
        </p:nvSpPr>
        <p:spPr>
          <a:xfrm rot="6197586" flipV="1">
            <a:off x="193472" y="645162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spc="200" baseline="0">
          <a:solidFill>
            <a:schemeClr val="tx1"/>
          </a:solidFill>
          <a:effectLst/>
          <a:latin typeface="+mj-lt"/>
          <a:ea typeface="+mj-ea"/>
          <a:cs typeface="+mj-cs"/>
        </a:defRPr>
      </a:lvl1pPr>
    </p:titleStyle>
    <p:bodyStyle>
      <a:lvl1pPr marL="228600" indent="-228600" algn="l" defTabSz="914400" rtl="0" eaLnBrk="1" latinLnBrk="0" hangingPunct="1">
        <a:spcBef>
          <a:spcPts val="18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1pPr>
      <a:lvl2pPr marL="514350"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2pPr>
      <a:lvl3pPr marL="806450" indent="-228600" algn="l" defTabSz="914400" rtl="0" eaLnBrk="1" latinLnBrk="0" hangingPunct="1">
        <a:spcBef>
          <a:spcPts val="10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3pPr>
      <a:lvl4pPr marL="1089025"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4pPr>
      <a:lvl5pPr marL="1371600" indent="-228600" algn="l" defTabSz="914400" rtl="0" eaLnBrk="1" latinLnBrk="0" hangingPunct="1">
        <a:spcBef>
          <a:spcPts val="1000"/>
        </a:spcBef>
        <a:buFont typeface="Wingdings" pitchFamily="2" charset="2"/>
        <a:buChar char="l"/>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Sabeel.ul.Huda</a:t>
            </a:r>
            <a:endParaRPr lang="en-US" dirty="0"/>
          </a:p>
        </p:txBody>
      </p:sp>
      <p:sp>
        <p:nvSpPr>
          <p:cNvPr id="3" name="Subtitle 2"/>
          <p:cNvSpPr>
            <a:spLocks noGrp="1"/>
          </p:cNvSpPr>
          <p:nvPr>
            <p:ph idx="1"/>
          </p:nvPr>
        </p:nvSpPr>
        <p:spPr/>
        <p:txBody>
          <a:bodyPr>
            <a:normAutofit/>
          </a:bodyPr>
          <a:lstStyle/>
          <a:p>
            <a:pPr algn="ctr">
              <a:buNone/>
            </a:pPr>
            <a:r>
              <a:rPr lang="nb-NO" sz="4000" b="1" dirty="0" err="1" smtClean="0">
                <a:solidFill>
                  <a:schemeClr val="bg1"/>
                </a:solidFill>
                <a:latin typeface="Baskerville Old Face" pitchFamily="18" charset="0"/>
              </a:rPr>
              <a:t>Lesson</a:t>
            </a:r>
            <a:r>
              <a:rPr lang="nb-NO" sz="4000" b="1" dirty="0" smtClean="0">
                <a:solidFill>
                  <a:schemeClr val="bg1"/>
                </a:solidFill>
                <a:latin typeface="Baskerville Old Face" pitchFamily="18" charset="0"/>
              </a:rPr>
              <a:t>  32</a:t>
            </a:r>
          </a:p>
          <a:p>
            <a:pPr algn="ctr">
              <a:buNone/>
            </a:pPr>
            <a:r>
              <a:rPr lang="nb-NO" sz="4000" b="1" dirty="0" smtClean="0">
                <a:solidFill>
                  <a:schemeClr val="bg1"/>
                </a:solidFill>
                <a:latin typeface="Baskerville Old Face" pitchFamily="18" charset="0"/>
              </a:rPr>
              <a:t>234-242</a:t>
            </a:r>
            <a:r>
              <a:rPr lang="nb-NO" sz="2000" b="1" dirty="0" smtClean="0">
                <a:solidFill>
                  <a:schemeClr val="bg1"/>
                </a:solidFill>
                <a:latin typeface="Baskerville Old Face" pitchFamily="18" charset="0"/>
              </a:rPr>
              <a:t> </a:t>
            </a:r>
            <a:r>
              <a:rPr lang="nb-NO" sz="2000" b="1" dirty="0">
                <a:solidFill>
                  <a:schemeClr val="bg1"/>
                </a:solidFill>
                <a:effectLst>
                  <a:outerShdw blurRad="76200" sx="101000" sy="101000" algn="ctr" rotWithShape="0">
                    <a:prstClr val="white">
                      <a:lumMod val="85000"/>
                      <a:alpha val="40000"/>
                    </a:prstClr>
                  </a:outerShdw>
                </a:effectLst>
                <a:latin typeface="Baskerville Old Face" pitchFamily="18" charset="0"/>
              </a:rPr>
              <a:t>Al-Baqarah:</a:t>
            </a:r>
            <a:r>
              <a:rPr lang="nb-NO" sz="1100" b="1" dirty="0">
                <a:solidFill>
                  <a:schemeClr val="bg1"/>
                </a:solidFill>
                <a:effectLst>
                  <a:outerShdw blurRad="76200" sx="101000" sy="101000" algn="ctr" rotWithShape="0">
                    <a:prstClr val="white">
                      <a:lumMod val="85000"/>
                      <a:alpha val="40000"/>
                    </a:prstClr>
                  </a:outerShdw>
                </a:effectLst>
                <a:latin typeface="Baskerville Old Face" pitchFamily="18" charset="0"/>
              </a:rPr>
              <a:t> </a:t>
            </a:r>
            <a:endParaRPr lang="nb-NO" sz="4000" b="1" dirty="0" smtClean="0">
              <a:solidFill>
                <a:schemeClr val="bg1"/>
              </a:solidFill>
              <a:latin typeface="Baskerville Old Face"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gn="ctr"/>
            <a:r>
              <a:rPr lang="nb-NO" dirty="0" smtClean="0"/>
              <a:t>Verse 235 – </a:t>
            </a:r>
            <a:r>
              <a:rPr lang="nb-NO" dirty="0" err="1" smtClean="0"/>
              <a:t>Translation</a:t>
            </a:r>
            <a:r>
              <a:rPr lang="nb-NO" dirty="0" smtClean="0"/>
              <a:t> </a:t>
            </a:r>
            <a:r>
              <a:rPr lang="nb-NO" smtClean="0"/>
              <a:t>– 1</a:t>
            </a:r>
            <a:endParaRPr lang="nb-NO" dirty="0"/>
          </a:p>
        </p:txBody>
      </p:sp>
      <p:sp>
        <p:nvSpPr>
          <p:cNvPr id="3" name="Plassholder for innhold 2"/>
          <p:cNvSpPr>
            <a:spLocks noGrp="1"/>
          </p:cNvSpPr>
          <p:nvPr>
            <p:ph idx="1"/>
          </p:nvPr>
        </p:nvSpPr>
        <p:spPr/>
        <p:txBody>
          <a:bodyPr>
            <a:noAutofit/>
          </a:bodyPr>
          <a:lstStyle/>
          <a:p>
            <a:pPr algn="ctr">
              <a:buNone/>
            </a:pPr>
            <a:r>
              <a:rPr lang="en-US" sz="2400" dirty="0" smtClean="0"/>
              <a:t>There is no blame upon you for that to which you [indirectly] allude concerning a proposal to women or for what you conceal within yourselves. Allah knows that you will have them in mind. But do not promise them secretly except for saying a proper saying. </a:t>
            </a:r>
            <a:endParaRPr lang="nb-NO"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235 – </a:t>
            </a:r>
            <a:r>
              <a:rPr lang="nb-NO" dirty="0" err="1" smtClean="0"/>
              <a:t>Translation</a:t>
            </a:r>
            <a:r>
              <a:rPr lang="nb-NO" dirty="0" smtClean="0"/>
              <a:t> - 2</a:t>
            </a:r>
            <a:endParaRPr lang="nb-NO" dirty="0"/>
          </a:p>
        </p:txBody>
      </p:sp>
      <p:sp>
        <p:nvSpPr>
          <p:cNvPr id="3" name="Plassholder for innhold 2"/>
          <p:cNvSpPr>
            <a:spLocks noGrp="1"/>
          </p:cNvSpPr>
          <p:nvPr>
            <p:ph idx="1"/>
          </p:nvPr>
        </p:nvSpPr>
        <p:spPr/>
        <p:txBody>
          <a:bodyPr>
            <a:noAutofit/>
          </a:bodyPr>
          <a:lstStyle/>
          <a:p>
            <a:pPr algn="ctr">
              <a:buNone/>
            </a:pPr>
            <a:r>
              <a:rPr lang="en-US" sz="2400" dirty="0" smtClean="0"/>
              <a:t>And do not determine to undertake a marriage contract until the decreed period reaches its end. And know that Allah knows what is within yourselves, so beware of Him. And know that Allah is Forgiving and Forbearing.</a:t>
            </a:r>
          </a:p>
          <a:p>
            <a:pPr algn="ctr">
              <a:buNone/>
            </a:pPr>
            <a:endParaRPr lang="nb-NO"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err="1" smtClean="0"/>
              <a:t>Proposal</a:t>
            </a:r>
            <a:r>
              <a:rPr lang="nb-NO" dirty="0" smtClean="0"/>
              <a:t> for </a:t>
            </a:r>
            <a:r>
              <a:rPr lang="nb-NO" dirty="0" err="1" smtClean="0"/>
              <a:t>widow</a:t>
            </a:r>
            <a:r>
              <a:rPr lang="nb-NO" dirty="0" smtClean="0"/>
              <a:t>…</a:t>
            </a:r>
            <a:endParaRPr lang="nb-NO" dirty="0"/>
          </a:p>
        </p:txBody>
      </p:sp>
      <p:sp>
        <p:nvSpPr>
          <p:cNvPr id="3" name="Plassholder for innhold 2"/>
          <p:cNvSpPr>
            <a:spLocks noGrp="1"/>
          </p:cNvSpPr>
          <p:nvPr>
            <p:ph idx="1"/>
          </p:nvPr>
        </p:nvSpPr>
        <p:spPr/>
        <p:txBody>
          <a:bodyPr>
            <a:normAutofit fontScale="92500"/>
          </a:bodyPr>
          <a:lstStyle/>
          <a:p>
            <a:pPr lvl="1"/>
            <a:r>
              <a:rPr lang="nb-NO" sz="2400" dirty="0" smtClean="0"/>
              <a:t>Limits for </a:t>
            </a:r>
            <a:r>
              <a:rPr lang="nb-NO" sz="2400" dirty="0" err="1" smtClean="0"/>
              <a:t>when</a:t>
            </a:r>
            <a:r>
              <a:rPr lang="nb-NO" sz="2400" dirty="0" smtClean="0"/>
              <a:t> </a:t>
            </a:r>
            <a:r>
              <a:rPr lang="nb-NO" sz="2400" dirty="0" err="1" smtClean="0"/>
              <a:t>someone</a:t>
            </a:r>
            <a:r>
              <a:rPr lang="nb-NO" sz="2400" dirty="0" smtClean="0"/>
              <a:t> </a:t>
            </a:r>
            <a:r>
              <a:rPr lang="nb-NO" sz="2400" dirty="0" err="1" smtClean="0"/>
              <a:t>wants</a:t>
            </a:r>
            <a:r>
              <a:rPr lang="nb-NO" sz="2400" dirty="0" smtClean="0"/>
              <a:t> to </a:t>
            </a:r>
            <a:r>
              <a:rPr lang="nb-NO" sz="2400" dirty="0" err="1" smtClean="0"/>
              <a:t>propose</a:t>
            </a:r>
            <a:r>
              <a:rPr lang="nb-NO" sz="2400" dirty="0" smtClean="0"/>
              <a:t> to </a:t>
            </a:r>
            <a:r>
              <a:rPr lang="nb-NO" sz="2400" dirty="0" err="1" smtClean="0"/>
              <a:t>the</a:t>
            </a:r>
            <a:r>
              <a:rPr lang="nb-NO" sz="2400" dirty="0" smtClean="0"/>
              <a:t> </a:t>
            </a:r>
            <a:r>
              <a:rPr lang="nb-NO" sz="2400" dirty="0" err="1" smtClean="0"/>
              <a:t>widow</a:t>
            </a:r>
            <a:r>
              <a:rPr lang="nb-NO" sz="2400" dirty="0" smtClean="0"/>
              <a:t>. </a:t>
            </a:r>
          </a:p>
          <a:p>
            <a:pPr lvl="1"/>
            <a:r>
              <a:rPr lang="nb-NO" sz="2400" dirty="0" err="1" smtClean="0"/>
              <a:t>Cannot</a:t>
            </a:r>
            <a:r>
              <a:rPr lang="nb-NO" sz="2400" dirty="0" smtClean="0"/>
              <a:t> do </a:t>
            </a:r>
            <a:r>
              <a:rPr lang="nb-NO" sz="2400" dirty="0" err="1" smtClean="0"/>
              <a:t>directly</a:t>
            </a:r>
            <a:r>
              <a:rPr lang="nb-NO" sz="2400" dirty="0" smtClean="0"/>
              <a:t>, </a:t>
            </a:r>
            <a:r>
              <a:rPr lang="nb-NO" sz="2400" dirty="0" err="1" smtClean="0"/>
              <a:t>but</a:t>
            </a:r>
            <a:r>
              <a:rPr lang="nb-NO" sz="2400" dirty="0" smtClean="0"/>
              <a:t> </a:t>
            </a:r>
            <a:r>
              <a:rPr lang="nb-NO" sz="2400" dirty="0" err="1" smtClean="0"/>
              <a:t>indirectly</a:t>
            </a:r>
            <a:r>
              <a:rPr lang="nb-NO" sz="2400" dirty="0" smtClean="0"/>
              <a:t>. </a:t>
            </a:r>
          </a:p>
          <a:p>
            <a:pPr lvl="1"/>
            <a:r>
              <a:rPr lang="nb-NO" sz="2400" dirty="0" smtClean="0"/>
              <a:t>Not a sin </a:t>
            </a:r>
            <a:r>
              <a:rPr lang="nb-NO" sz="2400" dirty="0" err="1" smtClean="0"/>
              <a:t>if</a:t>
            </a:r>
            <a:r>
              <a:rPr lang="nb-NO" sz="2400" dirty="0" smtClean="0"/>
              <a:t> </a:t>
            </a:r>
            <a:r>
              <a:rPr lang="nb-NO" sz="2400" dirty="0" err="1" smtClean="0"/>
              <a:t>someone</a:t>
            </a:r>
            <a:r>
              <a:rPr lang="nb-NO" sz="2400" dirty="0" smtClean="0"/>
              <a:t> is </a:t>
            </a:r>
            <a:r>
              <a:rPr lang="nb-NO" sz="2400" dirty="0" err="1" smtClean="0"/>
              <a:t>thinking</a:t>
            </a:r>
            <a:r>
              <a:rPr lang="nb-NO" sz="2400" dirty="0" smtClean="0"/>
              <a:t> </a:t>
            </a:r>
            <a:r>
              <a:rPr lang="nb-NO" sz="2400" dirty="0" err="1" smtClean="0"/>
              <a:t>about</a:t>
            </a:r>
            <a:r>
              <a:rPr lang="nb-NO" sz="2400" dirty="0" smtClean="0"/>
              <a:t> </a:t>
            </a:r>
            <a:r>
              <a:rPr lang="nb-NO" sz="2400" dirty="0" err="1" smtClean="0"/>
              <a:t>marrying</a:t>
            </a:r>
            <a:r>
              <a:rPr lang="nb-NO" sz="2400" dirty="0" smtClean="0"/>
              <a:t> a </a:t>
            </a:r>
            <a:r>
              <a:rPr lang="nb-NO" sz="2400" dirty="0" err="1" smtClean="0"/>
              <a:t>widow</a:t>
            </a:r>
            <a:r>
              <a:rPr lang="nb-NO" sz="2400" dirty="0" smtClean="0"/>
              <a:t>. </a:t>
            </a:r>
          </a:p>
          <a:p>
            <a:pPr lvl="1"/>
            <a:r>
              <a:rPr lang="nb-NO" sz="2400" dirty="0" err="1" smtClean="0"/>
              <a:t>Does</a:t>
            </a:r>
            <a:r>
              <a:rPr lang="nb-NO" sz="2400" dirty="0" smtClean="0"/>
              <a:t> not </a:t>
            </a:r>
            <a:r>
              <a:rPr lang="nb-NO" sz="2400" dirty="0" err="1" smtClean="0"/>
              <a:t>only</a:t>
            </a:r>
            <a:r>
              <a:rPr lang="nb-NO" sz="2400" dirty="0" smtClean="0"/>
              <a:t> </a:t>
            </a:r>
            <a:r>
              <a:rPr lang="nb-NO" sz="2400" dirty="0" err="1" smtClean="0"/>
              <a:t>apply</a:t>
            </a:r>
            <a:r>
              <a:rPr lang="nb-NO" sz="2400" dirty="0" smtClean="0"/>
              <a:t> to </a:t>
            </a:r>
            <a:r>
              <a:rPr lang="nb-NO" sz="2400" dirty="0" err="1" smtClean="0"/>
              <a:t>widows</a:t>
            </a:r>
            <a:r>
              <a:rPr lang="nb-NO" sz="2400" dirty="0" smtClean="0"/>
              <a:t>, </a:t>
            </a:r>
            <a:r>
              <a:rPr lang="nb-NO" sz="2400" dirty="0" err="1" smtClean="0"/>
              <a:t>but</a:t>
            </a:r>
            <a:r>
              <a:rPr lang="nb-NO" sz="2400" dirty="0" smtClean="0"/>
              <a:t> </a:t>
            </a:r>
            <a:r>
              <a:rPr lang="nb-NO" sz="2400" dirty="0" err="1" smtClean="0"/>
              <a:t>also</a:t>
            </a:r>
            <a:r>
              <a:rPr lang="nb-NO" sz="2400" dirty="0" smtClean="0"/>
              <a:t> </a:t>
            </a:r>
            <a:r>
              <a:rPr lang="nb-NO" sz="2400" dirty="0" err="1" smtClean="0"/>
              <a:t>divorced</a:t>
            </a:r>
            <a:r>
              <a:rPr lang="nb-NO" sz="2400" dirty="0" smtClean="0"/>
              <a:t> </a:t>
            </a:r>
            <a:r>
              <a:rPr lang="nb-NO" sz="2400" dirty="0" err="1" smtClean="0"/>
              <a:t>women</a:t>
            </a:r>
            <a:r>
              <a:rPr lang="nb-NO" sz="2400" dirty="0" smtClean="0"/>
              <a:t>. </a:t>
            </a:r>
            <a:endParaRPr lang="nb-NO"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236</a:t>
            </a:r>
            <a:endParaRPr lang="nb-NO" dirty="0"/>
          </a:p>
        </p:txBody>
      </p:sp>
      <p:sp>
        <p:nvSpPr>
          <p:cNvPr id="3" name="Plassholder for innhold 2"/>
          <p:cNvSpPr>
            <a:spLocks noGrp="1"/>
          </p:cNvSpPr>
          <p:nvPr>
            <p:ph idx="1"/>
          </p:nvPr>
        </p:nvSpPr>
        <p:spPr/>
        <p:txBody>
          <a:bodyPr>
            <a:noAutofit/>
          </a:bodyPr>
          <a:lstStyle/>
          <a:p>
            <a:pPr algn="ctr">
              <a:buNone/>
            </a:pPr>
            <a:r>
              <a:rPr lang="ar-AE" sz="3600" dirty="0" smtClean="0"/>
              <a:t>﴿لاَّ جُنَاحَ عَلَيْكُمْ إِن طَلَّقْتُمُ النِّسَآءَ مَا لَمْ تَمَسُّوهُنَّ أَوْ تَفْرِضُواْ لَهُنَّ فَرِيضَةً وَمَتِّعُوهُنَّ عَلَى الْمُوسِعِ قَدَرُهُ وَعَلَى الْمُقْتِرِ قَدْرُهُ مَتَـعاً بِالْمَعْرُوفِ حَقًّا عَلَى الْمُحْسِنِينَ ﴾ </a:t>
            </a:r>
            <a:endParaRPr lang="nb-NO"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236 - </a:t>
            </a:r>
            <a:r>
              <a:rPr lang="nb-NO" dirty="0" err="1" smtClean="0"/>
              <a:t>Translation</a:t>
            </a:r>
            <a:endParaRPr lang="nb-NO" dirty="0"/>
          </a:p>
        </p:txBody>
      </p:sp>
      <p:sp>
        <p:nvSpPr>
          <p:cNvPr id="3" name="Plassholder for innhold 2"/>
          <p:cNvSpPr>
            <a:spLocks noGrp="1"/>
          </p:cNvSpPr>
          <p:nvPr>
            <p:ph idx="1"/>
          </p:nvPr>
        </p:nvSpPr>
        <p:spPr/>
        <p:txBody>
          <a:bodyPr>
            <a:noAutofit/>
          </a:bodyPr>
          <a:lstStyle/>
          <a:p>
            <a:pPr algn="ctr">
              <a:buNone/>
            </a:pPr>
            <a:r>
              <a:rPr lang="en-US" sz="2200" dirty="0" smtClean="0"/>
              <a:t>There is no blame upon you if you divorce women you have not touched nor specified for them an obligation. But give them [a gift of] compensation - the wealthy according to his capability and the poor according to his capability - a provision according to what is acceptable, a duty upon the doers of good.</a:t>
            </a:r>
          </a:p>
          <a:p>
            <a:pPr algn="ctr">
              <a:buNone/>
            </a:pPr>
            <a:endParaRPr lang="nb-NO" sz="2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A gift </a:t>
            </a:r>
            <a:r>
              <a:rPr lang="nb-NO" dirty="0" err="1" smtClean="0"/>
              <a:t>of</a:t>
            </a:r>
            <a:r>
              <a:rPr lang="nb-NO" dirty="0" smtClean="0"/>
              <a:t> </a:t>
            </a:r>
            <a:r>
              <a:rPr lang="nb-NO" dirty="0" err="1" smtClean="0"/>
              <a:t>compensation</a:t>
            </a:r>
            <a:r>
              <a:rPr lang="nb-NO" dirty="0" smtClean="0"/>
              <a:t>…</a:t>
            </a:r>
            <a:endParaRPr lang="nb-NO" dirty="0"/>
          </a:p>
        </p:txBody>
      </p:sp>
      <p:sp>
        <p:nvSpPr>
          <p:cNvPr id="3" name="Plassholder for innhold 2"/>
          <p:cNvSpPr>
            <a:spLocks noGrp="1"/>
          </p:cNvSpPr>
          <p:nvPr>
            <p:ph idx="1"/>
          </p:nvPr>
        </p:nvSpPr>
        <p:spPr/>
        <p:txBody>
          <a:bodyPr>
            <a:noAutofit/>
          </a:bodyPr>
          <a:lstStyle/>
          <a:p>
            <a:r>
              <a:rPr lang="nb-NO" sz="2000" dirty="0" err="1" smtClean="0"/>
              <a:t>When</a:t>
            </a:r>
            <a:r>
              <a:rPr lang="nb-NO" sz="2000" dirty="0" smtClean="0"/>
              <a:t> </a:t>
            </a:r>
            <a:r>
              <a:rPr lang="nb-NO" sz="2000" dirty="0" err="1" smtClean="0"/>
              <a:t>someone</a:t>
            </a:r>
            <a:r>
              <a:rPr lang="nb-NO" sz="2000" dirty="0" smtClean="0"/>
              <a:t> </a:t>
            </a:r>
            <a:r>
              <a:rPr lang="nb-NO" sz="2000" dirty="0" err="1" smtClean="0"/>
              <a:t>gives</a:t>
            </a:r>
            <a:r>
              <a:rPr lang="nb-NO" sz="2000" dirty="0" smtClean="0"/>
              <a:t> </a:t>
            </a:r>
            <a:r>
              <a:rPr lang="nb-NO" sz="2000" dirty="0" err="1" smtClean="0"/>
              <a:t>divorce</a:t>
            </a:r>
            <a:r>
              <a:rPr lang="nb-NO" sz="2000" dirty="0" smtClean="0"/>
              <a:t> </a:t>
            </a:r>
            <a:r>
              <a:rPr lang="nb-NO" sz="2000" dirty="0" err="1" smtClean="0"/>
              <a:t>before</a:t>
            </a:r>
            <a:r>
              <a:rPr lang="nb-NO" sz="2000" dirty="0" smtClean="0"/>
              <a:t> </a:t>
            </a:r>
            <a:r>
              <a:rPr lang="nb-NO" sz="2000" dirty="0" err="1" smtClean="0"/>
              <a:t>having</a:t>
            </a:r>
            <a:r>
              <a:rPr lang="nb-NO" sz="2000" dirty="0" smtClean="0"/>
              <a:t> </a:t>
            </a:r>
            <a:r>
              <a:rPr lang="nb-NO" sz="2000" dirty="0" err="1" smtClean="0"/>
              <a:t>physical</a:t>
            </a:r>
            <a:r>
              <a:rPr lang="nb-NO" sz="2000" dirty="0" smtClean="0"/>
              <a:t> </a:t>
            </a:r>
            <a:r>
              <a:rPr lang="nb-NO" sz="2000" dirty="0" err="1" smtClean="0"/>
              <a:t>relation</a:t>
            </a:r>
            <a:r>
              <a:rPr lang="nb-NO" sz="2000" dirty="0" smtClean="0"/>
              <a:t>. </a:t>
            </a:r>
          </a:p>
          <a:p>
            <a:r>
              <a:rPr lang="nb-NO" sz="2000" dirty="0" smtClean="0"/>
              <a:t>Have not </a:t>
            </a:r>
            <a:r>
              <a:rPr lang="nb-NO" sz="2000" dirty="0" err="1" smtClean="0"/>
              <a:t>decided</a:t>
            </a:r>
            <a:r>
              <a:rPr lang="nb-NO" sz="2000" dirty="0" smtClean="0"/>
              <a:t> </a:t>
            </a:r>
            <a:r>
              <a:rPr lang="nb-NO" sz="2000" dirty="0" err="1" smtClean="0"/>
              <a:t>mahr</a:t>
            </a:r>
            <a:r>
              <a:rPr lang="nb-NO" sz="2000" dirty="0" smtClean="0"/>
              <a:t> </a:t>
            </a:r>
            <a:r>
              <a:rPr lang="nb-NO" sz="2000" dirty="0" err="1" smtClean="0"/>
              <a:t>yet</a:t>
            </a:r>
            <a:r>
              <a:rPr lang="nb-NO" sz="2000" dirty="0" smtClean="0"/>
              <a:t> </a:t>
            </a:r>
            <a:r>
              <a:rPr lang="nb-NO" sz="2000" dirty="0" err="1" smtClean="0"/>
              <a:t>either</a:t>
            </a:r>
            <a:r>
              <a:rPr lang="nb-NO" sz="2000" dirty="0" smtClean="0"/>
              <a:t>. </a:t>
            </a:r>
          </a:p>
          <a:p>
            <a:r>
              <a:rPr lang="nb-NO" sz="2000" dirty="0" smtClean="0"/>
              <a:t>The husband must </a:t>
            </a:r>
            <a:r>
              <a:rPr lang="nb-NO" sz="2000" dirty="0" err="1" smtClean="0"/>
              <a:t>give</a:t>
            </a:r>
            <a:r>
              <a:rPr lang="nb-NO" sz="2000" dirty="0" smtClean="0"/>
              <a:t> a gift </a:t>
            </a:r>
            <a:r>
              <a:rPr lang="nb-NO" sz="2000" dirty="0" err="1" smtClean="0"/>
              <a:t>of</a:t>
            </a:r>
            <a:r>
              <a:rPr lang="nb-NO" sz="2000" dirty="0" smtClean="0"/>
              <a:t> </a:t>
            </a:r>
            <a:r>
              <a:rPr lang="nb-NO" sz="2000" dirty="0" err="1" smtClean="0"/>
              <a:t>compensation</a:t>
            </a:r>
            <a:r>
              <a:rPr lang="nb-NO" sz="2000" dirty="0" smtClean="0"/>
              <a:t>, </a:t>
            </a:r>
            <a:r>
              <a:rPr lang="nb-NO" sz="2000" dirty="0" err="1" smtClean="0"/>
              <a:t>considering</a:t>
            </a:r>
            <a:r>
              <a:rPr lang="nb-NO" sz="2000" dirty="0" smtClean="0"/>
              <a:t> </a:t>
            </a:r>
            <a:r>
              <a:rPr lang="nb-NO" sz="2000" dirty="0" err="1" smtClean="0"/>
              <a:t>what</a:t>
            </a:r>
            <a:r>
              <a:rPr lang="nb-NO" sz="2000" dirty="0" smtClean="0"/>
              <a:t> her relatives </a:t>
            </a:r>
            <a:r>
              <a:rPr lang="nb-NO" sz="2000" dirty="0" err="1" smtClean="0"/>
              <a:t>got</a:t>
            </a:r>
            <a:r>
              <a:rPr lang="nb-NO" sz="2000" dirty="0" smtClean="0"/>
              <a:t>, and </a:t>
            </a:r>
            <a:r>
              <a:rPr lang="nb-NO" sz="2000" dirty="0" err="1" smtClean="0"/>
              <a:t>what</a:t>
            </a:r>
            <a:r>
              <a:rPr lang="nb-NO" sz="2000" dirty="0" smtClean="0"/>
              <a:t> he is </a:t>
            </a:r>
            <a:r>
              <a:rPr lang="nb-NO" sz="2000" dirty="0" err="1" smtClean="0"/>
              <a:t>able</a:t>
            </a:r>
            <a:r>
              <a:rPr lang="nb-NO" sz="2000" dirty="0" smtClean="0"/>
              <a:t> to </a:t>
            </a:r>
            <a:r>
              <a:rPr lang="nb-NO" sz="2000" dirty="0" err="1" smtClean="0"/>
              <a:t>give</a:t>
            </a:r>
            <a:r>
              <a:rPr lang="nb-NO" sz="2000" dirty="0" smtClean="0"/>
              <a:t> her. </a:t>
            </a:r>
          </a:p>
          <a:p>
            <a:r>
              <a:rPr lang="nb-NO" sz="2000" dirty="0" smtClean="0"/>
              <a:t>Let her </a:t>
            </a:r>
            <a:r>
              <a:rPr lang="nb-NO" sz="2000" dirty="0" err="1" smtClean="0"/>
              <a:t>go</a:t>
            </a:r>
            <a:r>
              <a:rPr lang="nb-NO" sz="2000" dirty="0" smtClean="0"/>
              <a:t> in a </a:t>
            </a:r>
            <a:r>
              <a:rPr lang="nb-NO" sz="2000" dirty="0" err="1" smtClean="0"/>
              <a:t>good</a:t>
            </a:r>
            <a:r>
              <a:rPr lang="nb-NO" sz="2000" dirty="0" smtClean="0"/>
              <a:t> manner. </a:t>
            </a:r>
            <a:endParaRPr lang="nb-NO"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237</a:t>
            </a:r>
            <a:endParaRPr lang="nb-NO" dirty="0"/>
          </a:p>
        </p:txBody>
      </p:sp>
      <p:sp>
        <p:nvSpPr>
          <p:cNvPr id="3" name="Plassholder for innhold 2"/>
          <p:cNvSpPr>
            <a:spLocks noGrp="1"/>
          </p:cNvSpPr>
          <p:nvPr>
            <p:ph idx="1"/>
          </p:nvPr>
        </p:nvSpPr>
        <p:spPr/>
        <p:txBody>
          <a:bodyPr>
            <a:noAutofit/>
          </a:bodyPr>
          <a:lstStyle/>
          <a:p>
            <a:pPr>
              <a:buNone/>
            </a:pPr>
            <a:r>
              <a:rPr lang="ar-AE" sz="3200" dirty="0" smtClean="0"/>
              <a:t>﴿وَإِن طَلَّقْتُمُوهُنَّ مِن قَبْلِ أَن تَمَسُّوهُنَّ وَقَدْ فَرَضْتُمْ لَهُنَّ فَرِيضَةً فَنِصْفُ مَا فَرَضْتُمْ إَّلآ أَن يَعْفُونَ أَوْ يَعْفُوَاْ الَّذِى بِيَدِهِ عُقْدَةُ النّكَاحِ وَأَن تَعْفُواْ أَقْرَبُ لِلتَّقْوَى وَلاَ تَنسَوُاْ الْفَضْلَ بَيْنَكُمْ﴾</a:t>
            </a:r>
            <a:endParaRPr lang="nb-NO" sz="32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237 – </a:t>
            </a:r>
            <a:r>
              <a:rPr lang="nb-NO" dirty="0" err="1" smtClean="0"/>
              <a:t>Translation</a:t>
            </a:r>
            <a:r>
              <a:rPr lang="nb-NO" dirty="0" smtClean="0"/>
              <a:t> </a:t>
            </a:r>
            <a:endParaRPr lang="nb-NO" dirty="0"/>
          </a:p>
        </p:txBody>
      </p:sp>
      <p:sp>
        <p:nvSpPr>
          <p:cNvPr id="3" name="Plassholder for innhold 2"/>
          <p:cNvSpPr>
            <a:spLocks noGrp="1"/>
          </p:cNvSpPr>
          <p:nvPr>
            <p:ph idx="1"/>
          </p:nvPr>
        </p:nvSpPr>
        <p:spPr>
          <a:xfrm>
            <a:off x="1219200" y="1600200"/>
            <a:ext cx="6705600" cy="4953000"/>
          </a:xfrm>
        </p:spPr>
        <p:txBody>
          <a:bodyPr>
            <a:noAutofit/>
          </a:bodyPr>
          <a:lstStyle/>
          <a:p>
            <a:pPr algn="ctr">
              <a:buNone/>
            </a:pPr>
            <a:r>
              <a:rPr lang="en-US" sz="2200" dirty="0" smtClean="0"/>
              <a:t>And if you divorce them before you have touched them and you have already specified for them an obligation, then [give] half of what you specified - unless they forego the right or the one in whose hand is the marriage contract foregoes it. And to forego it is nearer to righteousness. And do not forget graciousness between you. Indeed Allah , of whatever you do, is Seeing.</a:t>
            </a:r>
          </a:p>
          <a:p>
            <a:pPr algn="ctr">
              <a:buNone/>
            </a:pPr>
            <a:endParaRPr lang="nb-NO" sz="2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err="1" smtClean="0"/>
              <a:t>About</a:t>
            </a:r>
            <a:r>
              <a:rPr lang="nb-NO" dirty="0" smtClean="0"/>
              <a:t> </a:t>
            </a:r>
            <a:r>
              <a:rPr lang="nb-NO" dirty="0" err="1" smtClean="0"/>
              <a:t>the</a:t>
            </a:r>
            <a:r>
              <a:rPr lang="nb-NO" dirty="0" smtClean="0"/>
              <a:t> </a:t>
            </a:r>
            <a:r>
              <a:rPr lang="nb-NO" dirty="0" err="1" smtClean="0"/>
              <a:t>mahr</a:t>
            </a:r>
            <a:r>
              <a:rPr lang="nb-NO" dirty="0" smtClean="0"/>
              <a:t>…</a:t>
            </a:r>
            <a:endParaRPr lang="nb-NO" dirty="0"/>
          </a:p>
        </p:txBody>
      </p:sp>
      <p:sp>
        <p:nvSpPr>
          <p:cNvPr id="3" name="Plassholder for innhold 2"/>
          <p:cNvSpPr>
            <a:spLocks noGrp="1"/>
          </p:cNvSpPr>
          <p:nvPr>
            <p:ph idx="1"/>
          </p:nvPr>
        </p:nvSpPr>
        <p:spPr>
          <a:xfrm>
            <a:off x="1524000" y="1524000"/>
            <a:ext cx="6629400" cy="5029200"/>
          </a:xfrm>
        </p:spPr>
        <p:txBody>
          <a:bodyPr>
            <a:noAutofit/>
          </a:bodyPr>
          <a:lstStyle/>
          <a:p>
            <a:r>
              <a:rPr lang="nb-NO" sz="2200" dirty="0" smtClean="0"/>
              <a:t>The </a:t>
            </a:r>
            <a:r>
              <a:rPr lang="nb-NO" sz="2200" dirty="0" err="1" smtClean="0"/>
              <a:t>wife</a:t>
            </a:r>
            <a:r>
              <a:rPr lang="nb-NO" sz="2200" dirty="0" smtClean="0"/>
              <a:t> </a:t>
            </a:r>
            <a:r>
              <a:rPr lang="nb-NO" sz="2200" dirty="0" err="1" smtClean="0"/>
              <a:t>can</a:t>
            </a:r>
            <a:r>
              <a:rPr lang="nb-NO" sz="2200" dirty="0" smtClean="0"/>
              <a:t> let og </a:t>
            </a:r>
            <a:r>
              <a:rPr lang="nb-NO" sz="2200" dirty="0" err="1" smtClean="0"/>
              <a:t>the</a:t>
            </a:r>
            <a:r>
              <a:rPr lang="nb-NO" sz="2200" dirty="0" smtClean="0"/>
              <a:t> half </a:t>
            </a:r>
            <a:r>
              <a:rPr lang="nb-NO" sz="2200" dirty="0" err="1" smtClean="0"/>
              <a:t>she</a:t>
            </a:r>
            <a:r>
              <a:rPr lang="nb-NO" sz="2200" dirty="0" smtClean="0"/>
              <a:t> has right to, and </a:t>
            </a:r>
            <a:r>
              <a:rPr lang="nb-NO" sz="2200" dirty="0" err="1" smtClean="0"/>
              <a:t>the</a:t>
            </a:r>
            <a:r>
              <a:rPr lang="nb-NO" sz="2200" dirty="0" smtClean="0"/>
              <a:t> husband </a:t>
            </a:r>
            <a:r>
              <a:rPr lang="nb-NO" sz="2200" dirty="0" err="1" smtClean="0"/>
              <a:t>can</a:t>
            </a:r>
            <a:r>
              <a:rPr lang="nb-NO" sz="2200" dirty="0" smtClean="0"/>
              <a:t> let </a:t>
            </a:r>
            <a:r>
              <a:rPr lang="nb-NO" sz="2200" dirty="0" err="1" smtClean="0"/>
              <a:t>go</a:t>
            </a:r>
            <a:r>
              <a:rPr lang="nb-NO" sz="2200" dirty="0" smtClean="0"/>
              <a:t> </a:t>
            </a:r>
            <a:r>
              <a:rPr lang="nb-NO" sz="2200" dirty="0" err="1" smtClean="0"/>
              <a:t>the</a:t>
            </a:r>
            <a:r>
              <a:rPr lang="nb-NO" sz="2200" dirty="0" smtClean="0"/>
              <a:t> </a:t>
            </a:r>
            <a:r>
              <a:rPr lang="nb-NO" sz="2200" dirty="0" err="1" smtClean="0"/>
              <a:t>whole</a:t>
            </a:r>
            <a:r>
              <a:rPr lang="nb-NO" sz="2200" dirty="0" smtClean="0"/>
              <a:t> </a:t>
            </a:r>
            <a:r>
              <a:rPr lang="nb-NO" sz="2200" dirty="0" err="1" smtClean="0"/>
              <a:t>of</a:t>
            </a:r>
            <a:r>
              <a:rPr lang="nb-NO" sz="2200" dirty="0" smtClean="0"/>
              <a:t> </a:t>
            </a:r>
            <a:r>
              <a:rPr lang="nb-NO" sz="2200" dirty="0" err="1" smtClean="0"/>
              <a:t>mahr</a:t>
            </a:r>
            <a:r>
              <a:rPr lang="nb-NO" sz="2200" dirty="0" smtClean="0"/>
              <a:t>. </a:t>
            </a:r>
          </a:p>
          <a:p>
            <a:r>
              <a:rPr lang="nb-NO" sz="2200" dirty="0" smtClean="0"/>
              <a:t>Four </a:t>
            </a:r>
            <a:r>
              <a:rPr lang="nb-NO" sz="2200" dirty="0" err="1" smtClean="0"/>
              <a:t>ways</a:t>
            </a:r>
            <a:r>
              <a:rPr lang="nb-NO" sz="2200" dirty="0" smtClean="0"/>
              <a:t> </a:t>
            </a:r>
            <a:r>
              <a:rPr lang="nb-NO" sz="2200" dirty="0" err="1" smtClean="0"/>
              <a:t>of</a:t>
            </a:r>
            <a:r>
              <a:rPr lang="nb-NO" sz="2200" dirty="0" smtClean="0"/>
              <a:t> </a:t>
            </a:r>
            <a:r>
              <a:rPr lang="nb-NO" sz="2200" dirty="0" err="1" smtClean="0"/>
              <a:t>giving</a:t>
            </a:r>
            <a:r>
              <a:rPr lang="nb-NO" sz="2200" dirty="0" smtClean="0"/>
              <a:t> </a:t>
            </a:r>
            <a:r>
              <a:rPr lang="nb-NO" sz="2200" dirty="0" err="1" smtClean="0"/>
              <a:t>mahr</a:t>
            </a:r>
            <a:r>
              <a:rPr lang="nb-NO" sz="2200" dirty="0" smtClean="0"/>
              <a:t>: </a:t>
            </a:r>
            <a:br>
              <a:rPr lang="nb-NO" sz="2200" dirty="0" smtClean="0"/>
            </a:br>
            <a:r>
              <a:rPr lang="nb-NO" sz="2200" dirty="0" smtClean="0"/>
              <a:t>1) </a:t>
            </a:r>
            <a:r>
              <a:rPr lang="nb-NO" sz="2200" dirty="0" err="1" smtClean="0"/>
              <a:t>Nikah</a:t>
            </a:r>
            <a:r>
              <a:rPr lang="nb-NO" sz="2200" dirty="0" smtClean="0"/>
              <a:t> + </a:t>
            </a:r>
            <a:r>
              <a:rPr lang="nb-NO" sz="2200" dirty="0" err="1" smtClean="0"/>
              <a:t>no</a:t>
            </a:r>
            <a:r>
              <a:rPr lang="nb-NO" sz="2200" dirty="0" smtClean="0"/>
              <a:t> </a:t>
            </a:r>
            <a:r>
              <a:rPr lang="nb-NO" sz="2200" dirty="0" err="1" smtClean="0"/>
              <a:t>mahr</a:t>
            </a:r>
            <a:r>
              <a:rPr lang="nb-NO" sz="2200" dirty="0" smtClean="0"/>
              <a:t> + </a:t>
            </a:r>
            <a:r>
              <a:rPr lang="nb-NO" sz="2200" dirty="0" err="1" smtClean="0"/>
              <a:t>no</a:t>
            </a:r>
            <a:r>
              <a:rPr lang="nb-NO" sz="2200" dirty="0" smtClean="0"/>
              <a:t> </a:t>
            </a:r>
            <a:r>
              <a:rPr lang="nb-NO" sz="2200" dirty="0" err="1" smtClean="0"/>
              <a:t>physical</a:t>
            </a:r>
            <a:r>
              <a:rPr lang="nb-NO" sz="2200" dirty="0" smtClean="0"/>
              <a:t> </a:t>
            </a:r>
            <a:r>
              <a:rPr lang="nb-NO" sz="2200" dirty="0" err="1" smtClean="0"/>
              <a:t>relation</a:t>
            </a:r>
            <a:r>
              <a:rPr lang="nb-NO" sz="2200" dirty="0" smtClean="0"/>
              <a:t> = A gift </a:t>
            </a:r>
            <a:r>
              <a:rPr lang="nb-NO" sz="2200" dirty="0" err="1" smtClean="0"/>
              <a:t>of</a:t>
            </a:r>
            <a:r>
              <a:rPr lang="nb-NO" sz="2200" dirty="0" smtClean="0"/>
              <a:t> </a:t>
            </a:r>
            <a:r>
              <a:rPr lang="nb-NO" sz="2200" dirty="0" err="1" smtClean="0"/>
              <a:t>compensation</a:t>
            </a:r>
            <a:r>
              <a:rPr lang="nb-NO" sz="2200" dirty="0" smtClean="0"/>
              <a:t/>
            </a:r>
            <a:br>
              <a:rPr lang="nb-NO" sz="2200" dirty="0" smtClean="0"/>
            </a:br>
            <a:r>
              <a:rPr lang="nb-NO" sz="2200" dirty="0" smtClean="0"/>
              <a:t>2) </a:t>
            </a:r>
            <a:r>
              <a:rPr lang="nb-NO" sz="2200" dirty="0" err="1" smtClean="0"/>
              <a:t>Nikah</a:t>
            </a:r>
            <a:r>
              <a:rPr lang="nb-NO" sz="2200" dirty="0" smtClean="0"/>
              <a:t> + </a:t>
            </a:r>
            <a:r>
              <a:rPr lang="nb-NO" sz="2200" dirty="0" err="1" smtClean="0"/>
              <a:t>physical</a:t>
            </a:r>
            <a:r>
              <a:rPr lang="nb-NO" sz="2200" dirty="0" smtClean="0"/>
              <a:t> </a:t>
            </a:r>
            <a:r>
              <a:rPr lang="nb-NO" sz="2200" dirty="0" err="1" smtClean="0"/>
              <a:t>relation</a:t>
            </a:r>
            <a:r>
              <a:rPr lang="nb-NO" sz="2200" dirty="0" smtClean="0"/>
              <a:t> = half </a:t>
            </a:r>
            <a:r>
              <a:rPr lang="nb-NO" sz="2200" dirty="0" err="1" smtClean="0"/>
              <a:t>mahr</a:t>
            </a:r>
            <a:r>
              <a:rPr lang="nb-NO" sz="2200" dirty="0" smtClean="0"/>
              <a:t/>
            </a:r>
            <a:br>
              <a:rPr lang="nb-NO" sz="2200" dirty="0" smtClean="0"/>
            </a:br>
            <a:r>
              <a:rPr lang="nb-NO" sz="2200" dirty="0" smtClean="0"/>
              <a:t>3) </a:t>
            </a:r>
            <a:r>
              <a:rPr lang="nb-NO" sz="2200" dirty="0" err="1" smtClean="0"/>
              <a:t>Nikah</a:t>
            </a:r>
            <a:r>
              <a:rPr lang="nb-NO" sz="2200" dirty="0" smtClean="0"/>
              <a:t> + </a:t>
            </a:r>
            <a:r>
              <a:rPr lang="nb-NO" sz="2200" dirty="0" err="1" smtClean="0"/>
              <a:t>mahr</a:t>
            </a:r>
            <a:r>
              <a:rPr lang="nb-NO" sz="2200" dirty="0" smtClean="0"/>
              <a:t> + P.R = </a:t>
            </a:r>
            <a:r>
              <a:rPr lang="nb-NO" sz="2200" dirty="0" err="1" smtClean="0"/>
              <a:t>whole</a:t>
            </a:r>
            <a:r>
              <a:rPr lang="nb-NO" sz="2200" dirty="0" smtClean="0"/>
              <a:t> </a:t>
            </a:r>
            <a:r>
              <a:rPr lang="nb-NO" sz="2200" dirty="0" err="1" smtClean="0"/>
              <a:t>mahr</a:t>
            </a:r>
            <a:r>
              <a:rPr lang="nb-NO" sz="2200" dirty="0" smtClean="0"/>
              <a:t/>
            </a:r>
            <a:br>
              <a:rPr lang="nb-NO" sz="2200" dirty="0" smtClean="0"/>
            </a:br>
            <a:r>
              <a:rPr lang="nb-NO" sz="2200" dirty="0" smtClean="0"/>
              <a:t>4) </a:t>
            </a:r>
            <a:r>
              <a:rPr lang="nb-NO" sz="2200" dirty="0" err="1" smtClean="0"/>
              <a:t>Nikah</a:t>
            </a:r>
            <a:r>
              <a:rPr lang="nb-NO" sz="2200" dirty="0" smtClean="0"/>
              <a:t> + </a:t>
            </a:r>
            <a:r>
              <a:rPr lang="nb-NO" sz="2200" dirty="0" err="1" smtClean="0"/>
              <a:t>no</a:t>
            </a:r>
            <a:r>
              <a:rPr lang="nb-NO" sz="2200" dirty="0" smtClean="0"/>
              <a:t> </a:t>
            </a:r>
            <a:r>
              <a:rPr lang="nb-NO" sz="2200" dirty="0" err="1" smtClean="0"/>
              <a:t>mahr</a:t>
            </a:r>
            <a:r>
              <a:rPr lang="nb-NO" sz="2200" dirty="0" smtClean="0"/>
              <a:t> + P.R = </a:t>
            </a:r>
            <a:r>
              <a:rPr lang="nb-NO" sz="2200" dirty="0" err="1" smtClean="0"/>
              <a:t>Mahr</a:t>
            </a:r>
            <a:r>
              <a:rPr lang="nb-NO" sz="2200" dirty="0" smtClean="0"/>
              <a:t> e </a:t>
            </a:r>
            <a:r>
              <a:rPr lang="nb-NO" sz="2200" dirty="0" err="1" smtClean="0"/>
              <a:t>misl</a:t>
            </a:r>
            <a:r>
              <a:rPr lang="nb-NO" sz="2200" dirty="0" smtClean="0"/>
              <a:t>.</a:t>
            </a:r>
            <a:endParaRPr lang="nb-NO"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238 - 239</a:t>
            </a:r>
            <a:endParaRPr lang="nb-NO" dirty="0"/>
          </a:p>
        </p:txBody>
      </p:sp>
      <p:sp>
        <p:nvSpPr>
          <p:cNvPr id="3" name="Plassholder for innhold 2"/>
          <p:cNvSpPr>
            <a:spLocks noGrp="1"/>
          </p:cNvSpPr>
          <p:nvPr>
            <p:ph idx="1"/>
          </p:nvPr>
        </p:nvSpPr>
        <p:spPr/>
        <p:txBody>
          <a:bodyPr>
            <a:noAutofit/>
          </a:bodyPr>
          <a:lstStyle/>
          <a:p>
            <a:pPr algn="ctr" rtl="1">
              <a:buNone/>
            </a:pPr>
            <a:r>
              <a:rPr lang="ar-AE" sz="3600" dirty="0" smtClean="0"/>
              <a:t>﴿حَـفِظُواْ عَلَى الصَّلَوَتِ والصَّلَوةِ الْوُسْطَى وَقُومُواْ لِلَّهِ قَـنِتِينَ ﴾ </a:t>
            </a:r>
          </a:p>
          <a:p>
            <a:pPr algn="ctr" rtl="1">
              <a:buNone/>
            </a:pPr>
            <a:r>
              <a:rPr lang="ar-AE" sz="3600" dirty="0" smtClean="0"/>
              <a:t>﴿فَإنْ خِفْتُمْ فَرِجَالاً أَوْ رُكْبَانًا فَإِذَآ أَمِنتُمْ فَاذْكُرُواْ اللَّهَ كَمَا عَلَّمَكُم مَّا لَمْ تَكُونُواْ تَعْلَمُونَ ﴾ </a:t>
            </a:r>
          </a:p>
          <a:p>
            <a:pPr algn="ctr">
              <a:buNone/>
            </a:pPr>
            <a:endParaRPr lang="nb-NO"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err="1" smtClean="0"/>
              <a:t>Topic</a:t>
            </a:r>
            <a:r>
              <a:rPr lang="nb-NO" dirty="0" smtClean="0"/>
              <a:t> </a:t>
            </a:r>
            <a:r>
              <a:rPr lang="nb-NO" dirty="0" err="1" smtClean="0"/>
              <a:t>of</a:t>
            </a:r>
            <a:r>
              <a:rPr lang="nb-NO" dirty="0" smtClean="0"/>
              <a:t> verses</a:t>
            </a:r>
            <a:endParaRPr lang="nb-NO" dirty="0"/>
          </a:p>
        </p:txBody>
      </p:sp>
      <p:sp>
        <p:nvSpPr>
          <p:cNvPr id="3" name="Plassholder for innhold 2"/>
          <p:cNvSpPr>
            <a:spLocks noGrp="1"/>
          </p:cNvSpPr>
          <p:nvPr>
            <p:ph idx="1"/>
          </p:nvPr>
        </p:nvSpPr>
        <p:spPr>
          <a:xfrm>
            <a:off x="1371600" y="1676400"/>
            <a:ext cx="6629400" cy="4651248"/>
          </a:xfrm>
        </p:spPr>
        <p:txBody>
          <a:bodyPr>
            <a:noAutofit/>
          </a:bodyPr>
          <a:lstStyle/>
          <a:p>
            <a:r>
              <a:rPr lang="en-US" sz="2000" dirty="0" smtClean="0"/>
              <a:t>Waiting period for widows. 2:[234]</a:t>
            </a:r>
            <a:endParaRPr lang="nb-NO" sz="2000" dirty="0" smtClean="0"/>
          </a:p>
          <a:p>
            <a:r>
              <a:rPr lang="en-US" sz="2000" dirty="0" smtClean="0"/>
              <a:t>There is no restriction on remarriage of  widows. 2:[235]</a:t>
            </a:r>
            <a:endParaRPr lang="nb-NO" sz="2000" dirty="0" smtClean="0"/>
          </a:p>
          <a:p>
            <a:r>
              <a:rPr lang="en-US" sz="2000" dirty="0" smtClean="0"/>
              <a:t>Dowry and divorce. 2:[236-237]</a:t>
            </a:r>
            <a:endParaRPr lang="nb-NO" sz="2000" dirty="0" smtClean="0"/>
          </a:p>
          <a:p>
            <a:r>
              <a:rPr lang="en-US" sz="2000" dirty="0" smtClean="0"/>
              <a:t>Guarding the </a:t>
            </a:r>
            <a:r>
              <a:rPr lang="en-US" sz="2000" dirty="0" err="1" smtClean="0"/>
              <a:t>Salah</a:t>
            </a:r>
            <a:r>
              <a:rPr lang="en-US" sz="2000" dirty="0" smtClean="0"/>
              <a:t> </a:t>
            </a:r>
            <a:r>
              <a:rPr lang="en-US" sz="2000" i="1" dirty="0" smtClean="0"/>
              <a:t>(Prayers)</a:t>
            </a:r>
            <a:r>
              <a:rPr lang="en-US" sz="2000" dirty="0" smtClean="0"/>
              <a:t>. 2:[238-239]</a:t>
            </a:r>
            <a:endParaRPr lang="nb-NO" sz="2000" dirty="0" smtClean="0"/>
          </a:p>
          <a:p>
            <a:r>
              <a:rPr lang="en-US" sz="2000" dirty="0" smtClean="0"/>
              <a:t>Obligation of executing the "Last Will and Testament.“ 2:[240-242]</a:t>
            </a:r>
            <a:endParaRPr lang="nb-NO" sz="2000" dirty="0" smtClean="0"/>
          </a:p>
          <a:p>
            <a:pPr>
              <a:buNone/>
            </a:pPr>
            <a:endParaRPr lang="nb-NO"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nb-NO" dirty="0" smtClean="0"/>
              <a:t>Verse 238-239 - </a:t>
            </a:r>
            <a:r>
              <a:rPr lang="nb-NO" dirty="0" err="1" smtClean="0"/>
              <a:t>Translation</a:t>
            </a:r>
            <a:endParaRPr lang="nb-NO" dirty="0"/>
          </a:p>
        </p:txBody>
      </p:sp>
      <p:sp>
        <p:nvSpPr>
          <p:cNvPr id="3" name="Plassholder for innhold 2"/>
          <p:cNvSpPr>
            <a:spLocks noGrp="1"/>
          </p:cNvSpPr>
          <p:nvPr>
            <p:ph idx="1"/>
          </p:nvPr>
        </p:nvSpPr>
        <p:spPr/>
        <p:txBody>
          <a:bodyPr>
            <a:noAutofit/>
          </a:bodyPr>
          <a:lstStyle/>
          <a:p>
            <a:pPr algn="ctr">
              <a:buNone/>
            </a:pPr>
            <a:r>
              <a:rPr lang="en-US" sz="2200" dirty="0" smtClean="0"/>
              <a:t>Maintain with care the [obligatory] prayers and [in particular] the middle prayer and stand before Allah , devoutly obedient.</a:t>
            </a:r>
          </a:p>
          <a:p>
            <a:pPr algn="ctr">
              <a:buNone/>
            </a:pPr>
            <a:r>
              <a:rPr lang="en-US" sz="2200" dirty="0" smtClean="0"/>
              <a:t>And if you fear [an enemy, then pray] on foot or riding. But when you are secure, then remember Allah [in prayer], as He has taught you that which you did not [previously] know.</a:t>
            </a:r>
          </a:p>
          <a:p>
            <a:pPr algn="ctr">
              <a:buNone/>
            </a:pPr>
            <a:endParaRPr lang="nb-NO" sz="22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err="1" smtClean="0"/>
              <a:t>About</a:t>
            </a:r>
            <a:r>
              <a:rPr lang="nb-NO" dirty="0" smtClean="0"/>
              <a:t> </a:t>
            </a:r>
            <a:r>
              <a:rPr lang="nb-NO" dirty="0" err="1" smtClean="0"/>
              <a:t>salaah</a:t>
            </a:r>
            <a:r>
              <a:rPr lang="nb-NO" dirty="0" smtClean="0"/>
              <a:t>…</a:t>
            </a:r>
            <a:endParaRPr lang="nb-NO" dirty="0"/>
          </a:p>
        </p:txBody>
      </p:sp>
      <p:sp>
        <p:nvSpPr>
          <p:cNvPr id="3" name="Plassholder for innhold 2"/>
          <p:cNvSpPr>
            <a:spLocks noGrp="1"/>
          </p:cNvSpPr>
          <p:nvPr>
            <p:ph idx="1"/>
          </p:nvPr>
        </p:nvSpPr>
        <p:spPr>
          <a:xfrm>
            <a:off x="1371600" y="1676400"/>
            <a:ext cx="6629400" cy="4651248"/>
          </a:xfrm>
        </p:spPr>
        <p:txBody>
          <a:bodyPr>
            <a:noAutofit/>
          </a:bodyPr>
          <a:lstStyle/>
          <a:p>
            <a:r>
              <a:rPr lang="nb-NO" sz="2200" dirty="0" err="1" smtClean="0"/>
              <a:t>Why</a:t>
            </a:r>
            <a:r>
              <a:rPr lang="nb-NO" sz="2200" dirty="0" smtClean="0"/>
              <a:t> </a:t>
            </a:r>
            <a:r>
              <a:rPr lang="nb-NO" sz="2200" dirty="0" err="1" smtClean="0"/>
              <a:t>suddenly</a:t>
            </a:r>
            <a:r>
              <a:rPr lang="nb-NO" sz="2200" dirty="0" smtClean="0"/>
              <a:t> </a:t>
            </a:r>
            <a:r>
              <a:rPr lang="nb-NO" sz="2200" dirty="0" err="1" smtClean="0"/>
              <a:t>about</a:t>
            </a:r>
            <a:r>
              <a:rPr lang="nb-NO" sz="2200" dirty="0" smtClean="0"/>
              <a:t> </a:t>
            </a:r>
            <a:r>
              <a:rPr lang="nb-NO" sz="2200" dirty="0" err="1" smtClean="0"/>
              <a:t>salaah</a:t>
            </a:r>
            <a:r>
              <a:rPr lang="nb-NO" sz="2200" dirty="0" smtClean="0"/>
              <a:t>: </a:t>
            </a:r>
            <a:r>
              <a:rPr lang="nb-NO" sz="2200" dirty="0" err="1" smtClean="0"/>
              <a:t>Without</a:t>
            </a:r>
            <a:r>
              <a:rPr lang="nb-NO" sz="2200" dirty="0" smtClean="0"/>
              <a:t> </a:t>
            </a:r>
            <a:r>
              <a:rPr lang="nb-NO" sz="2200" dirty="0" err="1" smtClean="0"/>
              <a:t>the</a:t>
            </a:r>
            <a:r>
              <a:rPr lang="nb-NO" sz="2200" dirty="0" smtClean="0"/>
              <a:t> </a:t>
            </a:r>
            <a:r>
              <a:rPr lang="nb-NO" sz="2200" dirty="0" err="1" smtClean="0"/>
              <a:t>fear</a:t>
            </a:r>
            <a:r>
              <a:rPr lang="nb-NO" sz="2200" dirty="0" smtClean="0"/>
              <a:t> </a:t>
            </a:r>
            <a:r>
              <a:rPr lang="nb-NO" sz="2200" dirty="0" err="1" smtClean="0"/>
              <a:t>of</a:t>
            </a:r>
            <a:r>
              <a:rPr lang="nb-NO" sz="2200" dirty="0" smtClean="0"/>
              <a:t> Allah, </a:t>
            </a:r>
            <a:r>
              <a:rPr lang="nb-NO" sz="2200" dirty="0" err="1" smtClean="0"/>
              <a:t>you</a:t>
            </a:r>
            <a:r>
              <a:rPr lang="nb-NO" sz="2200" dirty="0" smtClean="0"/>
              <a:t> </a:t>
            </a:r>
            <a:r>
              <a:rPr lang="nb-NO" sz="2200" dirty="0" err="1" smtClean="0"/>
              <a:t>cannot</a:t>
            </a:r>
            <a:r>
              <a:rPr lang="nb-NO" sz="2200" dirty="0" smtClean="0"/>
              <a:t> </a:t>
            </a:r>
            <a:r>
              <a:rPr lang="nb-NO" sz="2200" dirty="0" err="1" smtClean="0"/>
              <a:t>give</a:t>
            </a:r>
            <a:r>
              <a:rPr lang="nb-NO" sz="2200" dirty="0" smtClean="0"/>
              <a:t> </a:t>
            </a:r>
            <a:r>
              <a:rPr lang="nb-NO" sz="2200" dirty="0" err="1" smtClean="0"/>
              <a:t>other</a:t>
            </a:r>
            <a:r>
              <a:rPr lang="nb-NO" sz="2200" dirty="0" smtClean="0"/>
              <a:t> humans </a:t>
            </a:r>
            <a:r>
              <a:rPr lang="nb-NO" sz="2200" dirty="0" err="1" smtClean="0"/>
              <a:t>their</a:t>
            </a:r>
            <a:r>
              <a:rPr lang="nb-NO" sz="2200" dirty="0" smtClean="0"/>
              <a:t> rights. </a:t>
            </a:r>
          </a:p>
          <a:p>
            <a:r>
              <a:rPr lang="nb-NO" sz="2200" dirty="0" err="1" smtClean="0"/>
              <a:t>Maintain</a:t>
            </a:r>
            <a:r>
              <a:rPr lang="nb-NO" sz="2200" dirty="0" smtClean="0"/>
              <a:t> </a:t>
            </a:r>
            <a:r>
              <a:rPr lang="nb-NO" sz="2200" dirty="0" err="1" smtClean="0"/>
              <a:t>the</a:t>
            </a:r>
            <a:r>
              <a:rPr lang="nb-NO" sz="2200" dirty="0" smtClean="0"/>
              <a:t> </a:t>
            </a:r>
            <a:r>
              <a:rPr lang="nb-NO" sz="2200" dirty="0" err="1" smtClean="0"/>
              <a:t>prayer</a:t>
            </a:r>
            <a:r>
              <a:rPr lang="nb-NO" sz="2200" dirty="0" smtClean="0"/>
              <a:t>: </a:t>
            </a:r>
            <a:br>
              <a:rPr lang="nb-NO" sz="2200" dirty="0" smtClean="0"/>
            </a:br>
            <a:r>
              <a:rPr lang="nb-NO" sz="2200" dirty="0" smtClean="0"/>
              <a:t>- </a:t>
            </a:r>
            <a:r>
              <a:rPr lang="nb-NO" sz="2200" dirty="0" err="1" smtClean="0"/>
              <a:t>Pray</a:t>
            </a:r>
            <a:r>
              <a:rPr lang="nb-NO" sz="2200" dirty="0" smtClean="0"/>
              <a:t> </a:t>
            </a:r>
            <a:r>
              <a:rPr lang="nb-NO" sz="2200" dirty="0" err="1" smtClean="0"/>
              <a:t>on</a:t>
            </a:r>
            <a:r>
              <a:rPr lang="nb-NO" sz="2200" dirty="0" smtClean="0"/>
              <a:t> time</a:t>
            </a:r>
            <a:br>
              <a:rPr lang="nb-NO" sz="2200" dirty="0" smtClean="0"/>
            </a:br>
            <a:r>
              <a:rPr lang="nb-NO" sz="2200" dirty="0" smtClean="0"/>
              <a:t>- </a:t>
            </a:r>
            <a:r>
              <a:rPr lang="nb-NO" sz="2200" dirty="0" err="1" smtClean="0"/>
              <a:t>Cleanliness</a:t>
            </a:r>
            <a:r>
              <a:rPr lang="nb-NO" sz="2200" dirty="0" smtClean="0"/>
              <a:t/>
            </a:r>
            <a:br>
              <a:rPr lang="nb-NO" sz="2200" dirty="0" smtClean="0"/>
            </a:br>
            <a:r>
              <a:rPr lang="nb-NO" sz="2200" dirty="0" smtClean="0"/>
              <a:t>- </a:t>
            </a:r>
            <a:r>
              <a:rPr lang="nb-NO" sz="2200" dirty="0" err="1" smtClean="0"/>
              <a:t>Qiblah</a:t>
            </a:r>
            <a:r>
              <a:rPr lang="nb-NO" sz="2200" dirty="0" smtClean="0"/>
              <a:t/>
            </a:r>
            <a:br>
              <a:rPr lang="nb-NO" sz="2200" dirty="0" smtClean="0"/>
            </a:br>
            <a:r>
              <a:rPr lang="nb-NO" sz="2200" dirty="0" smtClean="0"/>
              <a:t>- </a:t>
            </a:r>
            <a:r>
              <a:rPr lang="nb-NO" sz="2200" dirty="0" err="1" smtClean="0"/>
              <a:t>Doing</a:t>
            </a:r>
            <a:r>
              <a:rPr lang="nb-NO" sz="2200" dirty="0" smtClean="0"/>
              <a:t> </a:t>
            </a:r>
            <a:r>
              <a:rPr lang="nb-NO" sz="2200" dirty="0" err="1" smtClean="0"/>
              <a:t>qiyam/rukooh/sujood</a:t>
            </a:r>
            <a:r>
              <a:rPr lang="nb-NO" sz="2200" dirty="0" smtClean="0"/>
              <a:t> in proper manner. </a:t>
            </a:r>
          </a:p>
          <a:p>
            <a:endParaRPr lang="nb-NO" sz="2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The </a:t>
            </a:r>
            <a:r>
              <a:rPr lang="nb-NO" dirty="0" err="1" smtClean="0"/>
              <a:t>middle</a:t>
            </a:r>
            <a:r>
              <a:rPr lang="nb-NO" dirty="0" smtClean="0"/>
              <a:t> </a:t>
            </a:r>
            <a:r>
              <a:rPr lang="nb-NO" dirty="0" err="1" smtClean="0"/>
              <a:t>prayer</a:t>
            </a:r>
            <a:r>
              <a:rPr lang="nb-NO" dirty="0" smtClean="0"/>
              <a:t>…</a:t>
            </a:r>
            <a:endParaRPr lang="nb-NO" dirty="0"/>
          </a:p>
        </p:txBody>
      </p:sp>
      <p:sp>
        <p:nvSpPr>
          <p:cNvPr id="3" name="Plassholder for innhold 2"/>
          <p:cNvSpPr>
            <a:spLocks noGrp="1"/>
          </p:cNvSpPr>
          <p:nvPr>
            <p:ph idx="1"/>
          </p:nvPr>
        </p:nvSpPr>
        <p:spPr/>
        <p:txBody>
          <a:bodyPr>
            <a:normAutofit fontScale="85000" lnSpcReduction="20000"/>
          </a:bodyPr>
          <a:lstStyle/>
          <a:p>
            <a:r>
              <a:rPr lang="nb-NO" sz="2400" dirty="0" smtClean="0"/>
              <a:t>The </a:t>
            </a:r>
            <a:r>
              <a:rPr lang="nb-NO" sz="2400" dirty="0" err="1" smtClean="0"/>
              <a:t>middle</a:t>
            </a:r>
            <a:r>
              <a:rPr lang="nb-NO" sz="2400" dirty="0" smtClean="0"/>
              <a:t> </a:t>
            </a:r>
            <a:r>
              <a:rPr lang="nb-NO" sz="2400" dirty="0" err="1" smtClean="0"/>
              <a:t>prayer</a:t>
            </a:r>
            <a:r>
              <a:rPr lang="nb-NO" sz="2400" dirty="0" smtClean="0"/>
              <a:t> : </a:t>
            </a:r>
            <a:r>
              <a:rPr lang="nb-NO" sz="2400" dirty="0" err="1" smtClean="0"/>
              <a:t>Asr</a:t>
            </a:r>
            <a:r>
              <a:rPr lang="nb-NO" sz="2400" dirty="0" smtClean="0"/>
              <a:t> </a:t>
            </a:r>
            <a:r>
              <a:rPr lang="nb-NO" sz="2400" dirty="0" err="1" smtClean="0"/>
              <a:t>prayer</a:t>
            </a:r>
            <a:r>
              <a:rPr lang="nb-NO" sz="2400" dirty="0" smtClean="0"/>
              <a:t>. </a:t>
            </a:r>
          </a:p>
          <a:p>
            <a:r>
              <a:rPr lang="nb-NO" sz="2400" dirty="0" err="1" smtClean="0"/>
              <a:t>Hadith</a:t>
            </a:r>
            <a:r>
              <a:rPr lang="nb-NO" sz="2400" dirty="0" smtClean="0"/>
              <a:t> </a:t>
            </a:r>
            <a:r>
              <a:rPr lang="nb-NO" sz="2400" dirty="0" err="1" smtClean="0"/>
              <a:t>about</a:t>
            </a:r>
            <a:r>
              <a:rPr lang="nb-NO" sz="2400" dirty="0" smtClean="0"/>
              <a:t> </a:t>
            </a:r>
            <a:r>
              <a:rPr lang="nb-NO" sz="2400" dirty="0" err="1" smtClean="0"/>
              <a:t>Asr</a:t>
            </a:r>
            <a:r>
              <a:rPr lang="nb-NO" sz="2400" dirty="0" smtClean="0"/>
              <a:t> </a:t>
            </a:r>
            <a:r>
              <a:rPr lang="nb-NO" sz="2400" dirty="0" err="1" smtClean="0"/>
              <a:t>prayer</a:t>
            </a:r>
            <a:r>
              <a:rPr lang="nb-NO" sz="2400" dirty="0" smtClean="0"/>
              <a:t>. </a:t>
            </a:r>
          </a:p>
          <a:p>
            <a:r>
              <a:rPr lang="nb-NO" sz="2400" dirty="0" err="1" smtClean="0"/>
              <a:t>Why</a:t>
            </a:r>
            <a:r>
              <a:rPr lang="nb-NO" sz="2400" dirty="0" smtClean="0"/>
              <a:t>: </a:t>
            </a:r>
            <a:r>
              <a:rPr lang="nb-NO" sz="2400" dirty="0" err="1" smtClean="0"/>
              <a:t>Easier</a:t>
            </a:r>
            <a:r>
              <a:rPr lang="nb-NO" sz="2400" dirty="0" smtClean="0"/>
              <a:t> to </a:t>
            </a:r>
            <a:r>
              <a:rPr lang="nb-NO" sz="2400" dirty="0" err="1" smtClean="0"/>
              <a:t>neglect</a:t>
            </a:r>
            <a:r>
              <a:rPr lang="nb-NO" sz="2400" dirty="0" smtClean="0"/>
              <a:t> </a:t>
            </a:r>
            <a:r>
              <a:rPr lang="nb-NO" sz="2400" dirty="0" err="1" smtClean="0"/>
              <a:t>the</a:t>
            </a:r>
            <a:r>
              <a:rPr lang="nb-NO" sz="2400" dirty="0" smtClean="0"/>
              <a:t> </a:t>
            </a:r>
            <a:r>
              <a:rPr lang="nb-NO" sz="2400" dirty="0" err="1" smtClean="0"/>
              <a:t>Asr</a:t>
            </a:r>
            <a:r>
              <a:rPr lang="nb-NO" sz="2400" dirty="0" smtClean="0"/>
              <a:t> </a:t>
            </a:r>
            <a:r>
              <a:rPr lang="nb-NO" sz="2400" dirty="0" err="1" smtClean="0"/>
              <a:t>prayer</a:t>
            </a:r>
            <a:r>
              <a:rPr lang="nb-NO" sz="2400" dirty="0" smtClean="0"/>
              <a:t> </a:t>
            </a:r>
            <a:r>
              <a:rPr lang="nb-NO" sz="2400" dirty="0" err="1" smtClean="0"/>
              <a:t>because</a:t>
            </a:r>
            <a:r>
              <a:rPr lang="nb-NO" sz="2400" dirty="0" smtClean="0"/>
              <a:t> </a:t>
            </a:r>
            <a:r>
              <a:rPr lang="nb-NO" sz="2400" dirty="0" err="1" smtClean="0"/>
              <a:t>the</a:t>
            </a:r>
            <a:r>
              <a:rPr lang="nb-NO" sz="2400" dirty="0" smtClean="0"/>
              <a:t> </a:t>
            </a:r>
            <a:r>
              <a:rPr lang="nb-NO" sz="2400" dirty="0" err="1" smtClean="0"/>
              <a:t>day</a:t>
            </a:r>
            <a:r>
              <a:rPr lang="nb-NO" sz="2400" dirty="0" smtClean="0"/>
              <a:t> is ending. </a:t>
            </a:r>
          </a:p>
          <a:p>
            <a:r>
              <a:rPr lang="nb-NO" sz="2400" dirty="0" smtClean="0"/>
              <a:t>”</a:t>
            </a:r>
            <a:r>
              <a:rPr lang="en-US" sz="2400" dirty="0" smtClean="0"/>
              <a:t> stand before Allah , devoutly obedient.</a:t>
            </a:r>
            <a:r>
              <a:rPr lang="nb-NO" sz="2400" dirty="0" smtClean="0"/>
              <a:t>” – It is </a:t>
            </a:r>
            <a:r>
              <a:rPr lang="nb-NO" sz="2400" dirty="0" err="1" smtClean="0"/>
              <a:t>obligatory</a:t>
            </a:r>
            <a:r>
              <a:rPr lang="nb-NO" sz="2400" dirty="0" smtClean="0"/>
              <a:t> to stand, </a:t>
            </a:r>
            <a:r>
              <a:rPr lang="nb-NO" sz="2400" dirty="0" err="1" smtClean="0"/>
              <a:t>but</a:t>
            </a:r>
            <a:r>
              <a:rPr lang="nb-NO" sz="2400" dirty="0" smtClean="0"/>
              <a:t> </a:t>
            </a:r>
            <a:r>
              <a:rPr lang="nb-NO" sz="2400" dirty="0" err="1" smtClean="0"/>
              <a:t>sit</a:t>
            </a:r>
            <a:r>
              <a:rPr lang="nb-NO" sz="2400" dirty="0" smtClean="0"/>
              <a:t> </a:t>
            </a:r>
            <a:r>
              <a:rPr lang="nb-NO" sz="2400" dirty="0" err="1" smtClean="0"/>
              <a:t>if</a:t>
            </a:r>
            <a:r>
              <a:rPr lang="nb-NO" sz="2400" dirty="0" smtClean="0"/>
              <a:t> </a:t>
            </a:r>
            <a:r>
              <a:rPr lang="nb-NO" sz="2400" dirty="0" err="1" smtClean="0"/>
              <a:t>necessary</a:t>
            </a:r>
            <a:r>
              <a:rPr lang="nb-NO" sz="2400" dirty="0" smtClean="0"/>
              <a:t>. </a:t>
            </a:r>
            <a:br>
              <a:rPr lang="nb-NO" sz="2400" dirty="0" smtClean="0"/>
            </a:br>
            <a:r>
              <a:rPr lang="nb-NO" sz="2400" dirty="0" err="1" smtClean="0"/>
              <a:t>Obedient</a:t>
            </a:r>
            <a:r>
              <a:rPr lang="nb-NO" sz="2400" dirty="0" smtClean="0"/>
              <a:t> </a:t>
            </a:r>
            <a:r>
              <a:rPr lang="nb-NO" sz="2400" dirty="0" err="1" smtClean="0"/>
              <a:t>means</a:t>
            </a:r>
            <a:r>
              <a:rPr lang="nb-NO" sz="2400" dirty="0" smtClean="0"/>
              <a:t> it is not </a:t>
            </a:r>
            <a:r>
              <a:rPr lang="nb-NO" sz="2400" dirty="0" err="1" smtClean="0"/>
              <a:t>allowed</a:t>
            </a:r>
            <a:r>
              <a:rPr lang="nb-NO" sz="2400" dirty="0" smtClean="0"/>
              <a:t> to </a:t>
            </a:r>
            <a:r>
              <a:rPr lang="nb-NO" sz="2400" dirty="0" err="1" smtClean="0"/>
              <a:t>speak</a:t>
            </a:r>
            <a:r>
              <a:rPr lang="nb-NO" sz="2400" dirty="0" smtClean="0"/>
              <a:t> during </a:t>
            </a:r>
            <a:r>
              <a:rPr lang="nb-NO" sz="2400" dirty="0" err="1" smtClean="0"/>
              <a:t>salaah</a:t>
            </a:r>
            <a:r>
              <a:rPr lang="nb-NO" sz="2400" dirty="0" smtClean="0"/>
              <a:t>.</a:t>
            </a:r>
            <a:endParaRPr lang="en-US" sz="24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240-242</a:t>
            </a:r>
            <a:endParaRPr lang="nb-NO" dirty="0"/>
          </a:p>
        </p:txBody>
      </p:sp>
      <p:sp>
        <p:nvSpPr>
          <p:cNvPr id="3" name="Plassholder for innhold 2"/>
          <p:cNvSpPr>
            <a:spLocks noGrp="1"/>
          </p:cNvSpPr>
          <p:nvPr>
            <p:ph idx="1"/>
          </p:nvPr>
        </p:nvSpPr>
        <p:spPr>
          <a:xfrm>
            <a:off x="1371600" y="1524000"/>
            <a:ext cx="6629400" cy="4953000"/>
          </a:xfrm>
        </p:spPr>
        <p:txBody>
          <a:bodyPr>
            <a:noAutofit/>
          </a:bodyPr>
          <a:lstStyle/>
          <a:p>
            <a:pPr algn="ctr">
              <a:buNone/>
            </a:pPr>
            <a:r>
              <a:rPr lang="ar-AE" sz="3200" dirty="0" smtClean="0"/>
              <a:t>﴿وَالَّذِينَ يُتَوَفَّوْنَ مِنكُمْ وَيَذَرُونَ أَزْوَجًا وَصِيَّةً لازْوَاجِهِم مَّتَـعًا إِلَى الْحَوْلِ غَيْرَ إِخْرَاجٍ فَإِنْ خَرَجْنَ فَلاَ جُنَاحَ عَلَيْكُمْ فِى مَا فَعَلْنَ فِي أَنفُسِهِنَّ مِن مَّعْرُوفٍ وَاللَّهُ عَزِيزٌ حَكِيمٌ - وَلِلْمُطَلَّقَـتِ مَتَـعٌ بِالْمَعْرُوفِ حَقًّا عَلَى الْمُتَّقِينَ - كَذَلِكَ يُبَيِّنُ اللَّهُ لَكُمْ آيَـتِهِ لَعَلَّكُمْ تَعْقِلُونَ ﴾ </a:t>
            </a:r>
            <a:endParaRPr lang="nb-NO"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nb-NO" dirty="0" smtClean="0"/>
              <a:t>Verse 240-242 - </a:t>
            </a:r>
            <a:r>
              <a:rPr lang="nb-NO" dirty="0" err="1" smtClean="0"/>
              <a:t>Translation</a:t>
            </a:r>
            <a:endParaRPr lang="nb-NO" dirty="0"/>
          </a:p>
        </p:txBody>
      </p:sp>
      <p:sp>
        <p:nvSpPr>
          <p:cNvPr id="3" name="Plassholder for innhold 2"/>
          <p:cNvSpPr>
            <a:spLocks noGrp="1"/>
          </p:cNvSpPr>
          <p:nvPr>
            <p:ph idx="1"/>
          </p:nvPr>
        </p:nvSpPr>
        <p:spPr>
          <a:xfrm>
            <a:off x="914400" y="1600200"/>
            <a:ext cx="7239000" cy="4800600"/>
          </a:xfrm>
        </p:spPr>
        <p:txBody>
          <a:bodyPr>
            <a:noAutofit/>
          </a:bodyPr>
          <a:lstStyle/>
          <a:p>
            <a:pPr algn="ctr">
              <a:buNone/>
            </a:pPr>
            <a:r>
              <a:rPr lang="en-US" dirty="0" smtClean="0"/>
              <a:t>And those who are taken in death among you and leave wives behind - for their wives is a bequest: maintenance for one year without turning [them] out. But if they leave [of their own accord], then there is no blame upon you for what they do with themselves in an acceptable way. And Allah is Exalted in Might and Wise.</a:t>
            </a:r>
          </a:p>
          <a:p>
            <a:pPr algn="ctr">
              <a:buNone/>
            </a:pPr>
            <a:r>
              <a:rPr lang="en-US" dirty="0" smtClean="0"/>
              <a:t>And for divorced women is a provision according to what is acceptable - a duty upon the righteous.</a:t>
            </a:r>
          </a:p>
          <a:p>
            <a:pPr algn="ctr">
              <a:buNone/>
            </a:pPr>
            <a:r>
              <a:rPr lang="en-US" dirty="0" smtClean="0"/>
              <a:t>Thus does Allah make clear to you His verses that you might use reason.</a:t>
            </a:r>
          </a:p>
          <a:p>
            <a:pPr algn="ctr">
              <a:buNone/>
            </a:pPr>
            <a:endParaRPr lang="en-US" dirty="0" smtClean="0"/>
          </a:p>
          <a:p>
            <a:pPr algn="ctr">
              <a:buNone/>
            </a:pPr>
            <a:endParaRPr lang="nb-N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1371600" y="1676400"/>
            <a:ext cx="5771810" cy="3821978"/>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234</a:t>
            </a:r>
            <a:endParaRPr lang="nb-NO" dirty="0"/>
          </a:p>
        </p:txBody>
      </p:sp>
      <p:sp>
        <p:nvSpPr>
          <p:cNvPr id="3" name="Plassholder for innhold 2"/>
          <p:cNvSpPr>
            <a:spLocks noGrp="1"/>
          </p:cNvSpPr>
          <p:nvPr>
            <p:ph idx="1"/>
          </p:nvPr>
        </p:nvSpPr>
        <p:spPr>
          <a:xfrm>
            <a:off x="914400" y="1676400"/>
            <a:ext cx="7467600" cy="4648200"/>
          </a:xfrm>
        </p:spPr>
        <p:txBody>
          <a:bodyPr>
            <a:noAutofit/>
          </a:bodyPr>
          <a:lstStyle/>
          <a:p>
            <a:pPr algn="ctr">
              <a:buNone/>
            </a:pPr>
            <a:r>
              <a:rPr lang="ar-AE" sz="4000" dirty="0" smtClean="0"/>
              <a:t>﴿وَالَّذِينَ يُتَوَفَّوْنَ مِنكُمْ وَيَذَرُونَ أَزْوَجًا يَتَرَبَّصْنَ بِأَنفُسِهِنَّ أَرْبَعَةَ أَشْهُرٍ وَعَشْرًا فَإِذَا بَلَغْنَ أَجَلَهُنَّ فَلاَ جُنَاحَ عَلَيْكُمْ فِيمَا فَعَلْنَ فِى أَنفُسِهِنَّ بِالْمَعْرُوفِ وَاللَّهُ بِمَا تَعْمَلُونَ خَبِيرٌ ﴾</a:t>
            </a:r>
            <a:endParaRPr lang="nb-NO"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gn="ctr"/>
            <a:r>
              <a:rPr lang="nb-NO" dirty="0" smtClean="0"/>
              <a:t>Verse 234 - </a:t>
            </a:r>
            <a:r>
              <a:rPr lang="nb-NO" dirty="0" err="1" smtClean="0"/>
              <a:t>Translation</a:t>
            </a:r>
            <a:endParaRPr lang="nb-NO" dirty="0"/>
          </a:p>
        </p:txBody>
      </p:sp>
      <p:sp>
        <p:nvSpPr>
          <p:cNvPr id="3" name="Plassholder for innhold 2"/>
          <p:cNvSpPr>
            <a:spLocks noGrp="1"/>
          </p:cNvSpPr>
          <p:nvPr>
            <p:ph idx="1"/>
          </p:nvPr>
        </p:nvSpPr>
        <p:spPr/>
        <p:txBody>
          <a:bodyPr>
            <a:noAutofit/>
          </a:bodyPr>
          <a:lstStyle/>
          <a:p>
            <a:pPr algn="ctr">
              <a:buNone/>
            </a:pPr>
            <a:r>
              <a:rPr lang="en-US" sz="2200" dirty="0" smtClean="0"/>
              <a:t>And those who are taken in death among you and leave wives behind - they, [the wives, shall] wait four months and ten [days]. And when they have fulfilled their term, then there is no blame upon you for what they do with themselves in an acceptable manner. And Allah is [fully] Acquainted with what you do.</a:t>
            </a:r>
          </a:p>
          <a:p>
            <a:pPr algn="ctr">
              <a:buNone/>
            </a:pPr>
            <a:endParaRPr lang="nb-NO"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err="1" smtClean="0"/>
              <a:t>About</a:t>
            </a:r>
            <a:r>
              <a:rPr lang="nb-NO" dirty="0" smtClean="0"/>
              <a:t> </a:t>
            </a:r>
            <a:r>
              <a:rPr lang="nb-NO" dirty="0" err="1" smtClean="0"/>
              <a:t>iddat</a:t>
            </a:r>
            <a:r>
              <a:rPr lang="nb-NO" dirty="0" smtClean="0"/>
              <a:t>…</a:t>
            </a:r>
            <a:endParaRPr lang="nb-NO" dirty="0"/>
          </a:p>
        </p:txBody>
      </p:sp>
      <p:sp>
        <p:nvSpPr>
          <p:cNvPr id="3" name="Plassholder for innhold 2"/>
          <p:cNvSpPr>
            <a:spLocks noGrp="1"/>
          </p:cNvSpPr>
          <p:nvPr>
            <p:ph idx="1"/>
          </p:nvPr>
        </p:nvSpPr>
        <p:spPr/>
        <p:txBody>
          <a:bodyPr>
            <a:normAutofit fontScale="92500"/>
          </a:bodyPr>
          <a:lstStyle/>
          <a:p>
            <a:r>
              <a:rPr lang="nb-NO" sz="2400" dirty="0" smtClean="0"/>
              <a:t>For all </a:t>
            </a:r>
            <a:r>
              <a:rPr lang="nb-NO" sz="2400" dirty="0" err="1" smtClean="0"/>
              <a:t>widows</a:t>
            </a:r>
            <a:r>
              <a:rPr lang="nb-NO" sz="2400" dirty="0" smtClean="0"/>
              <a:t> </a:t>
            </a:r>
            <a:r>
              <a:rPr lang="nb-NO" sz="2400" dirty="0" err="1" smtClean="0"/>
              <a:t>the</a:t>
            </a:r>
            <a:r>
              <a:rPr lang="nb-NO" sz="2400" dirty="0" smtClean="0"/>
              <a:t> </a:t>
            </a:r>
            <a:r>
              <a:rPr lang="nb-NO" sz="2400" dirty="0" err="1" smtClean="0"/>
              <a:t>waiting</a:t>
            </a:r>
            <a:r>
              <a:rPr lang="nb-NO" sz="2400" dirty="0" smtClean="0"/>
              <a:t> </a:t>
            </a:r>
            <a:r>
              <a:rPr lang="nb-NO" sz="2400" dirty="0" err="1" smtClean="0"/>
              <a:t>period</a:t>
            </a:r>
            <a:r>
              <a:rPr lang="nb-NO" sz="2400" dirty="0" smtClean="0"/>
              <a:t> is 4 </a:t>
            </a:r>
            <a:r>
              <a:rPr lang="nb-NO" sz="2400" dirty="0" err="1" smtClean="0"/>
              <a:t>months</a:t>
            </a:r>
            <a:r>
              <a:rPr lang="nb-NO" sz="2400" dirty="0" smtClean="0"/>
              <a:t> 10 </a:t>
            </a:r>
            <a:r>
              <a:rPr lang="nb-NO" sz="2400" dirty="0" err="1" smtClean="0"/>
              <a:t>days</a:t>
            </a:r>
            <a:r>
              <a:rPr lang="nb-NO" sz="2400" dirty="0" smtClean="0"/>
              <a:t>,</a:t>
            </a:r>
            <a:br>
              <a:rPr lang="nb-NO" sz="2400" dirty="0" smtClean="0"/>
            </a:br>
            <a:r>
              <a:rPr lang="nb-NO" sz="2400" dirty="0" smtClean="0"/>
              <a:t>- </a:t>
            </a:r>
            <a:r>
              <a:rPr lang="nb-NO" sz="2400" dirty="0" err="1" smtClean="0"/>
              <a:t>except</a:t>
            </a:r>
            <a:r>
              <a:rPr lang="nb-NO" sz="2400" dirty="0" smtClean="0"/>
              <a:t> </a:t>
            </a:r>
            <a:r>
              <a:rPr lang="nb-NO" sz="2400" dirty="0" err="1" smtClean="0"/>
              <a:t>the</a:t>
            </a:r>
            <a:r>
              <a:rPr lang="nb-NO" sz="2400" dirty="0" smtClean="0"/>
              <a:t> pregnant </a:t>
            </a:r>
            <a:r>
              <a:rPr lang="nb-NO" sz="2400" dirty="0" err="1" smtClean="0"/>
              <a:t>woman</a:t>
            </a:r>
            <a:r>
              <a:rPr lang="nb-NO" sz="2400" dirty="0" smtClean="0"/>
              <a:t>, her </a:t>
            </a:r>
            <a:r>
              <a:rPr lang="nb-NO" sz="2400" dirty="0" err="1" smtClean="0"/>
              <a:t>iddat</a:t>
            </a:r>
            <a:r>
              <a:rPr lang="nb-NO" sz="2400" dirty="0" smtClean="0"/>
              <a:t> is </a:t>
            </a:r>
            <a:r>
              <a:rPr lang="nb-NO" sz="2400" dirty="0" err="1" smtClean="0"/>
              <a:t>until</a:t>
            </a:r>
            <a:r>
              <a:rPr lang="nb-NO" sz="2400" dirty="0" smtClean="0"/>
              <a:t> </a:t>
            </a:r>
            <a:r>
              <a:rPr lang="nb-NO" sz="2400" dirty="0" err="1" smtClean="0"/>
              <a:t>the</a:t>
            </a:r>
            <a:r>
              <a:rPr lang="nb-NO" sz="2400" dirty="0" smtClean="0"/>
              <a:t> baby is </a:t>
            </a:r>
            <a:r>
              <a:rPr lang="nb-NO" sz="2400" dirty="0" err="1" smtClean="0"/>
              <a:t>born</a:t>
            </a:r>
            <a:r>
              <a:rPr lang="nb-NO" sz="2400" dirty="0" smtClean="0"/>
              <a:t>. </a:t>
            </a:r>
          </a:p>
          <a:p>
            <a:r>
              <a:rPr lang="nb-NO" sz="2400" dirty="0" err="1" smtClean="0"/>
              <a:t>Why</a:t>
            </a:r>
            <a:r>
              <a:rPr lang="nb-NO" sz="2400" dirty="0" smtClean="0"/>
              <a:t> 4 m. 10 </a:t>
            </a:r>
            <a:r>
              <a:rPr lang="nb-NO" sz="2400" dirty="0" err="1" smtClean="0"/>
              <a:t>days</a:t>
            </a:r>
            <a:r>
              <a:rPr lang="nb-NO" sz="2400" dirty="0" smtClean="0"/>
              <a:t>: </a:t>
            </a:r>
            <a:r>
              <a:rPr lang="nb-NO" sz="2400" dirty="0" err="1" smtClean="0"/>
              <a:t>Its</a:t>
            </a:r>
            <a:r>
              <a:rPr lang="nb-NO" sz="2400" dirty="0" smtClean="0"/>
              <a:t> </a:t>
            </a:r>
            <a:r>
              <a:rPr lang="nb-NO" sz="2400" dirty="0" err="1" smtClean="0"/>
              <a:t>connected</a:t>
            </a:r>
            <a:r>
              <a:rPr lang="nb-NO" sz="2400" dirty="0" smtClean="0"/>
              <a:t> to </a:t>
            </a:r>
            <a:r>
              <a:rPr lang="nb-NO" sz="2400" dirty="0" err="1" smtClean="0"/>
              <a:t>the</a:t>
            </a:r>
            <a:r>
              <a:rPr lang="nb-NO" sz="2400" dirty="0" smtClean="0"/>
              <a:t> </a:t>
            </a:r>
            <a:r>
              <a:rPr lang="nb-NO" sz="2400" dirty="0" err="1" smtClean="0"/>
              <a:t>movement</a:t>
            </a:r>
            <a:r>
              <a:rPr lang="nb-NO" sz="2400" dirty="0" smtClean="0"/>
              <a:t> </a:t>
            </a:r>
            <a:r>
              <a:rPr lang="nb-NO" sz="2400" dirty="0" err="1" smtClean="0"/>
              <a:t>of</a:t>
            </a:r>
            <a:r>
              <a:rPr lang="nb-NO" sz="2400" dirty="0" smtClean="0"/>
              <a:t> baby in </a:t>
            </a:r>
            <a:r>
              <a:rPr lang="nb-NO" sz="2400" dirty="0" err="1" smtClean="0"/>
              <a:t>womb</a:t>
            </a:r>
            <a:r>
              <a:rPr lang="nb-NO" sz="2400" dirty="0" smtClean="0"/>
              <a:t>, to know </a:t>
            </a:r>
            <a:r>
              <a:rPr lang="nb-NO" sz="2400" dirty="0" err="1" smtClean="0"/>
              <a:t>if</a:t>
            </a:r>
            <a:r>
              <a:rPr lang="nb-NO" sz="2400" dirty="0" smtClean="0"/>
              <a:t> </a:t>
            </a:r>
            <a:r>
              <a:rPr lang="nb-NO" sz="2400" dirty="0" err="1" smtClean="0"/>
              <a:t>she</a:t>
            </a:r>
            <a:r>
              <a:rPr lang="nb-NO" sz="2400" dirty="0" smtClean="0"/>
              <a:t> is pregnant. </a:t>
            </a:r>
            <a:endParaRPr lang="nb-NO"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err="1" smtClean="0"/>
              <a:t>Why</a:t>
            </a:r>
            <a:r>
              <a:rPr lang="nb-NO" dirty="0" smtClean="0"/>
              <a:t>…</a:t>
            </a:r>
            <a:endParaRPr lang="nb-NO" dirty="0"/>
          </a:p>
        </p:txBody>
      </p:sp>
      <p:sp>
        <p:nvSpPr>
          <p:cNvPr id="3" name="Plassholder for innhold 2"/>
          <p:cNvSpPr>
            <a:spLocks noGrp="1"/>
          </p:cNvSpPr>
          <p:nvPr>
            <p:ph idx="1"/>
          </p:nvPr>
        </p:nvSpPr>
        <p:spPr/>
        <p:txBody>
          <a:bodyPr>
            <a:normAutofit/>
          </a:bodyPr>
          <a:lstStyle/>
          <a:p>
            <a:r>
              <a:rPr lang="nb-NO" sz="2800" dirty="0" smtClean="0"/>
              <a:t>This is to </a:t>
            </a:r>
            <a:r>
              <a:rPr lang="nb-NO" sz="2800" dirty="0" err="1" smtClean="0"/>
              <a:t>protect</a:t>
            </a:r>
            <a:r>
              <a:rPr lang="nb-NO" sz="2800" dirty="0" smtClean="0"/>
              <a:t> </a:t>
            </a:r>
            <a:r>
              <a:rPr lang="nb-NO" sz="2800" dirty="0" err="1" smtClean="0"/>
              <a:t>the</a:t>
            </a:r>
            <a:r>
              <a:rPr lang="nb-NO" sz="2800" dirty="0" smtClean="0"/>
              <a:t> </a:t>
            </a:r>
            <a:r>
              <a:rPr lang="nb-NO" sz="2800" dirty="0" err="1" smtClean="0"/>
              <a:t>identity</a:t>
            </a:r>
            <a:r>
              <a:rPr lang="nb-NO" sz="2800" dirty="0" smtClean="0"/>
              <a:t> </a:t>
            </a:r>
            <a:r>
              <a:rPr lang="nb-NO" sz="2800" dirty="0" err="1" smtClean="0"/>
              <a:t>of</a:t>
            </a:r>
            <a:r>
              <a:rPr lang="nb-NO" sz="2800" dirty="0" smtClean="0"/>
              <a:t> </a:t>
            </a:r>
            <a:r>
              <a:rPr lang="nb-NO" sz="2800" dirty="0" err="1" smtClean="0"/>
              <a:t>children</a:t>
            </a:r>
            <a:r>
              <a:rPr lang="nb-NO" sz="2800" dirty="0" smtClean="0"/>
              <a:t>. </a:t>
            </a:r>
          </a:p>
          <a:p>
            <a:r>
              <a:rPr lang="nb-NO" sz="2800" dirty="0" err="1" smtClean="0"/>
              <a:t>Giving</a:t>
            </a:r>
            <a:r>
              <a:rPr lang="nb-NO" sz="2800" dirty="0" smtClean="0"/>
              <a:t> </a:t>
            </a:r>
            <a:r>
              <a:rPr lang="nb-NO" sz="2800" dirty="0" err="1" smtClean="0"/>
              <a:t>the</a:t>
            </a:r>
            <a:r>
              <a:rPr lang="nb-NO" sz="2800" dirty="0" smtClean="0"/>
              <a:t> </a:t>
            </a:r>
            <a:r>
              <a:rPr lang="nb-NO" sz="2800" dirty="0" err="1" smtClean="0"/>
              <a:t>woman</a:t>
            </a:r>
            <a:r>
              <a:rPr lang="nb-NO" sz="2800" dirty="0" smtClean="0"/>
              <a:t> time to </a:t>
            </a:r>
            <a:r>
              <a:rPr lang="nb-NO" sz="2800" dirty="0" err="1" smtClean="0"/>
              <a:t>deal</a:t>
            </a:r>
            <a:r>
              <a:rPr lang="nb-NO" sz="2800" dirty="0" smtClean="0"/>
              <a:t> </a:t>
            </a:r>
            <a:r>
              <a:rPr lang="nb-NO" sz="2800" dirty="0" err="1" smtClean="0"/>
              <a:t>with</a:t>
            </a:r>
            <a:r>
              <a:rPr lang="nb-NO" sz="2800" dirty="0" smtClean="0"/>
              <a:t> </a:t>
            </a:r>
            <a:r>
              <a:rPr lang="nb-NO" sz="2800" dirty="0" err="1" smtClean="0"/>
              <a:t>the</a:t>
            </a:r>
            <a:r>
              <a:rPr lang="nb-NO" sz="2800" dirty="0" smtClean="0"/>
              <a:t> </a:t>
            </a:r>
            <a:r>
              <a:rPr lang="nb-NO" sz="2800" dirty="0" err="1" smtClean="0"/>
              <a:t>emotions</a:t>
            </a:r>
            <a:r>
              <a:rPr lang="nb-NO" sz="2800" dirty="0" smtClean="0"/>
              <a:t> </a:t>
            </a:r>
            <a:r>
              <a:rPr lang="nb-NO" sz="2800" dirty="0" err="1" smtClean="0"/>
              <a:t>after</a:t>
            </a:r>
            <a:r>
              <a:rPr lang="nb-NO" sz="2800" dirty="0" smtClean="0"/>
              <a:t> loss </a:t>
            </a:r>
            <a:r>
              <a:rPr lang="nb-NO" sz="2800" dirty="0" err="1" smtClean="0"/>
              <a:t>of</a:t>
            </a:r>
            <a:r>
              <a:rPr lang="nb-NO" sz="2800" dirty="0" smtClean="0"/>
              <a:t> husband. </a:t>
            </a:r>
            <a:endParaRPr lang="nb-NO"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err="1" smtClean="0"/>
              <a:t>Things</a:t>
            </a:r>
            <a:r>
              <a:rPr lang="nb-NO" dirty="0" smtClean="0"/>
              <a:t> to </a:t>
            </a:r>
            <a:r>
              <a:rPr lang="nb-NO" dirty="0" err="1" smtClean="0"/>
              <a:t>avoid</a:t>
            </a:r>
            <a:r>
              <a:rPr lang="nb-NO" dirty="0" smtClean="0"/>
              <a:t>…</a:t>
            </a:r>
            <a:endParaRPr lang="nb-NO" dirty="0"/>
          </a:p>
        </p:txBody>
      </p:sp>
      <p:sp>
        <p:nvSpPr>
          <p:cNvPr id="3" name="Plassholder for innhold 2"/>
          <p:cNvSpPr>
            <a:spLocks noGrp="1"/>
          </p:cNvSpPr>
          <p:nvPr>
            <p:ph idx="1"/>
          </p:nvPr>
        </p:nvSpPr>
        <p:spPr/>
        <p:txBody>
          <a:bodyPr>
            <a:normAutofit/>
          </a:bodyPr>
          <a:lstStyle/>
          <a:p>
            <a:r>
              <a:rPr lang="nb-NO" sz="2400" dirty="0" err="1" smtClean="0"/>
              <a:t>Things</a:t>
            </a:r>
            <a:r>
              <a:rPr lang="nb-NO" sz="2400" dirty="0" smtClean="0"/>
              <a:t> to </a:t>
            </a:r>
            <a:r>
              <a:rPr lang="nb-NO" sz="2400" dirty="0" err="1" smtClean="0"/>
              <a:t>avoid</a:t>
            </a:r>
            <a:r>
              <a:rPr lang="nb-NO" sz="2400" dirty="0" smtClean="0"/>
              <a:t> / </a:t>
            </a:r>
            <a:r>
              <a:rPr lang="nb-NO" sz="2400" dirty="0" err="1" smtClean="0"/>
              <a:t>forbidden</a:t>
            </a:r>
            <a:r>
              <a:rPr lang="nb-NO" sz="2400" dirty="0" smtClean="0"/>
              <a:t> during </a:t>
            </a:r>
            <a:r>
              <a:rPr lang="nb-NO" sz="2400" dirty="0" err="1" smtClean="0"/>
              <a:t>iddat</a:t>
            </a:r>
            <a:r>
              <a:rPr lang="nb-NO" sz="2400" dirty="0" smtClean="0"/>
              <a:t>: </a:t>
            </a:r>
            <a:br>
              <a:rPr lang="nb-NO" sz="2400" dirty="0" smtClean="0"/>
            </a:br>
            <a:r>
              <a:rPr lang="nb-NO" sz="2400" dirty="0" smtClean="0"/>
              <a:t>- The </a:t>
            </a:r>
            <a:r>
              <a:rPr lang="nb-NO" sz="2400" dirty="0" err="1" smtClean="0"/>
              <a:t>woman</a:t>
            </a:r>
            <a:r>
              <a:rPr lang="nb-NO" sz="2400" dirty="0" smtClean="0"/>
              <a:t> </a:t>
            </a:r>
            <a:r>
              <a:rPr lang="nb-NO" sz="2400" dirty="0" err="1" smtClean="0"/>
              <a:t>beautifies</a:t>
            </a:r>
            <a:r>
              <a:rPr lang="nb-NO" sz="2400" dirty="0" smtClean="0"/>
              <a:t> </a:t>
            </a:r>
            <a:r>
              <a:rPr lang="nb-NO" sz="2400" dirty="0" err="1" smtClean="0"/>
              <a:t>herself</a:t>
            </a:r>
            <a:r>
              <a:rPr lang="nb-NO" sz="2400" dirty="0" smtClean="0"/>
              <a:t>. </a:t>
            </a:r>
            <a:br>
              <a:rPr lang="nb-NO" sz="2400" dirty="0" smtClean="0"/>
            </a:br>
            <a:r>
              <a:rPr lang="nb-NO" sz="2400" dirty="0" smtClean="0"/>
              <a:t>- To do </a:t>
            </a:r>
            <a:r>
              <a:rPr lang="nb-NO" sz="2400" dirty="0" err="1" smtClean="0"/>
              <a:t>nikah</a:t>
            </a:r>
            <a:r>
              <a:rPr lang="nb-NO" sz="2400" dirty="0" smtClean="0"/>
              <a:t/>
            </a:r>
            <a:br>
              <a:rPr lang="nb-NO" sz="2400" dirty="0" smtClean="0"/>
            </a:br>
            <a:r>
              <a:rPr lang="nb-NO" sz="2400" dirty="0" smtClean="0"/>
              <a:t>- To </a:t>
            </a:r>
            <a:r>
              <a:rPr lang="nb-NO" sz="2400" dirty="0" err="1" smtClean="0"/>
              <a:t>leave</a:t>
            </a:r>
            <a:r>
              <a:rPr lang="nb-NO" sz="2400" dirty="0" smtClean="0"/>
              <a:t> </a:t>
            </a:r>
            <a:r>
              <a:rPr lang="nb-NO" sz="2400" dirty="0" err="1" smtClean="0"/>
              <a:t>the</a:t>
            </a:r>
            <a:r>
              <a:rPr lang="nb-NO" sz="2400" dirty="0" smtClean="0"/>
              <a:t> </a:t>
            </a:r>
            <a:r>
              <a:rPr lang="nb-NO" sz="2400" dirty="0" err="1" smtClean="0"/>
              <a:t>house</a:t>
            </a:r>
            <a:r>
              <a:rPr lang="nb-NO" sz="2400" dirty="0" smtClean="0"/>
              <a:t>. </a:t>
            </a:r>
          </a:p>
          <a:p>
            <a:r>
              <a:rPr lang="nb-NO" sz="2400" dirty="0" err="1" smtClean="0"/>
              <a:t>Why</a:t>
            </a:r>
            <a:r>
              <a:rPr lang="nb-NO" sz="2400" dirty="0" smtClean="0"/>
              <a:t>: To </a:t>
            </a:r>
            <a:r>
              <a:rPr lang="nb-NO" sz="2400" dirty="0" err="1" smtClean="0"/>
              <a:t>protect</a:t>
            </a:r>
            <a:r>
              <a:rPr lang="nb-NO" sz="2400" dirty="0" smtClean="0"/>
              <a:t> </a:t>
            </a:r>
            <a:r>
              <a:rPr lang="nb-NO" sz="2400" dirty="0" err="1" smtClean="0"/>
              <a:t>the</a:t>
            </a:r>
            <a:r>
              <a:rPr lang="nb-NO" sz="2400" dirty="0" smtClean="0"/>
              <a:t> </a:t>
            </a:r>
            <a:r>
              <a:rPr lang="nb-NO" sz="2400" dirty="0" err="1" smtClean="0"/>
              <a:t>honor</a:t>
            </a:r>
            <a:r>
              <a:rPr lang="nb-NO" sz="2400" dirty="0" smtClean="0"/>
              <a:t>, </a:t>
            </a:r>
            <a:r>
              <a:rPr lang="nb-NO" sz="2400" dirty="0" err="1" smtClean="0"/>
              <a:t>dignity</a:t>
            </a:r>
            <a:r>
              <a:rPr lang="nb-NO" sz="2400" dirty="0" smtClean="0"/>
              <a:t> and rights </a:t>
            </a:r>
            <a:r>
              <a:rPr lang="nb-NO" sz="2400" dirty="0" err="1" smtClean="0"/>
              <a:t>of</a:t>
            </a:r>
            <a:r>
              <a:rPr lang="nb-NO" sz="2400" dirty="0" smtClean="0"/>
              <a:t> </a:t>
            </a:r>
            <a:r>
              <a:rPr lang="nb-NO" sz="2400" dirty="0" err="1" smtClean="0"/>
              <a:t>the</a:t>
            </a:r>
            <a:r>
              <a:rPr lang="nb-NO" sz="2400" dirty="0" smtClean="0"/>
              <a:t> </a:t>
            </a:r>
            <a:r>
              <a:rPr lang="nb-NO" sz="2400" dirty="0" err="1" smtClean="0"/>
              <a:t>woman</a:t>
            </a:r>
            <a:r>
              <a:rPr lang="nb-NO" sz="2400" dirty="0"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err="1" smtClean="0"/>
              <a:t>Marriage</a:t>
            </a:r>
            <a:r>
              <a:rPr lang="nb-NO" dirty="0" smtClean="0"/>
              <a:t> </a:t>
            </a:r>
            <a:r>
              <a:rPr lang="nb-NO" dirty="0" err="1" smtClean="0"/>
              <a:t>again</a:t>
            </a:r>
            <a:r>
              <a:rPr lang="nb-NO" dirty="0" smtClean="0"/>
              <a:t>? </a:t>
            </a:r>
            <a:endParaRPr lang="nb-NO" dirty="0"/>
          </a:p>
        </p:txBody>
      </p:sp>
      <p:sp>
        <p:nvSpPr>
          <p:cNvPr id="3" name="Plassholder for innhold 2"/>
          <p:cNvSpPr>
            <a:spLocks noGrp="1"/>
          </p:cNvSpPr>
          <p:nvPr>
            <p:ph idx="1"/>
          </p:nvPr>
        </p:nvSpPr>
        <p:spPr/>
        <p:txBody>
          <a:bodyPr>
            <a:noAutofit/>
          </a:bodyPr>
          <a:lstStyle/>
          <a:p>
            <a:r>
              <a:rPr lang="nb-NO" sz="2200" dirty="0" smtClean="0"/>
              <a:t>”</a:t>
            </a:r>
            <a:r>
              <a:rPr lang="en-US" sz="2200" dirty="0" smtClean="0"/>
              <a:t> there is no blame upon you” – meaning the family of the husband. </a:t>
            </a:r>
          </a:p>
          <a:p>
            <a:r>
              <a:rPr lang="en-US" sz="2200" dirty="0" smtClean="0"/>
              <a:t>This is to stop the injustice done in </a:t>
            </a:r>
            <a:r>
              <a:rPr lang="en-US" sz="2200" dirty="0" err="1" smtClean="0"/>
              <a:t>jahilliyah</a:t>
            </a:r>
            <a:r>
              <a:rPr lang="en-US" sz="2200" dirty="0" smtClean="0"/>
              <a:t> – the woman is allowed to marry again, the husband’s family cannot stop her. </a:t>
            </a:r>
          </a:p>
          <a:p>
            <a:r>
              <a:rPr lang="en-US" sz="2200" dirty="0" smtClean="0"/>
              <a:t>“</a:t>
            </a:r>
            <a:r>
              <a:rPr lang="nb-NO" sz="2200" dirty="0" smtClean="0"/>
              <a:t>in an </a:t>
            </a:r>
            <a:r>
              <a:rPr lang="nb-NO" sz="2200" dirty="0" err="1" smtClean="0"/>
              <a:t>acceptable</a:t>
            </a:r>
            <a:r>
              <a:rPr lang="nb-NO" sz="2200" dirty="0" smtClean="0"/>
              <a:t> manner.” – </a:t>
            </a:r>
            <a:r>
              <a:rPr lang="nb-NO" sz="2200" dirty="0" err="1" smtClean="0"/>
              <a:t>Within</a:t>
            </a:r>
            <a:r>
              <a:rPr lang="nb-NO" sz="2200" dirty="0" smtClean="0"/>
              <a:t> </a:t>
            </a:r>
            <a:r>
              <a:rPr lang="nb-NO" sz="2200" dirty="0" err="1" smtClean="0"/>
              <a:t>the</a:t>
            </a:r>
            <a:r>
              <a:rPr lang="nb-NO" sz="2200" dirty="0" smtClean="0"/>
              <a:t> limits </a:t>
            </a:r>
            <a:r>
              <a:rPr lang="nb-NO" sz="2200" dirty="0" err="1" smtClean="0"/>
              <a:t>of</a:t>
            </a:r>
            <a:r>
              <a:rPr lang="nb-NO" sz="2200" dirty="0" smtClean="0"/>
              <a:t> </a:t>
            </a:r>
            <a:r>
              <a:rPr lang="nb-NO" sz="2200" dirty="0" err="1" smtClean="0"/>
              <a:t>shariah</a:t>
            </a:r>
            <a:r>
              <a:rPr lang="nb-NO" sz="2200" dirty="0" smtClean="0"/>
              <a:t>. </a:t>
            </a:r>
            <a:endParaRPr lang="nb-NO"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235 </a:t>
            </a:r>
            <a:endParaRPr lang="nb-NO" dirty="0"/>
          </a:p>
        </p:txBody>
      </p:sp>
      <p:sp>
        <p:nvSpPr>
          <p:cNvPr id="3" name="Plassholder for innhold 2"/>
          <p:cNvSpPr>
            <a:spLocks noGrp="1"/>
          </p:cNvSpPr>
          <p:nvPr>
            <p:ph idx="1"/>
          </p:nvPr>
        </p:nvSpPr>
        <p:spPr>
          <a:xfrm>
            <a:off x="1371600" y="1676400"/>
            <a:ext cx="6629400" cy="4800600"/>
          </a:xfrm>
        </p:spPr>
        <p:txBody>
          <a:bodyPr>
            <a:noAutofit/>
          </a:bodyPr>
          <a:lstStyle/>
          <a:p>
            <a:pPr algn="ctr">
              <a:buNone/>
            </a:pPr>
            <a:r>
              <a:rPr lang="ar-AE" sz="3000" dirty="0" smtClean="0"/>
              <a:t>﴿وَلاَ جُنَاحَ عَلَيْكُمْ فِيمَا عَرَّضْتُم بِهِ مِنْ خِطْبَةِ النِّسَآءِ أَوْ أَكْنَنتُمْ فِى أَنفُسِكُمْ عَلِمَ اللَّهُ أَنَّكُمْ سَتَذْكُرُونَهُنَّ وَلَـكِن لاَّ تُوَاعِدُوهُنَّ سِرًّا إِلاَّ أَن تَقُولُواْ قَوْلاً مَّعْرُوفًا وَلاَ تَعْزِمُواْ عُقْدَةَ النِّكَاحِ حَتَّى يَبْلُغَ الْكِتَـبُ أَجَلَهُ وَاعْلَمُواْ أَنَّ اللَّهَ يَعْلَمُ مَا فِى أَنفُسِكُمْ فَاحْذَرُوهُ وَاعْلَمُواْ أَنَّ اللَّهَ غَفُورٌ حَلِيمٌ ﴾ </a:t>
            </a:r>
            <a:endParaRPr lang="nb-NO" sz="3000" dirty="0"/>
          </a:p>
        </p:txBody>
      </p:sp>
    </p:spTree>
  </p:cSld>
  <p:clrMapOvr>
    <a:masterClrMapping/>
  </p:clrMapOvr>
</p:sld>
</file>

<file path=ppt/theme/theme1.xml><?xml version="1.0" encoding="utf-8"?>
<a:theme xmlns:a="http://schemas.openxmlformats.org/drawingml/2006/main" name="TP030002563">
  <a:themeElements>
    <a:clrScheme name="Egendefinert 6">
      <a:dk1>
        <a:srgbClr val="000000"/>
      </a:dk1>
      <a:lt1>
        <a:srgbClr val="000000"/>
      </a:lt1>
      <a:dk2>
        <a:srgbClr val="FFDCB6"/>
      </a:dk2>
      <a:lt2>
        <a:srgbClr val="004EEA"/>
      </a:lt2>
      <a:accent1>
        <a:srgbClr val="002060"/>
      </a:accent1>
      <a:accent2>
        <a:srgbClr val="D5E3FF"/>
      </a:accent2>
      <a:accent3>
        <a:srgbClr val="FF6700"/>
      </a:accent3>
      <a:accent4>
        <a:srgbClr val="909465"/>
      </a:accent4>
      <a:accent5>
        <a:srgbClr val="956B43"/>
      </a:accent5>
      <a:accent6>
        <a:srgbClr val="FEA022"/>
      </a:accent6>
      <a:hlink>
        <a:srgbClr val="E68200"/>
      </a:hlink>
      <a:folHlink>
        <a:srgbClr val="FFA94A"/>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ubbles">
      <a:fillStyleLst>
        <a:solidFill>
          <a:schemeClr val="phClr"/>
        </a:solidFill>
        <a:gradFill rotWithShape="1">
          <a:gsLst>
            <a:gs pos="0">
              <a:schemeClr val="phClr">
                <a:tint val="50000"/>
                <a:alpha val="85000"/>
                <a:satMod val="150000"/>
              </a:schemeClr>
            </a:gs>
            <a:gs pos="35000">
              <a:schemeClr val="phClr">
                <a:tint val="70000"/>
                <a:shade val="90000"/>
                <a:alpha val="85000"/>
                <a:satMod val="200000"/>
              </a:schemeClr>
            </a:gs>
            <a:gs pos="100000">
              <a:schemeClr val="phClr">
                <a:tint val="90000"/>
                <a:shade val="100000"/>
                <a:alpha val="85000"/>
                <a:satMod val="250000"/>
              </a:schemeClr>
            </a:gs>
          </a:gsLst>
          <a:lin ang="0" scaled="1"/>
        </a:gradFill>
        <a:gradFill rotWithShape="1">
          <a:gsLst>
            <a:gs pos="0">
              <a:schemeClr val="phClr">
                <a:shade val="40000"/>
                <a:satMod val="115000"/>
              </a:schemeClr>
            </a:gs>
            <a:gs pos="80000">
              <a:schemeClr val="phClr">
                <a:shade val="90000"/>
                <a:satMod val="130000"/>
              </a:schemeClr>
            </a:gs>
            <a:gs pos="100000">
              <a:schemeClr val="phClr">
                <a:shade val="100000"/>
                <a:satMod val="150000"/>
              </a:schemeClr>
            </a:gs>
          </a:gsLst>
          <a:lin ang="7800000" scaled="0"/>
        </a:gradFill>
      </a:fillStyleLst>
      <a:lnStyleLst>
        <a:ln w="25400" cap="flat" cmpd="sng" algn="ctr">
          <a:solidFill>
            <a:schemeClr val="phClr">
              <a:shade val="95000"/>
              <a:satMod val="105000"/>
            </a:schemeClr>
          </a:solidFill>
          <a:prstDash val="solid"/>
        </a:ln>
        <a:ln w="44450" cap="flat" cmpd="sng" algn="ctr">
          <a:solidFill>
            <a:schemeClr val="phClr">
              <a:alpha val="80000"/>
              <a:satMod val="110000"/>
            </a:schemeClr>
          </a:solidFill>
          <a:prstDash val="solid"/>
        </a:ln>
        <a:ln w="63500" cap="flat" cmpd="sng" algn="ctr">
          <a:solidFill>
            <a:schemeClr val="phClr">
              <a:alpha val="80000"/>
              <a:satMod val="115000"/>
            </a:schemeClr>
          </a:solidFill>
          <a:prstDash val="solid"/>
        </a:ln>
      </a:lnStyleLst>
      <a:effectStyleLst>
        <a:effectStyle>
          <a:effectLst>
            <a:innerShdw blurRad="50800" dist="25400" dir="13500000">
              <a:srgbClr val="FFFFFF">
                <a:alpha val="75000"/>
              </a:srgbClr>
            </a:innerShdw>
          </a:effectLst>
        </a:effectStyle>
        <a:effectStyle>
          <a:effectLst>
            <a:innerShdw blurRad="76200" dist="25400" dir="13500000">
              <a:srgbClr val="FFFFFF">
                <a:alpha val="75000"/>
              </a:srgbClr>
            </a:innerShdw>
            <a:reflection blurRad="63500" stA="35000" endPos="35000" dist="12700" dir="5400000" sy="-100000" rotWithShape="0"/>
          </a:effectLst>
        </a:effectStyle>
        <a:effectStyle>
          <a:effectLst>
            <a:reflection blurRad="63500" stA="35000" endPos="35000" dist="12700" dir="5400000" sy="-100000" rotWithShape="0"/>
          </a:effectLst>
          <a:scene3d>
            <a:camera prst="orthographicFront">
              <a:rot lat="0" lon="0" rev="0"/>
            </a:camera>
            <a:lightRig rig="balanced" dir="bl">
              <a:rot lat="0" lon="0" rev="7800000"/>
            </a:lightRig>
          </a:scene3d>
          <a:sp3d prstMaterial="translucentPowder">
            <a:bevelT h="50800"/>
          </a:sp3d>
        </a:effectStyle>
      </a:effectStyleLst>
      <a:bgFillStyleLst>
        <a:solidFill>
          <a:schemeClr val="phClr"/>
        </a:solidFill>
        <a:gradFill>
          <a:gsLst>
            <a:gs pos="0">
              <a:schemeClr val="phClr">
                <a:shade val="80000"/>
                <a:satMod val="125000"/>
              </a:schemeClr>
            </a:gs>
            <a:gs pos="100000">
              <a:schemeClr val="phClr">
                <a:tint val="100000"/>
                <a:satMod val="125000"/>
                <a:lumOff val="40000"/>
                <a:lumMod val="100000"/>
              </a:schemeClr>
            </a:gs>
          </a:gsLst>
          <a:lin ang="7800000" scaled="1"/>
        </a:gradFill>
        <a:gradFill rotWithShape="1">
          <a:gsLst>
            <a:gs pos="0">
              <a:schemeClr val="phClr">
                <a:shade val="95000"/>
                <a:lumMod val="95000"/>
              </a:schemeClr>
            </a:gs>
            <a:gs pos="60000">
              <a:schemeClr val="phClr">
                <a:satMod val="125000"/>
                <a:lumOff val="10000"/>
                <a:lumMod val="100000"/>
              </a:schemeClr>
            </a:gs>
            <a:gs pos="100000">
              <a:schemeClr val="phClr">
                <a:shade val="95000"/>
                <a:satMod val="135000"/>
                <a:lumOff val="50000"/>
                <a:lumMod val="100000"/>
              </a:schemeClr>
            </a:gs>
          </a:gsLst>
          <a:lin ang="0" scaled="1"/>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3.xml><?xml version="1.0" encoding="utf-8"?>
<p:properties xmlns:p="http://schemas.microsoft.com/office/2006/metadata/properties" xmlns:xsi="http://www.w3.org/2001/XMLSchema-instance" xmlns:pc="http://schemas.microsoft.com/office/infopath/2007/PartnerControls"/>
</file>

<file path=customXml/itemProps1.xml><?xml version="1.0" encoding="utf-8"?>
<ds:datastoreItem xmlns:ds="http://schemas.openxmlformats.org/officeDocument/2006/customXml" ds:itemID="{B80FD269-0748-468E-8B06-1B07CD4C602D}">
  <ds:schemaRefs>
    <ds:schemaRef ds:uri="http://schemas.microsoft.com/sharepoint/v3/contenttype/forms"/>
  </ds:schemaRefs>
</ds:datastoreItem>
</file>

<file path=customXml/itemProps2.xml><?xml version="1.0" encoding="utf-8"?>
<ds:datastoreItem xmlns:ds="http://schemas.openxmlformats.org/officeDocument/2006/customXml" ds:itemID="{C0AF2DE1-F458-4F9A-B896-C2B96B2CD964}">
  <ds:schemaRefs>
    <ds:schemaRef ds:uri="http://schemas.microsoft.com/office/2006/metadata/contentType"/>
    <ds:schemaRef ds:uri="http://schemas.microsoft.com/office/2006/metadata/properties/metaAttributes"/>
  </ds:schemaRefs>
</ds:datastoreItem>
</file>

<file path=customXml/itemProps3.xml><?xml version="1.0" encoding="utf-8"?>
<ds:datastoreItem xmlns:ds="http://schemas.openxmlformats.org/officeDocument/2006/customXml" ds:itemID="{BCA48F01-5D82-4020-AB53-7EE22DA893B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TP030002563</Template>
  <TotalTime>1932</TotalTime>
  <Words>1101</Words>
  <Application>Microsoft Office PowerPoint</Application>
  <PresentationFormat>On-screen Show (4:3)</PresentationFormat>
  <Paragraphs>73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TP030002563</vt:lpstr>
      <vt:lpstr>Sabeel.ul.Huda</vt:lpstr>
      <vt:lpstr>Topic of verses</vt:lpstr>
      <vt:lpstr>Verse 234</vt:lpstr>
      <vt:lpstr>Verse 234 - Translation</vt:lpstr>
      <vt:lpstr>About iddat…</vt:lpstr>
      <vt:lpstr>Why…</vt:lpstr>
      <vt:lpstr>Things to avoid…</vt:lpstr>
      <vt:lpstr>Marriage again? </vt:lpstr>
      <vt:lpstr>Verse 235 </vt:lpstr>
      <vt:lpstr>Verse 235 – Translation – 1</vt:lpstr>
      <vt:lpstr>Verse 235 – Translation - 2</vt:lpstr>
      <vt:lpstr>Proposal for widow…</vt:lpstr>
      <vt:lpstr>Verse 236</vt:lpstr>
      <vt:lpstr>Verse 236 - Translation</vt:lpstr>
      <vt:lpstr>A gift of compensation…</vt:lpstr>
      <vt:lpstr>Verse 237</vt:lpstr>
      <vt:lpstr>Verse 237 – Translation </vt:lpstr>
      <vt:lpstr>About the mahr…</vt:lpstr>
      <vt:lpstr>Verse 238 - 239</vt:lpstr>
      <vt:lpstr>Verse 238-239 - Translation</vt:lpstr>
      <vt:lpstr>About salaah…</vt:lpstr>
      <vt:lpstr>The middle prayer…</vt:lpstr>
      <vt:lpstr>Verse 240-242</vt:lpstr>
      <vt:lpstr>Verse 240-242 - Translation</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Vacation Photo Album</dc:title>
  <dc:creator>iffat</dc:creator>
  <cp:lastModifiedBy>Ulfat</cp:lastModifiedBy>
  <cp:revision>265</cp:revision>
  <dcterms:created xsi:type="dcterms:W3CDTF">2010-10-01T19:58:25Z</dcterms:created>
  <dcterms:modified xsi:type="dcterms:W3CDTF">2011-02-12T10:02:33Z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TC300025639990</vt:lpwstr>
  </property>
</Properties>
</file>