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322" r:id="rId5"/>
    <p:sldId id="293" r:id="rId6"/>
    <p:sldId id="324" r:id="rId7"/>
    <p:sldId id="325" r:id="rId8"/>
    <p:sldId id="326" r:id="rId9"/>
    <p:sldId id="327" r:id="rId10"/>
    <p:sldId id="328" r:id="rId11"/>
    <p:sldId id="329" r:id="rId12"/>
    <p:sldId id="330" r:id="rId13"/>
    <p:sldId id="331" r:id="rId14"/>
    <p:sldId id="332" r:id="rId15"/>
    <p:sldId id="333" r:id="rId16"/>
    <p:sldId id="334" r:id="rId17"/>
    <p:sldId id="335" r:id="rId18"/>
    <p:sldId id="32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59" autoAdjust="0"/>
    <p:restoredTop sz="86444" autoAdjust="0"/>
  </p:normalViewPr>
  <p:slideViewPr>
    <p:cSldViewPr>
      <p:cViewPr varScale="1">
        <p:scale>
          <a:sx n="44" d="100"/>
          <a:sy n="44" d="100"/>
        </p:scale>
        <p:origin x="-864" y="-96"/>
      </p:cViewPr>
      <p:guideLst>
        <p:guide orient="horz" pos="2160"/>
        <p:guide pos="2880"/>
      </p:guideLst>
    </p:cSldViewPr>
  </p:slideViewPr>
  <p:outlineViewPr>
    <p:cViewPr>
      <p:scale>
        <a:sx n="33" d="100"/>
        <a:sy n="33" d="100"/>
      </p:scale>
      <p:origin x="48" y="11820"/>
    </p:cViewPr>
  </p:outlineViewPr>
  <p:notesTextViewPr>
    <p:cViewPr>
      <p:scale>
        <a:sx n="100" d="100"/>
        <a:sy n="100" d="100"/>
      </p:scale>
      <p:origin x="0" y="0"/>
    </p:cViewPr>
  </p:notesTextViewPr>
  <p:sorterViewPr>
    <p:cViewPr>
      <p:scale>
        <a:sx n="66" d="100"/>
        <a:sy n="66" d="100"/>
      </p:scale>
      <p:origin x="0" y="422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94C98D-48CD-4422-B45C-AF2EA02DD90A}" type="datetimeFigureOut">
              <a:rPr lang="nb-NO" smtClean="0"/>
              <a:pPr/>
              <a:t>30.01.2011</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6BAA8-1EDF-45DA-B0E8-0C02468C5739}" type="slidenum">
              <a:rPr lang="nb-NO" smtClean="0"/>
              <a:pPr/>
              <a:t>‹#›</a:t>
            </a:fld>
            <a:endParaRPr lang="nb-NO"/>
          </a:p>
        </p:txBody>
      </p:sp>
    </p:spTree>
    <p:extLst>
      <p:ext uri="{BB962C8B-B14F-4D97-AF65-F5344CB8AC3E}">
        <p14:creationId xmlns:p14="http://schemas.microsoft.com/office/powerpoint/2010/main" xmlns="" val="4123618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smtClean="0"/>
              <a:t>Click to edit Master title style</a:t>
            </a:r>
            <a:endParaRPr lang="en-US"/>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BAC5A79A-0266-4373-B961-D63926166091}" type="datetimeFigureOut">
              <a:rPr lang="en-US" smtClean="0"/>
              <a:pPr/>
              <a:t>1/30/2011</a:t>
            </a:fld>
            <a:endParaRPr lang="en-US"/>
          </a:p>
        </p:txBody>
      </p:sp>
      <p:sp>
        <p:nvSpPr>
          <p:cNvPr id="5" name="Footer Placeholder 4"/>
          <p:cNvSpPr>
            <a:spLocks noGrp="1"/>
          </p:cNvSpPr>
          <p:nvPr>
            <p:ph type="ftr" sz="quarter" idx="11"/>
          </p:nvPr>
        </p:nvSpPr>
        <p:spPr>
          <a:xfrm>
            <a:off x="3124200" y="6521824"/>
            <a:ext cx="2895600" cy="259976"/>
          </a:xfrm>
        </p:spPr>
        <p:txBody>
          <a:bodyPr/>
          <a:lstStyle/>
          <a:p>
            <a:endParaRPr lang="en-US"/>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DF0A79F9-84DB-4A87-9834-2A4AB5101FE6}" type="slidenum">
              <a:rPr lang="en-US" smtClean="0"/>
              <a:pPr/>
              <a:t>‹#›</a:t>
            </a:fld>
            <a:endParaRPr lang="en-US"/>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2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C5A79A-0266-4373-B961-D63926166091}" type="datetimeFigureOut">
              <a:rPr lang="en-US" smtClean="0"/>
              <a:pPr/>
              <a:t>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en-US" smtClean="0"/>
              <a:t>Click to edit Master title style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sp>
        <p:nvSpPr>
          <p:cNvPr id="2" name="Title 1"/>
          <p:cNvSpPr>
            <a:spLocks noGrp="1"/>
          </p:cNvSpPr>
          <p:nvPr>
            <p:ph type="title"/>
          </p:nvPr>
        </p:nvSpPr>
        <p:spPr>
          <a:xfrm>
            <a:off x="1447800" y="609600"/>
            <a:ext cx="6629400" cy="1143000"/>
          </a:xfrm>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5A79A-0266-4373-B961-D63926166091}" type="datetimeFigureOut">
              <a:rPr lang="en-US" smtClean="0"/>
              <a:pPr/>
              <a:t>1/30/2011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5A79A-0266-4373-B961-D63926166091}" type="datetimeFigureOut">
              <a:rPr lang="en-US" smtClean="0"/>
              <a:pPr/>
              <a:t>1/30/2011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5A79A-0266-4373-B961-D63926166091}" type="datetimeFigureOut">
              <a:rPr lang="en-US" smtClean="0"/>
              <a:pPr/>
              <a:t>1/30/2011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0A79F9-84DB-4A87-9834-2A4AB5101F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en-US" smtClean="0"/>
              <a:t>Click to edit Master text styles</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smtClean="0"/>
              <a:t>Click to edit Master title style</a:t>
            </a:r>
            <a:endParaRPr lang="en-US"/>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BAC5A79A-0266-4373-B961-D63926166091}" type="datetimeFigureOut">
              <a:rPr lang="en-US" smtClean="0"/>
              <a:pPr/>
              <a:t>1/30/2011</a:t>
            </a:fld>
            <a:endParaRPr lang="en-US"/>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DF0A79F9-84DB-4A87-9834-2A4AB5101FE6}" type="slidenum">
              <a:rPr lang="en-US" smtClean="0"/>
              <a:pPr/>
              <a:t>‹#›</a:t>
            </a:fld>
            <a:endParaRPr lang="en-US"/>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Sabeel.ul.Huda</a:t>
            </a:r>
            <a:endParaRPr lang="en-US" dirty="0"/>
          </a:p>
        </p:txBody>
      </p:sp>
      <p:sp>
        <p:nvSpPr>
          <p:cNvPr id="3" name="Subtitle 2"/>
          <p:cNvSpPr>
            <a:spLocks noGrp="1"/>
          </p:cNvSpPr>
          <p:nvPr>
            <p:ph idx="1"/>
          </p:nvPr>
        </p:nvSpPr>
        <p:spPr/>
        <p:txBody>
          <a:bodyPr>
            <a:normAutofit/>
          </a:bodyPr>
          <a:lstStyle/>
          <a:p>
            <a:pPr algn="ctr">
              <a:buNone/>
            </a:pPr>
            <a:r>
              <a:rPr lang="nb-NO" sz="4000" b="1" dirty="0" err="1" smtClean="0">
                <a:latin typeface="Baskerville Old Face" pitchFamily="18" charset="0"/>
              </a:rPr>
              <a:t>Lesson</a:t>
            </a:r>
            <a:r>
              <a:rPr lang="nb-NO" sz="4000" b="1" dirty="0" smtClean="0">
                <a:latin typeface="Baskerville Old Face" pitchFamily="18" charset="0"/>
              </a:rPr>
              <a:t>  29</a:t>
            </a:r>
          </a:p>
          <a:p>
            <a:pPr algn="ctr">
              <a:buNone/>
            </a:pPr>
            <a:r>
              <a:rPr lang="nb-NO" sz="4000" b="1" dirty="0" smtClean="0">
                <a:latin typeface="Baskerville Old Face" pitchFamily="18" charset="0"/>
              </a:rPr>
              <a:t>216-220 </a:t>
            </a:r>
            <a:r>
              <a:rPr lang="nb-NO" sz="2400" b="1" dirty="0" err="1" smtClean="0">
                <a:solidFill>
                  <a:prstClr val="white"/>
                </a:solidFill>
                <a:effectLst>
                  <a:outerShdw blurRad="76200" sx="101000" sy="101000" algn="ctr" rotWithShape="0">
                    <a:prstClr val="white">
                      <a:lumMod val="85000"/>
                      <a:alpha val="40000"/>
                    </a:prstClr>
                  </a:outerShdw>
                </a:effectLst>
                <a:latin typeface="Baskerville Old Face" pitchFamily="18" charset="0"/>
              </a:rPr>
              <a:t>Al-Baqarah</a:t>
            </a:r>
            <a:endParaRPr lang="nb-NO" sz="2400" b="1" dirty="0" smtClean="0">
              <a:latin typeface="Baskerville Old Fac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218</a:t>
            </a:r>
            <a:endParaRPr lang="nb-NO" dirty="0"/>
          </a:p>
        </p:txBody>
      </p:sp>
      <p:sp>
        <p:nvSpPr>
          <p:cNvPr id="3" name="Plassholder for innhold 2"/>
          <p:cNvSpPr>
            <a:spLocks noGrp="1"/>
          </p:cNvSpPr>
          <p:nvPr>
            <p:ph idx="1"/>
          </p:nvPr>
        </p:nvSpPr>
        <p:spPr/>
        <p:txBody>
          <a:bodyPr>
            <a:noAutofit/>
          </a:bodyPr>
          <a:lstStyle/>
          <a:p>
            <a:pPr algn="ctr">
              <a:buNone/>
            </a:pPr>
            <a:r>
              <a:rPr lang="en-US" sz="2800" dirty="0" smtClean="0"/>
              <a:t>Indeed, those who have believed and those who have emigrated and fought in the cause of Allah - those expect the mercy of Allah . And Allah is Forgiving and Merciful.</a:t>
            </a:r>
          </a:p>
          <a:p>
            <a:pPr algn="ctr">
              <a:buNone/>
            </a:pPr>
            <a:endParaRPr lang="nb-NO"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219</a:t>
            </a:r>
            <a:endParaRPr lang="nb-NO" dirty="0"/>
          </a:p>
        </p:txBody>
      </p:sp>
      <p:sp>
        <p:nvSpPr>
          <p:cNvPr id="3" name="Plassholder for innhold 2"/>
          <p:cNvSpPr>
            <a:spLocks noGrp="1"/>
          </p:cNvSpPr>
          <p:nvPr>
            <p:ph idx="1"/>
          </p:nvPr>
        </p:nvSpPr>
        <p:spPr/>
        <p:txBody>
          <a:bodyPr>
            <a:noAutofit/>
          </a:bodyPr>
          <a:lstStyle/>
          <a:p>
            <a:pPr algn="ctr">
              <a:buNone/>
            </a:pPr>
            <a:r>
              <a:rPr lang="ar-AE" sz="3600" dirty="0" smtClean="0"/>
              <a:t>﴿يَسْـئَلُونَكَ عَنِ الْخَمْرِ وَالْمَيْسِرِ قُلْ فِيهِمَآ إِثْمٌ كَبِيرٌ وَمَنَـفِعُ لِلنَّاسِ وَإِثْمُهُمَآ أَكْبَرُ مِن نَّفْعِهِمَا وَيَسْـئَلُونَكَ مَاذَا يُنفِقُونَ قُلِ الْعَفْوَ كَذلِكَ يُبيّنُ اللَّهُ لَكُمُ الآيَـتِ لَعَلَّكُمْ تَتَفَكَّرُونَ </a:t>
            </a:r>
            <a:endParaRPr lang="nb-NO"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219</a:t>
            </a:r>
            <a:endParaRPr lang="nb-NO" dirty="0"/>
          </a:p>
        </p:txBody>
      </p:sp>
      <p:sp>
        <p:nvSpPr>
          <p:cNvPr id="3" name="Plassholder for innhold 2"/>
          <p:cNvSpPr>
            <a:spLocks noGrp="1"/>
          </p:cNvSpPr>
          <p:nvPr>
            <p:ph idx="1"/>
          </p:nvPr>
        </p:nvSpPr>
        <p:spPr/>
        <p:txBody>
          <a:bodyPr>
            <a:noAutofit/>
          </a:bodyPr>
          <a:lstStyle/>
          <a:p>
            <a:pPr algn="ctr">
              <a:buNone/>
            </a:pPr>
            <a:r>
              <a:rPr lang="en-US" sz="2200" dirty="0" smtClean="0"/>
              <a:t>They ask you about wine and gambling. Say, "In them is great sin and [yet, some] benefit for people. But their sin is greater than their benefit." And they ask you what they should spend. Say, "The excess [beyond needs]." Thus Allah makes clear to you the verses [of revelation] that you might give thought.</a:t>
            </a:r>
          </a:p>
          <a:p>
            <a:pPr algn="ctr">
              <a:buNone/>
            </a:pPr>
            <a:endParaRPr lang="nb-NO" sz="2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220</a:t>
            </a:r>
            <a:endParaRPr lang="nb-NO" dirty="0"/>
          </a:p>
        </p:txBody>
      </p:sp>
      <p:sp>
        <p:nvSpPr>
          <p:cNvPr id="3" name="Plassholder for innhold 2"/>
          <p:cNvSpPr>
            <a:spLocks noGrp="1"/>
          </p:cNvSpPr>
          <p:nvPr>
            <p:ph idx="1"/>
          </p:nvPr>
        </p:nvSpPr>
        <p:spPr/>
        <p:txBody>
          <a:bodyPr>
            <a:noAutofit/>
          </a:bodyPr>
          <a:lstStyle/>
          <a:p>
            <a:pPr algn="ctr">
              <a:buNone/>
            </a:pPr>
            <a:r>
              <a:rPr lang="ar-AE" sz="3600" dirty="0" smtClean="0"/>
              <a:t>فِى الدُّنْيَا وَالاْخِرَةِ وَيَسْـئَلُونَكَ عَنِ الْيَتَـمَى قُلْ إِصْلاَحٌ لَّهُمْ خَيْرٌ وَإِن تُخَالِطُوهُمْ فَإِخْونُكُمْ وَاللَّهُ يَعْلَمُ الْمُفْسِدَ مِنَ الْمُصْلِحِ وَلَوْ شَآء اللَّهُ لاعْنَتَكُمْ إِنَّ اللَّهَ عَزِيزٌ حَكِيمٌ﴾ </a:t>
            </a:r>
            <a:endParaRPr lang="nb-NO" sz="3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220</a:t>
            </a:r>
            <a:endParaRPr lang="nb-NO" dirty="0"/>
          </a:p>
        </p:txBody>
      </p:sp>
      <p:sp>
        <p:nvSpPr>
          <p:cNvPr id="3" name="Plassholder for innhold 2"/>
          <p:cNvSpPr>
            <a:spLocks noGrp="1"/>
          </p:cNvSpPr>
          <p:nvPr>
            <p:ph idx="1"/>
          </p:nvPr>
        </p:nvSpPr>
        <p:spPr/>
        <p:txBody>
          <a:bodyPr>
            <a:noAutofit/>
          </a:bodyPr>
          <a:lstStyle/>
          <a:p>
            <a:pPr algn="ctr">
              <a:buNone/>
            </a:pPr>
            <a:r>
              <a:rPr lang="en-US" sz="2200" dirty="0" smtClean="0"/>
              <a:t>To this world and the Hereafter. And they ask you about orphans. Say, "Improvement for them is best. And if you mix your affairs with theirs - they are your brothers. And Allah knows the corrupter from the amender. And if Allah had willed, He could have put you in difficulty. Indeed, Allah is Exalted in Might and Wise.</a:t>
            </a:r>
          </a:p>
          <a:p>
            <a:pPr algn="ctr">
              <a:buNone/>
            </a:pPr>
            <a:endParaRPr lang="nb-NO" sz="2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1371600" y="1676400"/>
            <a:ext cx="5771810" cy="382197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Topic</a:t>
            </a:r>
            <a:r>
              <a:rPr lang="nb-NO" dirty="0" smtClean="0"/>
              <a:t> </a:t>
            </a:r>
            <a:r>
              <a:rPr lang="nb-NO" dirty="0" err="1" smtClean="0"/>
              <a:t>of</a:t>
            </a:r>
            <a:r>
              <a:rPr lang="nb-NO" dirty="0" smtClean="0"/>
              <a:t> verses </a:t>
            </a:r>
            <a:endParaRPr lang="nb-NO" dirty="0"/>
          </a:p>
        </p:txBody>
      </p:sp>
      <p:sp>
        <p:nvSpPr>
          <p:cNvPr id="3" name="Plassholder for innhold 2"/>
          <p:cNvSpPr>
            <a:spLocks noGrp="1"/>
          </p:cNvSpPr>
          <p:nvPr>
            <p:ph idx="1"/>
          </p:nvPr>
        </p:nvSpPr>
        <p:spPr>
          <a:xfrm>
            <a:off x="1447800" y="1600200"/>
            <a:ext cx="6629400" cy="4876800"/>
          </a:xfrm>
        </p:spPr>
        <p:txBody>
          <a:bodyPr>
            <a:normAutofit/>
          </a:bodyPr>
          <a:lstStyle/>
          <a:p>
            <a:pPr marL="514350" indent="-514350"/>
            <a:r>
              <a:rPr lang="en-US" sz="2000" dirty="0" smtClean="0">
                <a:effectLst>
                  <a:outerShdw blurRad="38100" dist="38100" dir="2700000" algn="tl">
                    <a:srgbClr val="000000">
                      <a:alpha val="43137"/>
                    </a:srgbClr>
                  </a:outerShdw>
                </a:effectLst>
              </a:rPr>
              <a:t>Jihad is made obligatory [2:216] </a:t>
            </a:r>
          </a:p>
          <a:p>
            <a:pPr marL="514350" indent="-514350"/>
            <a:r>
              <a:rPr lang="en-US" sz="2000" dirty="0" smtClean="0">
                <a:effectLst>
                  <a:outerShdw blurRad="38100" dist="38100" dir="2700000" algn="tl">
                    <a:srgbClr val="000000">
                      <a:alpha val="43137"/>
                    </a:srgbClr>
                  </a:outerShdw>
                </a:effectLst>
              </a:rPr>
              <a:t>Fighting in the sacred months, and the ending of a “</a:t>
            </a:r>
            <a:r>
              <a:rPr lang="en-US" sz="2000" dirty="0" err="1" smtClean="0">
                <a:effectLst>
                  <a:outerShdw blurRad="38100" dist="38100" dir="2700000" algn="tl">
                    <a:srgbClr val="000000">
                      <a:alpha val="43137"/>
                    </a:srgbClr>
                  </a:outerShdw>
                </a:effectLst>
              </a:rPr>
              <a:t>murtad</a:t>
            </a:r>
            <a:r>
              <a:rPr lang="en-US" sz="2000" dirty="0" smtClean="0">
                <a:effectLst>
                  <a:outerShdw blurRad="38100" dist="38100" dir="2700000" algn="tl">
                    <a:srgbClr val="000000">
                      <a:alpha val="43137"/>
                    </a:srgbClr>
                  </a:outerShdw>
                </a:effectLst>
              </a:rPr>
              <a:t>” [2:217]</a:t>
            </a:r>
          </a:p>
          <a:p>
            <a:pPr marL="514350" indent="-514350"/>
            <a:r>
              <a:rPr lang="en-US" sz="2000" dirty="0" smtClean="0">
                <a:effectLst>
                  <a:outerShdw blurRad="38100" dist="38100" dir="2700000" algn="tl">
                    <a:srgbClr val="000000">
                      <a:alpha val="43137"/>
                    </a:srgbClr>
                  </a:outerShdw>
                </a:effectLst>
              </a:rPr>
              <a:t>Those who emigrated and fought in the cause of Allah [2:218]</a:t>
            </a:r>
          </a:p>
          <a:p>
            <a:pPr marL="514350" indent="-514350"/>
            <a:r>
              <a:rPr lang="en-US" sz="2000" dirty="0" smtClean="0">
                <a:effectLst>
                  <a:outerShdw blurRad="38100" dist="38100" dir="2700000" algn="tl">
                    <a:srgbClr val="000000">
                      <a:alpha val="43137"/>
                    </a:srgbClr>
                  </a:outerShdw>
                </a:effectLst>
              </a:rPr>
              <a:t>The rulings on wine and gambling  [2:219]</a:t>
            </a:r>
          </a:p>
          <a:p>
            <a:pPr marL="514350" indent="-514350"/>
            <a:r>
              <a:rPr lang="en-US" sz="2000" dirty="0" smtClean="0">
                <a:effectLst>
                  <a:outerShdw blurRad="38100" dist="38100" dir="2700000" algn="tl">
                    <a:srgbClr val="000000">
                      <a:alpha val="43137"/>
                    </a:srgbClr>
                  </a:outerShdw>
                </a:effectLst>
              </a:rPr>
              <a:t>How to deal with orphans [2:220]</a:t>
            </a:r>
          </a:p>
          <a:p>
            <a:pPr marL="514350" indent="-514350"/>
            <a:endParaRPr lang="en-US" sz="2000" dirty="0" smtClean="0">
              <a:effectLst>
                <a:outerShdw blurRad="38100" dist="38100" dir="2700000" algn="tl">
                  <a:srgbClr val="000000">
                    <a:alpha val="43137"/>
                  </a:srgbClr>
                </a:outerShdw>
              </a:effectLst>
            </a:endParaRPr>
          </a:p>
          <a:p>
            <a:pPr marL="514350" indent="-514350"/>
            <a:endParaRPr lang="en-US" sz="2000"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216</a:t>
            </a:r>
            <a:endParaRPr lang="nb-NO" dirty="0"/>
          </a:p>
        </p:txBody>
      </p:sp>
      <p:sp>
        <p:nvSpPr>
          <p:cNvPr id="3" name="Plassholder for innhold 2"/>
          <p:cNvSpPr>
            <a:spLocks noGrp="1"/>
          </p:cNvSpPr>
          <p:nvPr>
            <p:ph idx="1"/>
          </p:nvPr>
        </p:nvSpPr>
        <p:spPr/>
        <p:txBody>
          <a:bodyPr>
            <a:noAutofit/>
          </a:bodyPr>
          <a:lstStyle/>
          <a:p>
            <a:pPr algn="ctr">
              <a:buNone/>
            </a:pPr>
            <a:r>
              <a:rPr lang="ar-AE" sz="4000" dirty="0" smtClean="0"/>
              <a:t>﴿كُتِبَ عَلَيْكُمُ الْقِتَالُ وَهُوَ كُرْهٌ لَّكُمْ وَعَسَى أَن تَكْرَهُواْ شَيْئًا وَهُوَ خَيْرٌ لَّكُمْ وَعَسَى أَن تُحِبُّواْ شَيْئًا وَهُوَ شَرٌّ لَّكُمْ وَاللَّهُ يَعْلَمُ وَأَنتُمْ لاَ تَعْلَمُونَ ﴾</a:t>
            </a:r>
            <a:endParaRPr lang="nb-NO" sz="4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216</a:t>
            </a:r>
            <a:endParaRPr lang="nb-NO" dirty="0"/>
          </a:p>
        </p:txBody>
      </p:sp>
      <p:sp>
        <p:nvSpPr>
          <p:cNvPr id="3" name="Plassholder for innhold 2"/>
          <p:cNvSpPr>
            <a:spLocks noGrp="1"/>
          </p:cNvSpPr>
          <p:nvPr>
            <p:ph idx="1"/>
          </p:nvPr>
        </p:nvSpPr>
        <p:spPr/>
        <p:txBody>
          <a:bodyPr>
            <a:normAutofit lnSpcReduction="10000"/>
          </a:bodyPr>
          <a:lstStyle/>
          <a:p>
            <a:pPr algn="ctr">
              <a:buNone/>
            </a:pPr>
            <a:r>
              <a:rPr lang="en-US" sz="2600" dirty="0" smtClean="0"/>
              <a:t>Fighting has been enjoined upon you while it is hateful to you. But perhaps you hate a thing and it is good for you; and perhaps you love a thing and it is bad for you. And Allah Knows, while you know not.</a:t>
            </a:r>
          </a:p>
          <a:p>
            <a:pPr algn="ctr">
              <a:buNone/>
            </a:pPr>
            <a:endParaRPr lang="nb-NO"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217 – [1]</a:t>
            </a:r>
            <a:endParaRPr lang="nb-NO" dirty="0"/>
          </a:p>
        </p:txBody>
      </p:sp>
      <p:sp>
        <p:nvSpPr>
          <p:cNvPr id="3" name="Plassholder for innhold 2"/>
          <p:cNvSpPr>
            <a:spLocks noGrp="1"/>
          </p:cNvSpPr>
          <p:nvPr>
            <p:ph idx="1"/>
          </p:nvPr>
        </p:nvSpPr>
        <p:spPr/>
        <p:txBody>
          <a:bodyPr>
            <a:noAutofit/>
          </a:bodyPr>
          <a:lstStyle/>
          <a:p>
            <a:pPr algn="ctr">
              <a:buNone/>
            </a:pPr>
            <a:r>
              <a:rPr lang="ar-AE" sz="3600" dirty="0" smtClean="0"/>
              <a:t>﴿يَسْـَلُونَكَ عَنِ الشَّهْرِ الْحَرَامِ قِتَالٍ فِيهِ قُلْ قِتَالٌ فِيهِ كَبِيرٌ وَصَدٌّ عَن سَبِيلِ اللَّهِ وَكُفْرٌ بِهِ وَالْمَسْجِدِ الْحَرَامِ وَإِخْرَاجُ أَهْلِهِ مِنْهُ أَكْبَرُ عِندَ اللَّهِ وَالْفِتْنَةُ أَكْبَرُ مِنَ الْقَتْلِ</a:t>
            </a:r>
            <a:endParaRPr lang="nb-NO"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217 – [2]</a:t>
            </a:r>
            <a:endParaRPr lang="nb-NO" dirty="0"/>
          </a:p>
        </p:txBody>
      </p:sp>
      <p:sp>
        <p:nvSpPr>
          <p:cNvPr id="3" name="Plassholder for innhold 2"/>
          <p:cNvSpPr>
            <a:spLocks noGrp="1"/>
          </p:cNvSpPr>
          <p:nvPr>
            <p:ph idx="1"/>
          </p:nvPr>
        </p:nvSpPr>
        <p:spPr/>
        <p:txBody>
          <a:bodyPr>
            <a:noAutofit/>
          </a:bodyPr>
          <a:lstStyle/>
          <a:p>
            <a:pPr algn="ctr">
              <a:buNone/>
            </a:pPr>
            <a:r>
              <a:rPr lang="ar-AE" sz="3600" dirty="0" smtClean="0"/>
              <a:t>وَلاَ يَزَالُونَ يُقَـتِلُونَكُمْ حَتَّى يَرُدُّوكُمْ عَن دِينِكُمْ إِنِ اسْتَطَاعُواْ وَمَن يَرْتَدِدْ مِنكُمْ عَن دِينِهِ فَيَمُتْ وَهُوَ كَافِرٌ فَأُوْلـئِكَ حَبِطَتْ أَعْمَـلُهُمْ فِي الدُّنْيَا وَالاٌّخِرَةِ وَأُوْلـئِكَ أَصْحَـبُ النَّارِ هُمْ فِيهَا خَـلِدُونَ -</a:t>
            </a:r>
            <a:endParaRPr lang="nb-NO"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217 – [1]</a:t>
            </a:r>
            <a:endParaRPr lang="nb-NO" dirty="0"/>
          </a:p>
        </p:txBody>
      </p:sp>
      <p:sp>
        <p:nvSpPr>
          <p:cNvPr id="3" name="Plassholder for innhold 2"/>
          <p:cNvSpPr>
            <a:spLocks noGrp="1"/>
          </p:cNvSpPr>
          <p:nvPr>
            <p:ph idx="1"/>
          </p:nvPr>
        </p:nvSpPr>
        <p:spPr/>
        <p:txBody>
          <a:bodyPr>
            <a:noAutofit/>
          </a:bodyPr>
          <a:lstStyle/>
          <a:p>
            <a:pPr algn="ctr">
              <a:buNone/>
            </a:pPr>
            <a:r>
              <a:rPr lang="en-US" sz="2200" dirty="0" smtClean="0"/>
              <a:t>They ask you about the sacred month - about fighting therein. Say, "Fighting therein is great [sin], but averting [people] from the way of Allah and disbelief in Him and [preventing access to] al-</a:t>
            </a:r>
            <a:r>
              <a:rPr lang="en-US" sz="2200" dirty="0" err="1" smtClean="0"/>
              <a:t>Masjid</a:t>
            </a:r>
            <a:r>
              <a:rPr lang="en-US" sz="2200" dirty="0" smtClean="0"/>
              <a:t> al-</a:t>
            </a:r>
            <a:r>
              <a:rPr lang="en-US" sz="2200" dirty="0" err="1" smtClean="0"/>
              <a:t>Haram</a:t>
            </a:r>
            <a:r>
              <a:rPr lang="en-US" sz="2200" dirty="0" smtClean="0"/>
              <a:t> and the expulsion of its people </a:t>
            </a:r>
            <a:r>
              <a:rPr lang="en-US" sz="2200" dirty="0" err="1" smtClean="0"/>
              <a:t>therefrom</a:t>
            </a:r>
            <a:r>
              <a:rPr lang="en-US" sz="2200" dirty="0" smtClean="0"/>
              <a:t> are greater [evil] in the sight of Allah . And </a:t>
            </a:r>
            <a:r>
              <a:rPr lang="en-US" sz="2200" dirty="0" err="1" smtClean="0"/>
              <a:t>fitnah</a:t>
            </a:r>
            <a:r>
              <a:rPr lang="en-US" sz="2200" dirty="0" smtClean="0"/>
              <a:t> is greater than killing."</a:t>
            </a:r>
            <a:endParaRPr lang="nb-NO" sz="2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217 – [2]</a:t>
            </a:r>
            <a:endParaRPr lang="nb-NO" dirty="0"/>
          </a:p>
        </p:txBody>
      </p:sp>
      <p:sp>
        <p:nvSpPr>
          <p:cNvPr id="3" name="Plassholder for innhold 2"/>
          <p:cNvSpPr>
            <a:spLocks noGrp="1"/>
          </p:cNvSpPr>
          <p:nvPr>
            <p:ph idx="1"/>
          </p:nvPr>
        </p:nvSpPr>
        <p:spPr/>
        <p:txBody>
          <a:bodyPr>
            <a:noAutofit/>
          </a:bodyPr>
          <a:lstStyle/>
          <a:p>
            <a:pPr algn="ctr">
              <a:buNone/>
            </a:pPr>
            <a:r>
              <a:rPr lang="en-US" sz="2200" dirty="0" smtClean="0"/>
              <a:t>And they will continue to fight you until they turn you back from your religion if they are able. And whoever of you reverts from his religion [to disbelief] and dies while he is a disbeliever - for those, their deeds have become worthless in this world and the Hereafter, and those are the companions of the Fire, they will abide therein eternally.</a:t>
            </a:r>
          </a:p>
          <a:p>
            <a:pPr algn="ctr">
              <a:buNone/>
            </a:pPr>
            <a:endParaRPr lang="nb-NO"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pPr algn="ctr"/>
            <a:r>
              <a:rPr lang="nb-NO" dirty="0" smtClean="0"/>
              <a:t>Verse 218</a:t>
            </a:r>
            <a:endParaRPr lang="nb-NO" dirty="0"/>
          </a:p>
        </p:txBody>
      </p:sp>
      <p:sp>
        <p:nvSpPr>
          <p:cNvPr id="3" name="Plassholder for innhold 2"/>
          <p:cNvSpPr>
            <a:spLocks noGrp="1"/>
          </p:cNvSpPr>
          <p:nvPr>
            <p:ph idx="1"/>
          </p:nvPr>
        </p:nvSpPr>
        <p:spPr/>
        <p:txBody>
          <a:bodyPr>
            <a:normAutofit/>
          </a:bodyPr>
          <a:lstStyle/>
          <a:p>
            <a:pPr algn="ctr">
              <a:buNone/>
            </a:pPr>
            <a:r>
              <a:rPr lang="ar-AE" sz="4000" dirty="0" smtClean="0"/>
              <a:t>إِنَّ الَّذِينَ ءَامَنُواْ وَالَّذِينَ هَاجَرُواْ وَجَـهَدُواْ فِي سَبِيلِ اللَّهِ أُوْلـئِكَ يَرْجُونَ رَحْمَةَ اللَّهِ وَاللَّهُ غَفُورٌ رَّحِيمٌ ﴾</a:t>
            </a:r>
            <a:endParaRPr lang="nb-NO" sz="4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P030002563">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ubbles">
      <a:fillStyleLst>
        <a:solidFill>
          <a:schemeClr val="phClr"/>
        </a:solidFill>
        <a:gradFill rotWithShape="1">
          <a:gsLst>
            <a:gs pos="0">
              <a:schemeClr val="phClr">
                <a:tint val="50000"/>
                <a:alpha val="85000"/>
                <a:satMod val="150000"/>
              </a:schemeClr>
            </a:gs>
            <a:gs pos="35000">
              <a:schemeClr val="phClr">
                <a:tint val="70000"/>
                <a:shade val="90000"/>
                <a:alpha val="85000"/>
                <a:satMod val="200000"/>
              </a:schemeClr>
            </a:gs>
            <a:gs pos="100000">
              <a:schemeClr val="phClr">
                <a:tint val="90000"/>
                <a:shade val="100000"/>
                <a:alpha val="85000"/>
                <a:satMod val="250000"/>
              </a:schemeClr>
            </a:gs>
          </a:gsLst>
          <a:lin ang="0" scaled="1"/>
        </a:gradFill>
        <a:gradFill rotWithShape="1">
          <a:gsLst>
            <a:gs pos="0">
              <a:schemeClr val="phClr">
                <a:shade val="40000"/>
                <a:satMod val="115000"/>
              </a:schemeClr>
            </a:gs>
            <a:gs pos="80000">
              <a:schemeClr val="phClr">
                <a:shade val="90000"/>
                <a:satMod val="130000"/>
              </a:schemeClr>
            </a:gs>
            <a:gs pos="100000">
              <a:schemeClr val="phClr">
                <a:shade val="100000"/>
                <a:satMod val="150000"/>
              </a:schemeClr>
            </a:gs>
          </a:gsLst>
          <a:lin ang="7800000" scaled="0"/>
        </a:gradFill>
      </a:fillStyleLst>
      <a:lnStyleLst>
        <a:ln w="25400" cap="flat" cmpd="sng" algn="ctr">
          <a:solidFill>
            <a:schemeClr val="phClr">
              <a:shade val="95000"/>
              <a:satMod val="105000"/>
            </a:schemeClr>
          </a:solidFill>
          <a:prstDash val="solid"/>
        </a:ln>
        <a:ln w="44450" cap="flat" cmpd="sng" algn="ctr">
          <a:solidFill>
            <a:schemeClr val="phClr">
              <a:alpha val="80000"/>
              <a:satMod val="110000"/>
            </a:schemeClr>
          </a:solidFill>
          <a:prstDash val="solid"/>
        </a:ln>
        <a:ln w="63500" cap="flat" cmpd="sng" algn="ctr">
          <a:solidFill>
            <a:schemeClr val="phClr">
              <a:alpha val="80000"/>
              <a:satMod val="115000"/>
            </a:schemeClr>
          </a:solidFill>
          <a:prstDash val="solid"/>
        </a:ln>
      </a:lnStyleLst>
      <a:effectStyleLst>
        <a:effectStyle>
          <a:effectLst>
            <a:innerShdw blurRad="50800" dist="25400" dir="13500000">
              <a:srgbClr val="FFFFFF">
                <a:alpha val="75000"/>
              </a:srgbClr>
            </a:innerShdw>
          </a:effectLst>
        </a:effectStyle>
        <a:effectStyle>
          <a:effectLst>
            <a:innerShdw blurRad="76200" dist="25400" dir="13500000">
              <a:srgbClr val="FFFFFF">
                <a:alpha val="75000"/>
              </a:srgbClr>
            </a:innerShdw>
            <a:reflection blurRad="63500" stA="35000" endPos="35000" dist="12700" dir="5400000" sy="-100000" rotWithShape="0"/>
          </a:effectLst>
        </a:effectStyle>
        <a:effectStyle>
          <a:effectLst>
            <a:reflection blurRad="63500" stA="35000" endPos="35000" dist="12700" dir="5400000" sy="-100000" rotWithShape="0"/>
          </a:effectLst>
          <a:scene3d>
            <a:camera prst="orthographicFront">
              <a:rot lat="0" lon="0" rev="0"/>
            </a:camera>
            <a:lightRig rig="balanced" dir="bl">
              <a:rot lat="0" lon="0" rev="7800000"/>
            </a:lightRig>
          </a:scene3d>
          <a:sp3d prstMaterial="translucentPowder">
            <a:bevelT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Props1.xml><?xml version="1.0" encoding="utf-8"?>
<ds:datastoreItem xmlns:ds="http://schemas.openxmlformats.org/officeDocument/2006/customXml" ds:itemID="{BCA48F01-5D82-4020-AB53-7EE22DA893B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80FD269-0748-468E-8B06-1B07CD4C602D}">
  <ds:schemaRefs>
    <ds:schemaRef ds:uri="http://schemas.microsoft.com/sharepoint/v3/contenttype/forms"/>
  </ds:schemaRefs>
</ds:datastoreItem>
</file>

<file path=customXml/itemProps3.xml><?xml version="1.0" encoding="utf-8"?>
<ds:datastoreItem xmlns:ds="http://schemas.openxmlformats.org/officeDocument/2006/customXml" ds:itemID="{C0AF2DE1-F458-4F9A-B896-C2B96B2CD964}">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TP030002563</Template>
  <TotalTime>1730</TotalTime>
  <Words>620</Words>
  <Application>Microsoft Office PowerPoint</Application>
  <PresentationFormat>On-screen Show (4:3)</PresentationFormat>
  <Paragraphs>33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TP030002563</vt:lpstr>
      <vt:lpstr>Sabeel.ul.Huda</vt:lpstr>
      <vt:lpstr>Topic of verses </vt:lpstr>
      <vt:lpstr>Verse 216</vt:lpstr>
      <vt:lpstr>Verse 216</vt:lpstr>
      <vt:lpstr>Verse 217 – [1]</vt:lpstr>
      <vt:lpstr>Verse 217 – [2]</vt:lpstr>
      <vt:lpstr>Verse 217 – [1]</vt:lpstr>
      <vt:lpstr>Verse 217 – [2]</vt:lpstr>
      <vt:lpstr>Verse 218</vt:lpstr>
      <vt:lpstr>Verse 218</vt:lpstr>
      <vt:lpstr>Verse 219</vt:lpstr>
      <vt:lpstr>Verse 219</vt:lpstr>
      <vt:lpstr>Verse 220</vt:lpstr>
      <vt:lpstr>Verse 220</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Photo Album</dc:title>
  <dc:creator>iffat</dc:creator>
  <cp:lastModifiedBy>Ulfat</cp:lastModifiedBy>
  <cp:revision>254</cp:revision>
  <dcterms:created xsi:type="dcterms:W3CDTF">2010-10-01T19:58:25Z</dcterms:created>
  <dcterms:modified xsi:type="dcterms:W3CDTF">2011-01-30T11:25:45Z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TC300025639990</vt:lpwstr>
  </property>
</Properties>
</file>