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9"/>
  </p:notesMasterIdLst>
  <p:sldIdLst>
    <p:sldId id="281" r:id="rId5"/>
    <p:sldId id="280" r:id="rId6"/>
    <p:sldId id="269" r:id="rId7"/>
    <p:sldId id="270" r:id="rId8"/>
    <p:sldId id="324" r:id="rId9"/>
    <p:sldId id="325" r:id="rId10"/>
    <p:sldId id="286" r:id="rId11"/>
    <p:sldId id="285" r:id="rId12"/>
    <p:sldId id="284"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303" r:id="rId30"/>
    <p:sldId id="272" r:id="rId31"/>
    <p:sldId id="271" r:id="rId32"/>
    <p:sldId id="326" r:id="rId33"/>
    <p:sldId id="305" r:id="rId34"/>
    <p:sldId id="306" r:id="rId35"/>
    <p:sldId id="307" r:id="rId36"/>
    <p:sldId id="308" r:id="rId37"/>
    <p:sldId id="309" r:id="rId38"/>
    <p:sldId id="310" r:id="rId39"/>
    <p:sldId id="311" r:id="rId40"/>
    <p:sldId id="273" r:id="rId41"/>
    <p:sldId id="312" r:id="rId42"/>
    <p:sldId id="313" r:id="rId43"/>
    <p:sldId id="314" r:id="rId44"/>
    <p:sldId id="275" r:id="rId45"/>
    <p:sldId id="328" r:id="rId46"/>
    <p:sldId id="315" r:id="rId47"/>
    <p:sldId id="316" r:id="rId48"/>
    <p:sldId id="277" r:id="rId49"/>
    <p:sldId id="318" r:id="rId50"/>
    <p:sldId id="319" r:id="rId51"/>
    <p:sldId id="320" r:id="rId52"/>
    <p:sldId id="321" r:id="rId53"/>
    <p:sldId id="279" r:id="rId54"/>
    <p:sldId id="330" r:id="rId55"/>
    <p:sldId id="322" r:id="rId56"/>
    <p:sldId id="323" r:id="rId57"/>
    <p:sldId id="283"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9" autoAdjust="0"/>
    <p:restoredTop sz="86444" autoAdjust="0"/>
  </p:normalViewPr>
  <p:slideViewPr>
    <p:cSldViewPr>
      <p:cViewPr varScale="1">
        <p:scale>
          <a:sx n="44" d="100"/>
          <a:sy n="44" d="100"/>
        </p:scale>
        <p:origin x="-864" y="-96"/>
      </p:cViewPr>
      <p:guideLst>
        <p:guide orient="horz" pos="2160"/>
        <p:guide pos="2880"/>
      </p:guideLst>
    </p:cSldViewPr>
  </p:slideViewPr>
  <p:outlineViewPr>
    <p:cViewPr>
      <p:scale>
        <a:sx n="33" d="100"/>
        <a:sy n="33" d="100"/>
      </p:scale>
      <p:origin x="0" y="243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94C98D-48CD-4422-B45C-AF2EA02DD90A}" type="datetimeFigureOut">
              <a:rPr lang="nb-NO" smtClean="0"/>
              <a:pPr/>
              <a:t>19.12.2010</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6BAA8-1EDF-45DA-B0E8-0C02468C5739}" type="slidenum">
              <a:rPr lang="nb-NO" smtClean="0"/>
              <a:pPr/>
              <a:t>‹#›</a:t>
            </a:fld>
            <a:endParaRPr lang="nb-NO"/>
          </a:p>
        </p:txBody>
      </p:sp>
    </p:spTree>
    <p:extLst>
      <p:ext uri="{BB962C8B-B14F-4D97-AF65-F5344CB8AC3E}">
        <p14:creationId xmlns="" xmlns:p14="http://schemas.microsoft.com/office/powerpoint/2010/main" val="412361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19 </a:t>
            </a:r>
            <a:endParaRPr lang="nb-NO" dirty="0"/>
          </a:p>
        </p:txBody>
      </p:sp>
      <p:sp>
        <p:nvSpPr>
          <p:cNvPr id="4" name="Plassholder for lysbildenummer 3"/>
          <p:cNvSpPr>
            <a:spLocks noGrp="1"/>
          </p:cNvSpPr>
          <p:nvPr>
            <p:ph type="sldNum" sz="quarter" idx="10"/>
          </p:nvPr>
        </p:nvSpPr>
        <p:spPr/>
        <p:txBody>
          <a:bodyPr/>
          <a:lstStyle/>
          <a:p>
            <a:fld id="{0896BAA8-1EDF-45DA-B0E8-0C02468C5739}" type="slidenum">
              <a:rPr lang="nb-NO" smtClean="0"/>
              <a:pPr/>
              <a:t>9</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0896BAA8-1EDF-45DA-B0E8-0C02468C5739}" type="slidenum">
              <a:rPr lang="nb-NO" smtClean="0"/>
              <a:pPr/>
              <a:t>49</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BAC5A79A-0266-4373-B961-D63926166091}" type="datetimeFigureOut">
              <a:rPr lang="en-US" smtClean="0"/>
              <a:pPr/>
              <a:t>12/19/2010</a:t>
            </a:fld>
            <a:endParaRPr lang="en-US"/>
          </a:p>
        </p:txBody>
      </p:sp>
      <p:sp>
        <p:nvSpPr>
          <p:cNvPr id="5" name="Footer Placeholder 4"/>
          <p:cNvSpPr>
            <a:spLocks noGrp="1"/>
          </p:cNvSpPr>
          <p:nvPr>
            <p:ph type="ftr" sz="quarter" idx="11"/>
          </p:nvPr>
        </p:nvSpPr>
        <p:spPr>
          <a:xfrm>
            <a:off x="3124200" y="6521824"/>
            <a:ext cx="2895600" cy="259976"/>
          </a:xfrm>
        </p:spPr>
        <p:txBody>
          <a:bodyPr/>
          <a:lstStyle/>
          <a:p>
            <a:endParaRPr lang="en-US"/>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DF0A79F9-84DB-4A87-9834-2A4AB5101FE6}" type="slidenum">
              <a:rPr lang="en-US" smtClean="0"/>
              <a:pPr/>
              <a:t>‹#›</a:t>
            </a:fld>
            <a:endParaRPr lang="en-US"/>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 Pictures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 Pictures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3">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A79F9-84DB-4A87-9834-2A4AB5101FE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lang="en-US"/>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BAC5A79A-0266-4373-B961-D63926166091}" type="datetimeFigureOut">
              <a:rPr lang="en-US" smtClean="0"/>
              <a:pPr/>
              <a:t>12/19/2010</a:t>
            </a:fld>
            <a:endParaRPr lang="en-US"/>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DF0A79F9-84DB-4A87-9834-2A4AB5101FE6}" type="slidenum">
              <a:rPr lang="en-US" smtClean="0"/>
              <a:pPr/>
              <a:t>‹#›</a:t>
            </a:fld>
            <a:endParaRPr lang="en-US"/>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b="1" dirty="0" err="1" smtClean="0">
                <a:latin typeface="Constantia" pitchFamily="18" charset="0"/>
              </a:rPr>
              <a:t>Sabeel.ul.Huda</a:t>
            </a:r>
            <a:endParaRPr lang="nb-NO" dirty="0"/>
          </a:p>
        </p:txBody>
      </p:sp>
      <p:sp>
        <p:nvSpPr>
          <p:cNvPr id="3" name="Plassholder for innhold 2"/>
          <p:cNvSpPr>
            <a:spLocks noGrp="1"/>
          </p:cNvSpPr>
          <p:nvPr>
            <p:ph idx="1"/>
          </p:nvPr>
        </p:nvSpPr>
        <p:spPr/>
        <p:txBody>
          <a:bodyPr>
            <a:normAutofit/>
          </a:bodyPr>
          <a:lstStyle/>
          <a:p>
            <a:pPr algn="ctr">
              <a:buNone/>
            </a:pPr>
            <a:r>
              <a:rPr lang="nb-NO" sz="3200" b="1" dirty="0" err="1" smtClean="0">
                <a:latin typeface="Baskerville Old Face" pitchFamily="18" charset="0"/>
              </a:rPr>
              <a:t>Lesson</a:t>
            </a:r>
            <a:r>
              <a:rPr lang="nb-NO" sz="3200" b="1" dirty="0" smtClean="0">
                <a:latin typeface="Baskerville Old Face" pitchFamily="18" charset="0"/>
              </a:rPr>
              <a:t>  24</a:t>
            </a:r>
          </a:p>
          <a:p>
            <a:pPr algn="ctr">
              <a:buNone/>
            </a:pPr>
            <a:r>
              <a:rPr lang="nb-NO" sz="3200" b="1" dirty="0" smtClean="0">
                <a:latin typeface="Baskerville Old Face" pitchFamily="18" charset="0"/>
              </a:rPr>
              <a:t>177-182 </a:t>
            </a:r>
            <a:r>
              <a:rPr lang="nb-NO" sz="3200" b="1" dirty="0" err="1" smtClean="0">
                <a:solidFill>
                  <a:prstClr val="white"/>
                </a:solidFill>
                <a:effectLst>
                  <a:outerShdw blurRad="76200" sx="101000" sy="101000" algn="ctr" rotWithShape="0">
                    <a:prstClr val="white">
                      <a:lumMod val="85000"/>
                      <a:alpha val="40000"/>
                    </a:prstClr>
                  </a:outerShdw>
                </a:effectLst>
                <a:latin typeface="Baskerville Old Face" pitchFamily="18" charset="0"/>
              </a:rPr>
              <a:t>Al-Baqarah</a:t>
            </a:r>
            <a:endParaRPr lang="nb-NO"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Contnued.......</a:t>
            </a:r>
            <a:endParaRPr lang="nb-NO" dirty="0"/>
          </a:p>
        </p:txBody>
      </p:sp>
      <p:sp>
        <p:nvSpPr>
          <p:cNvPr id="3" name="Plassholder for innhold 2"/>
          <p:cNvSpPr>
            <a:spLocks noGrp="1"/>
          </p:cNvSpPr>
          <p:nvPr>
            <p:ph idx="1"/>
          </p:nvPr>
        </p:nvSpPr>
        <p:spPr>
          <a:xfrm>
            <a:off x="457200" y="1901952"/>
            <a:ext cx="8534400" cy="4956048"/>
          </a:xfrm>
        </p:spPr>
        <p:txBody>
          <a:bodyPr>
            <a:normAutofit/>
          </a:bodyPr>
          <a:lstStyle/>
          <a:p>
            <a:r>
              <a:rPr lang="en-US" sz="2400" dirty="0" smtClean="0"/>
              <a:t>This is Birr, </a:t>
            </a:r>
            <a:r>
              <a:rPr lang="en-US" sz="2400" dirty="0" err="1" smtClean="0"/>
              <a:t>Taqwa</a:t>
            </a:r>
            <a:r>
              <a:rPr lang="en-US" sz="2400" dirty="0" smtClean="0"/>
              <a:t> and complete faith.</a:t>
            </a:r>
          </a:p>
          <a:p>
            <a:r>
              <a:rPr lang="en-US" sz="2400" dirty="0" smtClean="0"/>
              <a:t> Facing the east or the west does not necessitate </a:t>
            </a:r>
          </a:p>
          <a:p>
            <a:pPr>
              <a:buFont typeface="Wingdings" pitchFamily="2" charset="2"/>
              <a:buChar char="Ø"/>
            </a:pPr>
            <a:r>
              <a:rPr lang="en-US" sz="2400" dirty="0" smtClean="0"/>
              <a:t>Righteousness</a:t>
            </a:r>
          </a:p>
          <a:p>
            <a:pPr>
              <a:buFont typeface="Wingdings" pitchFamily="2" charset="2"/>
              <a:buChar char="Ø"/>
            </a:pPr>
            <a:r>
              <a:rPr lang="en-US" sz="2400" dirty="0" smtClean="0"/>
              <a:t> obedience</a:t>
            </a:r>
          </a:p>
          <a:p>
            <a:pPr>
              <a:buFont typeface="Wingdings" pitchFamily="2" charset="2"/>
              <a:buChar char="Ø"/>
            </a:pPr>
            <a:r>
              <a:rPr lang="en-US" sz="2400" dirty="0" smtClean="0"/>
              <a:t>unless it is legislated by Allah.</a:t>
            </a:r>
            <a:endParaRPr lang="nb-NO"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209800" y="152400"/>
            <a:ext cx="6629400" cy="1371600"/>
          </a:xfrm>
        </p:spPr>
        <p:txBody>
          <a:bodyPr>
            <a:normAutofit fontScale="90000"/>
          </a:bodyPr>
          <a:lstStyle/>
          <a:p>
            <a:r>
              <a:rPr lang="en-US" sz="2400" b="1" dirty="0" smtClean="0"/>
              <a:t/>
            </a:r>
            <a:br>
              <a:rPr lang="en-US" sz="2400" b="1" dirty="0" smtClean="0"/>
            </a:br>
            <a:r>
              <a:rPr lang="en-US" sz="2400" b="1" dirty="0" smtClean="0"/>
              <a:t>Those who acquire the qualities mentioned in the Ayah</a:t>
            </a:r>
            <a:br>
              <a:rPr lang="en-US" sz="2400" b="1" dirty="0" smtClean="0"/>
            </a:br>
            <a:endParaRPr lang="nb-NO" sz="2400" b="1" dirty="0"/>
          </a:p>
        </p:txBody>
      </p:sp>
      <p:sp>
        <p:nvSpPr>
          <p:cNvPr id="3" name="Plassholder for innhold 2"/>
          <p:cNvSpPr>
            <a:spLocks noGrp="1"/>
          </p:cNvSpPr>
          <p:nvPr>
            <p:ph idx="1"/>
          </p:nvPr>
        </p:nvSpPr>
        <p:spPr>
          <a:xfrm>
            <a:off x="914400" y="1143000"/>
            <a:ext cx="7162800" cy="4907280"/>
          </a:xfrm>
        </p:spPr>
        <p:txBody>
          <a:bodyPr>
            <a:normAutofit/>
          </a:bodyPr>
          <a:lstStyle/>
          <a:p>
            <a:pPr>
              <a:buFont typeface="Wingdings" pitchFamily="2" charset="2"/>
              <a:buChar char="Ø"/>
            </a:pPr>
            <a:endParaRPr lang="en-US" dirty="0" smtClean="0"/>
          </a:p>
          <a:p>
            <a:pPr>
              <a:buFont typeface="Wingdings" pitchFamily="2" charset="2"/>
              <a:buChar char="Ø"/>
            </a:pPr>
            <a:r>
              <a:rPr lang="en-US" dirty="0" smtClean="0"/>
              <a:t>will have indeed embraced all aspects of Islam </a:t>
            </a:r>
          </a:p>
          <a:p>
            <a:pPr>
              <a:buFont typeface="Wingdings" pitchFamily="2" charset="2"/>
              <a:buChar char="Ø"/>
            </a:pPr>
            <a:r>
              <a:rPr lang="en-US" dirty="0" smtClean="0"/>
              <a:t>and implemented all types of righteousness; </a:t>
            </a:r>
          </a:p>
          <a:p>
            <a:pPr>
              <a:buFont typeface="Wingdings" pitchFamily="2" charset="2"/>
              <a:buChar char="Ø"/>
            </a:pPr>
            <a:r>
              <a:rPr lang="en-US" dirty="0" smtClean="0"/>
              <a:t>believing in Allah, that He is the only God worthy of worship</a:t>
            </a:r>
          </a:p>
          <a:p>
            <a:pPr>
              <a:buFont typeface="Wingdings" pitchFamily="2" charset="2"/>
              <a:buChar char="Ø"/>
            </a:pPr>
            <a:r>
              <a:rPr lang="nb-NO" dirty="0" smtClean="0"/>
              <a:t>Believing His Messengers. </a:t>
            </a:r>
            <a:endParaRPr lang="en-US" dirty="0" smtClean="0"/>
          </a:p>
          <a:p>
            <a:pPr>
              <a:buFont typeface="Wingdings" pitchFamily="2" charset="2"/>
              <a:buChar char="Ø"/>
            </a:pPr>
            <a:r>
              <a:rPr lang="en-US" dirty="0" smtClean="0"/>
              <a:t>believing in the angels</a:t>
            </a:r>
            <a:endParaRPr lang="nb-N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وَءَاتَى الْمَالَ عَلَى حُبِّهِ</a:t>
            </a:r>
            <a:endParaRPr lang="nb-NO" b="1" dirty="0"/>
          </a:p>
        </p:txBody>
      </p:sp>
      <p:sp>
        <p:nvSpPr>
          <p:cNvPr id="3" name="Plassholder for innhold 2"/>
          <p:cNvSpPr>
            <a:spLocks noGrp="1"/>
          </p:cNvSpPr>
          <p:nvPr>
            <p:ph idx="1"/>
          </p:nvPr>
        </p:nvSpPr>
        <p:spPr/>
        <p:txBody>
          <a:bodyPr/>
          <a:lstStyle/>
          <a:p>
            <a:pPr>
              <a:buNone/>
            </a:pPr>
            <a:r>
              <a:rPr lang="en-US" sz="2000" b="1" dirty="0" smtClean="0"/>
              <a:t>Refers to those</a:t>
            </a:r>
          </a:p>
          <a:p>
            <a:pPr>
              <a:buFont typeface="Wingdings" pitchFamily="2" charset="2"/>
              <a:buChar char="Ø"/>
            </a:pPr>
            <a:r>
              <a:rPr lang="en-US" sz="2000" dirty="0" smtClean="0"/>
              <a:t> who give money away while desiring it and loving it</a:t>
            </a:r>
            <a:r>
              <a:rPr lang="en-US" dirty="0" smtClean="0"/>
              <a:t>.</a:t>
            </a:r>
            <a:endParaRPr lang="nb-N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371600" y="533400"/>
            <a:ext cx="6629400" cy="1143000"/>
          </a:xfrm>
        </p:spPr>
        <p:txBody>
          <a:bodyPr>
            <a:normAutofit fontScale="90000"/>
          </a:bodyPr>
          <a:lstStyle/>
          <a:p>
            <a:pPr algn="ctr"/>
            <a:r>
              <a:rPr lang="nb-NO" sz="4400" b="1" dirty="0" smtClean="0"/>
              <a:t/>
            </a:r>
            <a:br>
              <a:rPr lang="nb-NO" sz="4400" b="1" dirty="0" smtClean="0"/>
            </a:br>
            <a:r>
              <a:rPr lang="ar-AE" b="1" dirty="0" smtClean="0"/>
              <a:t>ذَوِى الْقُرْبَى</a:t>
            </a:r>
            <a:r>
              <a:rPr lang="nb-NO" dirty="0" smtClean="0"/>
              <a:t/>
            </a:r>
            <a:br>
              <a:rPr lang="nb-NO" dirty="0" smtClean="0"/>
            </a:br>
            <a:endParaRPr lang="nb-NO" dirty="0"/>
          </a:p>
        </p:txBody>
      </p:sp>
      <p:sp>
        <p:nvSpPr>
          <p:cNvPr id="3" name="Plassholder for innhold 2"/>
          <p:cNvSpPr>
            <a:spLocks noGrp="1"/>
          </p:cNvSpPr>
          <p:nvPr>
            <p:ph idx="1"/>
          </p:nvPr>
        </p:nvSpPr>
        <p:spPr/>
        <p:txBody>
          <a:bodyPr>
            <a:normAutofit/>
          </a:bodyPr>
          <a:lstStyle/>
          <a:p>
            <a:pPr>
              <a:buNone/>
            </a:pPr>
            <a:r>
              <a:rPr lang="en-US" sz="2400" dirty="0" smtClean="0"/>
              <a:t>Refers to man's relatives</a:t>
            </a:r>
          </a:p>
          <a:p>
            <a:pPr>
              <a:buNone/>
            </a:pPr>
            <a:r>
              <a:rPr lang="en-US" sz="2400" dirty="0" smtClean="0"/>
              <a:t> who have more rights than anyone else to one's charity</a:t>
            </a:r>
            <a:endParaRPr lang="nb-NO"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وَالْيَتَـمَى</a:t>
            </a:r>
            <a:endParaRPr lang="nb-NO" b="1" dirty="0"/>
          </a:p>
        </p:txBody>
      </p:sp>
      <p:sp>
        <p:nvSpPr>
          <p:cNvPr id="3" name="Plassholder for innhold 2"/>
          <p:cNvSpPr>
            <a:spLocks noGrp="1"/>
          </p:cNvSpPr>
          <p:nvPr>
            <p:ph idx="1"/>
          </p:nvPr>
        </p:nvSpPr>
        <p:spPr/>
        <p:txBody>
          <a:bodyPr>
            <a:normAutofit/>
          </a:bodyPr>
          <a:lstStyle/>
          <a:p>
            <a:r>
              <a:rPr lang="en-US" sz="2000" dirty="0" smtClean="0"/>
              <a:t>The orphans are children who have none to look after them,</a:t>
            </a:r>
          </a:p>
          <a:p>
            <a:r>
              <a:rPr lang="en-US" sz="2000" dirty="0" smtClean="0"/>
              <a:t>Having lost their fathers while they are still young,</a:t>
            </a:r>
          </a:p>
          <a:p>
            <a:r>
              <a:rPr lang="en-US" sz="2000" dirty="0" smtClean="0"/>
              <a:t> Weak and unable to find their own sustenance.</a:t>
            </a:r>
            <a:endParaRPr lang="nb-NO"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وَالْمَسَـكِينُ</a:t>
            </a:r>
            <a:endParaRPr lang="nb-NO" b="1" dirty="0"/>
          </a:p>
        </p:txBody>
      </p:sp>
      <p:sp>
        <p:nvSpPr>
          <p:cNvPr id="3" name="Plassholder for innhold 2"/>
          <p:cNvSpPr>
            <a:spLocks noGrp="1"/>
          </p:cNvSpPr>
          <p:nvPr>
            <p:ph idx="1"/>
          </p:nvPr>
        </p:nvSpPr>
        <p:spPr/>
        <p:txBody>
          <a:bodyPr/>
          <a:lstStyle/>
          <a:p>
            <a:pPr>
              <a:buNone/>
            </a:pPr>
            <a:r>
              <a:rPr lang="en-US" sz="2400" dirty="0" smtClean="0"/>
              <a:t>The </a:t>
            </a:r>
            <a:r>
              <a:rPr lang="en-US" sz="2400" dirty="0" err="1" smtClean="0"/>
              <a:t>Miskin</a:t>
            </a:r>
            <a:r>
              <a:rPr lang="en-US" sz="2400" dirty="0" smtClean="0"/>
              <a:t> is the person who does </a:t>
            </a:r>
          </a:p>
          <a:p>
            <a:pPr>
              <a:buFont typeface="Wingdings" pitchFamily="2" charset="2"/>
              <a:buChar char="Ø"/>
            </a:pPr>
            <a:r>
              <a:rPr lang="en-US" sz="2400" dirty="0" smtClean="0"/>
              <a:t>Not have enough food</a:t>
            </a:r>
          </a:p>
          <a:p>
            <a:pPr>
              <a:buFont typeface="Wingdings" pitchFamily="2" charset="2"/>
              <a:buChar char="Ø"/>
            </a:pPr>
            <a:r>
              <a:rPr lang="en-US" sz="2400" dirty="0" smtClean="0"/>
              <a:t>Clothing</a:t>
            </a:r>
          </a:p>
          <a:p>
            <a:pPr>
              <a:buFont typeface="Wingdings" pitchFamily="2" charset="2"/>
              <a:buChar char="Ø"/>
            </a:pPr>
            <a:r>
              <a:rPr lang="en-US" sz="2400" dirty="0" smtClean="0"/>
              <a:t>He has no dwelling</a:t>
            </a:r>
          </a:p>
          <a:p>
            <a:pPr>
              <a:buNone/>
            </a:pPr>
            <a:endParaRPr lang="nb-N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Continuede</a:t>
            </a:r>
            <a:r>
              <a:rPr lang="nb-NO" dirty="0" smtClean="0"/>
              <a:t>……….</a:t>
            </a:r>
            <a:endParaRPr lang="nb-NO" dirty="0"/>
          </a:p>
        </p:txBody>
      </p:sp>
      <p:sp>
        <p:nvSpPr>
          <p:cNvPr id="3" name="Plassholder for innhold 2"/>
          <p:cNvSpPr>
            <a:spLocks noGrp="1"/>
          </p:cNvSpPr>
          <p:nvPr>
            <p:ph idx="1"/>
          </p:nvPr>
        </p:nvSpPr>
        <p:spPr>
          <a:xfrm>
            <a:off x="0" y="1901952"/>
            <a:ext cx="9144000" cy="4224528"/>
          </a:xfrm>
        </p:spPr>
        <p:txBody>
          <a:bodyPr>
            <a:normAutofit/>
          </a:bodyPr>
          <a:lstStyle/>
          <a:p>
            <a:pPr>
              <a:buNone/>
            </a:pPr>
            <a:endParaRPr lang="en-US" sz="2400" dirty="0" smtClean="0"/>
          </a:p>
          <a:p>
            <a:pPr>
              <a:buNone/>
            </a:pPr>
            <a:r>
              <a:rPr lang="en-US" sz="2400" dirty="0" smtClean="0"/>
              <a:t>So the </a:t>
            </a:r>
            <a:r>
              <a:rPr lang="en-US" sz="2400" dirty="0" err="1" smtClean="0"/>
              <a:t>Miskin</a:t>
            </a:r>
            <a:r>
              <a:rPr lang="en-US" sz="2400" dirty="0" smtClean="0"/>
              <a:t> should be granted the provisions to sustain him enough so that he can acquire his needs.</a:t>
            </a:r>
            <a:endParaRPr lang="nb-NO" sz="24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وَابْنِ السَّبِيلِ</a:t>
            </a:r>
            <a:endParaRPr lang="nb-NO" b="1" dirty="0"/>
          </a:p>
        </p:txBody>
      </p:sp>
      <p:sp>
        <p:nvSpPr>
          <p:cNvPr id="3" name="Plassholder for innhold 2"/>
          <p:cNvSpPr>
            <a:spLocks noGrp="1"/>
          </p:cNvSpPr>
          <p:nvPr>
            <p:ph idx="1"/>
          </p:nvPr>
        </p:nvSpPr>
        <p:spPr>
          <a:xfrm>
            <a:off x="304800" y="1901952"/>
            <a:ext cx="8839200" cy="4224528"/>
          </a:xfrm>
        </p:spPr>
        <p:txBody>
          <a:bodyPr>
            <a:normAutofit/>
          </a:bodyPr>
          <a:lstStyle/>
          <a:p>
            <a:pPr>
              <a:buNone/>
            </a:pPr>
            <a:endParaRPr lang="en-US" sz="2400" dirty="0" smtClean="0"/>
          </a:p>
          <a:p>
            <a:pPr>
              <a:buNone/>
            </a:pPr>
            <a:r>
              <a:rPr lang="en-US" sz="2400" dirty="0" smtClean="0"/>
              <a:t>Is the needy traveler  who runs out of money and should, thus, be granted whatever amount that helps him to go back to his land.</a:t>
            </a:r>
            <a:endParaRPr lang="nb-NO"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وَالسَّآئِلِينَ</a:t>
            </a:r>
            <a:endParaRPr lang="nb-NO" b="1" dirty="0"/>
          </a:p>
        </p:txBody>
      </p:sp>
      <p:sp>
        <p:nvSpPr>
          <p:cNvPr id="3" name="Plassholder for innhold 2"/>
          <p:cNvSpPr>
            <a:spLocks noGrp="1"/>
          </p:cNvSpPr>
          <p:nvPr>
            <p:ph idx="1"/>
          </p:nvPr>
        </p:nvSpPr>
        <p:spPr>
          <a:xfrm>
            <a:off x="152400" y="1901952"/>
            <a:ext cx="8991600" cy="4224528"/>
          </a:xfrm>
        </p:spPr>
        <p:txBody>
          <a:bodyPr/>
          <a:lstStyle/>
          <a:p>
            <a:pPr>
              <a:buNone/>
            </a:pPr>
            <a:r>
              <a:rPr lang="en-US" sz="2400" dirty="0" smtClean="0"/>
              <a:t>Those who ask</a:t>
            </a:r>
          </a:p>
          <a:p>
            <a:pPr>
              <a:buNone/>
            </a:pPr>
            <a:r>
              <a:rPr lang="en-US" sz="2400" dirty="0" smtClean="0"/>
              <a:t>Refers to those who beg people and are thus given a part of the </a:t>
            </a:r>
            <a:r>
              <a:rPr lang="en-US" sz="2400" dirty="0" err="1" smtClean="0"/>
              <a:t>Zakah</a:t>
            </a:r>
            <a:r>
              <a:rPr lang="en-US" sz="2400" dirty="0" smtClean="0"/>
              <a:t> and general charity</a:t>
            </a:r>
            <a:r>
              <a:rPr lang="en-US" dirty="0" smtClean="0"/>
              <a:t>.</a:t>
            </a:r>
            <a:endParaRPr lang="nb-N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وَفِي الرِّقَابِ</a:t>
            </a:r>
            <a:endParaRPr lang="nb-NO" b="1" dirty="0"/>
          </a:p>
        </p:txBody>
      </p:sp>
      <p:sp>
        <p:nvSpPr>
          <p:cNvPr id="3" name="Plassholder for innhold 2"/>
          <p:cNvSpPr>
            <a:spLocks noGrp="1"/>
          </p:cNvSpPr>
          <p:nvPr>
            <p:ph idx="1"/>
          </p:nvPr>
        </p:nvSpPr>
        <p:spPr>
          <a:xfrm>
            <a:off x="304800" y="1901952"/>
            <a:ext cx="8839200" cy="4224528"/>
          </a:xfrm>
        </p:spPr>
        <p:txBody>
          <a:bodyPr>
            <a:normAutofit/>
          </a:bodyPr>
          <a:lstStyle/>
          <a:p>
            <a:pPr>
              <a:buNone/>
            </a:pPr>
            <a:r>
              <a:rPr lang="en-US" sz="2400" dirty="0" smtClean="0"/>
              <a:t>And to set servants free</a:t>
            </a:r>
          </a:p>
          <a:p>
            <a:pPr>
              <a:buNone/>
            </a:pPr>
            <a:r>
              <a:rPr lang="en-US" sz="2400" dirty="0" smtClean="0"/>
              <a:t> These are the servants who seek to free themselves, but cannot find enough money to buy their freedom</a:t>
            </a:r>
            <a:endParaRPr lang="nb-NO"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Main </a:t>
            </a:r>
            <a:r>
              <a:rPr lang="nb-NO" dirty="0" err="1" smtClean="0"/>
              <a:t>topice</a:t>
            </a:r>
            <a:r>
              <a:rPr lang="nb-NO" dirty="0" smtClean="0"/>
              <a:t> </a:t>
            </a:r>
            <a:r>
              <a:rPr lang="nb-NO" dirty="0" err="1" smtClean="0"/>
              <a:t>of</a:t>
            </a:r>
            <a:r>
              <a:rPr lang="nb-NO" dirty="0" smtClean="0"/>
              <a:t> verses</a:t>
            </a:r>
            <a:endParaRPr lang="nb-NO" dirty="0"/>
          </a:p>
        </p:txBody>
      </p:sp>
      <p:sp>
        <p:nvSpPr>
          <p:cNvPr id="3" name="Plassholder for innhold 2"/>
          <p:cNvSpPr>
            <a:spLocks noGrp="1"/>
          </p:cNvSpPr>
          <p:nvPr>
            <p:ph idx="1"/>
          </p:nvPr>
        </p:nvSpPr>
        <p:spPr>
          <a:xfrm>
            <a:off x="533400" y="1600200"/>
            <a:ext cx="8001000" cy="4724400"/>
          </a:xfrm>
        </p:spPr>
        <p:txBody>
          <a:bodyPr>
            <a:normAutofit/>
          </a:bodyPr>
          <a:lstStyle/>
          <a:p>
            <a:r>
              <a:rPr lang="en-US" dirty="0" smtClean="0"/>
              <a:t> </a:t>
            </a:r>
            <a:r>
              <a:rPr lang="en-US" sz="2100" dirty="0" smtClean="0"/>
              <a:t>Definition of righteousness?	2:[177]</a:t>
            </a:r>
          </a:p>
          <a:p>
            <a:pPr>
              <a:buNone/>
            </a:pPr>
            <a:endParaRPr lang="nb-NO" sz="2100" dirty="0" smtClean="0"/>
          </a:p>
          <a:p>
            <a:r>
              <a:rPr lang="en-US" sz="2100" dirty="0" smtClean="0"/>
              <a:t>The Islamic laws of retribution.  2:[178-179]</a:t>
            </a:r>
          </a:p>
          <a:p>
            <a:pPr>
              <a:buNone/>
            </a:pPr>
            <a:endParaRPr lang="nb-NO" sz="2100" dirty="0" smtClean="0"/>
          </a:p>
          <a:p>
            <a:r>
              <a:rPr lang="en-US" sz="2100" dirty="0" smtClean="0"/>
              <a:t>The commandment of Allah to make a 'Will.'	2:[180-182]</a:t>
            </a:r>
            <a:endParaRPr lang="nb-NO" sz="21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dirty="0" smtClean="0"/>
              <a:t/>
            </a:r>
            <a:br>
              <a:rPr lang="ar-AE" dirty="0" smtClean="0"/>
            </a:br>
            <a:r>
              <a:rPr lang="ar-AE" b="1" dirty="0" smtClean="0"/>
              <a:t>وَأَقَامَ الصَّلَوةَ </a:t>
            </a:r>
            <a:endParaRPr lang="nb-NO" dirty="0"/>
          </a:p>
        </p:txBody>
      </p:sp>
      <p:sp>
        <p:nvSpPr>
          <p:cNvPr id="3" name="Plassholder for innhold 2"/>
          <p:cNvSpPr>
            <a:spLocks noGrp="1"/>
          </p:cNvSpPr>
          <p:nvPr>
            <p:ph idx="1"/>
          </p:nvPr>
        </p:nvSpPr>
        <p:spPr>
          <a:xfrm>
            <a:off x="0" y="1901952"/>
            <a:ext cx="8915400" cy="4224528"/>
          </a:xfrm>
        </p:spPr>
        <p:txBody>
          <a:bodyPr>
            <a:noAutofit/>
          </a:bodyPr>
          <a:lstStyle/>
          <a:p>
            <a:r>
              <a:rPr lang="nb-NO" sz="2400" dirty="0" err="1" smtClean="0"/>
              <a:t>Performs</a:t>
            </a:r>
            <a:r>
              <a:rPr lang="nb-NO" sz="2400" dirty="0" smtClean="0"/>
              <a:t> </a:t>
            </a:r>
            <a:r>
              <a:rPr lang="nb-NO" sz="2400" dirty="0" err="1" smtClean="0"/>
              <a:t>As-Salah</a:t>
            </a:r>
            <a:r>
              <a:rPr lang="nb-NO" sz="2400" dirty="0" smtClean="0"/>
              <a:t> (</a:t>
            </a:r>
            <a:r>
              <a:rPr lang="nb-NO" sz="2400" dirty="0" err="1" smtClean="0"/>
              <a:t>Iqamat-As-Salah</a:t>
            </a:r>
            <a:r>
              <a:rPr lang="nb-NO" sz="2400" dirty="0" smtClean="0"/>
              <a:t>)</a:t>
            </a:r>
          </a:p>
          <a:p>
            <a:pPr>
              <a:buFont typeface="Wingdings" pitchFamily="2" charset="2"/>
              <a:buChar char="Ø"/>
            </a:pPr>
            <a:r>
              <a:rPr lang="nb-NO" sz="2400" dirty="0" err="1" smtClean="0"/>
              <a:t>Those</a:t>
            </a:r>
            <a:r>
              <a:rPr lang="nb-NO" sz="2400" dirty="0" smtClean="0"/>
              <a:t> </a:t>
            </a:r>
            <a:r>
              <a:rPr lang="nb-NO" sz="2400" dirty="0" err="1" smtClean="0"/>
              <a:t>who</a:t>
            </a:r>
            <a:r>
              <a:rPr lang="nb-NO" sz="2400" dirty="0" smtClean="0"/>
              <a:t> </a:t>
            </a:r>
            <a:r>
              <a:rPr lang="nb-NO" sz="2400" dirty="0" err="1" smtClean="0"/>
              <a:t>pray</a:t>
            </a:r>
            <a:r>
              <a:rPr lang="nb-NO" sz="2400" dirty="0" smtClean="0"/>
              <a:t> </a:t>
            </a:r>
            <a:r>
              <a:rPr lang="nb-NO" sz="2400" dirty="0" err="1" smtClean="0"/>
              <a:t>on</a:t>
            </a:r>
            <a:r>
              <a:rPr lang="nb-NO" sz="2400" dirty="0" smtClean="0"/>
              <a:t> time</a:t>
            </a:r>
          </a:p>
          <a:p>
            <a:pPr>
              <a:buFont typeface="Wingdings" pitchFamily="2" charset="2"/>
              <a:buChar char="Ø"/>
            </a:pPr>
            <a:r>
              <a:rPr lang="nb-NO" sz="2400" dirty="0" err="1" smtClean="0"/>
              <a:t>Give</a:t>
            </a:r>
            <a:r>
              <a:rPr lang="nb-NO" sz="2400" dirty="0" smtClean="0"/>
              <a:t> </a:t>
            </a:r>
            <a:r>
              <a:rPr lang="nb-NO" sz="2400" dirty="0" err="1" smtClean="0"/>
              <a:t>the</a:t>
            </a:r>
            <a:r>
              <a:rPr lang="nb-NO" sz="2400" dirty="0" smtClean="0"/>
              <a:t> </a:t>
            </a:r>
            <a:r>
              <a:rPr lang="nb-NO" sz="2400" dirty="0" err="1" smtClean="0"/>
              <a:t>prayer</a:t>
            </a:r>
            <a:r>
              <a:rPr lang="nb-NO" sz="2400" dirty="0" smtClean="0"/>
              <a:t> </a:t>
            </a:r>
            <a:r>
              <a:rPr lang="nb-NO" sz="2400" dirty="0" err="1" smtClean="0"/>
              <a:t>its</a:t>
            </a:r>
            <a:r>
              <a:rPr lang="nb-NO" sz="2400" dirty="0" smtClean="0"/>
              <a:t> due right</a:t>
            </a:r>
          </a:p>
          <a:p>
            <a:pPr>
              <a:buFont typeface="Wingdings" pitchFamily="2" charset="2"/>
              <a:buChar char="Ø"/>
            </a:pPr>
            <a:r>
              <a:rPr lang="nb-NO" sz="2400" dirty="0" smtClean="0"/>
              <a:t> </a:t>
            </a:r>
            <a:r>
              <a:rPr lang="nb-NO" sz="2400" dirty="0" err="1" smtClean="0"/>
              <a:t>the</a:t>
            </a:r>
            <a:r>
              <a:rPr lang="nb-NO" sz="2400" dirty="0" smtClean="0"/>
              <a:t> </a:t>
            </a:r>
            <a:r>
              <a:rPr lang="nb-NO" sz="2400" dirty="0" err="1" smtClean="0"/>
              <a:t>bowing</a:t>
            </a:r>
            <a:r>
              <a:rPr lang="nb-NO" sz="2400" dirty="0" smtClean="0"/>
              <a:t>, </a:t>
            </a:r>
            <a:r>
              <a:rPr lang="nb-NO" sz="2400" dirty="0" err="1" smtClean="0"/>
              <a:t>prostration</a:t>
            </a:r>
            <a:r>
              <a:rPr lang="nb-NO" sz="2400" dirty="0" smtClean="0"/>
              <a:t>, and </a:t>
            </a:r>
            <a:r>
              <a:rPr lang="nb-NO" sz="2400" dirty="0" err="1" smtClean="0"/>
              <a:t>the</a:t>
            </a:r>
            <a:r>
              <a:rPr lang="nb-NO" sz="2400" dirty="0" smtClean="0"/>
              <a:t> </a:t>
            </a:r>
            <a:r>
              <a:rPr lang="nb-NO" sz="2400" dirty="0" err="1" smtClean="0"/>
              <a:t>necessary</a:t>
            </a:r>
            <a:r>
              <a:rPr lang="nb-NO" sz="2400" dirty="0" smtClean="0"/>
              <a:t> </a:t>
            </a:r>
            <a:r>
              <a:rPr lang="nb-NO" sz="2400" dirty="0" err="1" smtClean="0"/>
              <a:t>attention</a:t>
            </a:r>
            <a:r>
              <a:rPr lang="nb-NO" sz="2400" dirty="0" smtClean="0"/>
              <a:t> and </a:t>
            </a:r>
            <a:r>
              <a:rPr lang="nb-NO" sz="2400" dirty="0" err="1" smtClean="0"/>
              <a:t>humbleness</a:t>
            </a:r>
            <a:r>
              <a:rPr lang="nb-NO" sz="2400" dirty="0" smtClean="0"/>
              <a:t> </a:t>
            </a:r>
            <a:r>
              <a:rPr lang="nb-NO" sz="2400" dirty="0" err="1" smtClean="0"/>
              <a:t>required</a:t>
            </a:r>
            <a:r>
              <a:rPr lang="nb-NO" sz="2400" dirty="0" smtClean="0"/>
              <a:t> by Allah</a:t>
            </a:r>
          </a:p>
          <a:p>
            <a:pPr>
              <a:buFont typeface="Wingdings" pitchFamily="2" charset="2"/>
              <a:buChar char="Ø"/>
            </a:pPr>
            <a:endParaRPr lang="nb-NO"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وَءَاتَى الزَّكَوةَ</a:t>
            </a:r>
            <a:endParaRPr lang="nb-NO" b="1" dirty="0"/>
          </a:p>
        </p:txBody>
      </p:sp>
      <p:sp>
        <p:nvSpPr>
          <p:cNvPr id="3" name="Plassholder for innhold 2"/>
          <p:cNvSpPr>
            <a:spLocks noGrp="1"/>
          </p:cNvSpPr>
          <p:nvPr>
            <p:ph idx="1"/>
          </p:nvPr>
        </p:nvSpPr>
        <p:spPr>
          <a:xfrm>
            <a:off x="685800" y="1901952"/>
            <a:ext cx="8077200" cy="4224528"/>
          </a:xfrm>
        </p:spPr>
        <p:txBody>
          <a:bodyPr>
            <a:normAutofit/>
          </a:bodyPr>
          <a:lstStyle/>
          <a:p>
            <a:r>
              <a:rPr lang="en-US" sz="2400" dirty="0" smtClean="0"/>
              <a:t>And gives the </a:t>
            </a:r>
            <a:r>
              <a:rPr lang="en-US" sz="2400" dirty="0" err="1" smtClean="0"/>
              <a:t>Zakah</a:t>
            </a:r>
            <a:endParaRPr lang="en-US" sz="2400" dirty="0" smtClean="0"/>
          </a:p>
          <a:p>
            <a:pPr>
              <a:buNone/>
            </a:pPr>
            <a:r>
              <a:rPr lang="en-US" sz="2400" dirty="0" smtClean="0"/>
              <a:t>The required charity (</a:t>
            </a:r>
            <a:r>
              <a:rPr lang="en-US" sz="2400" dirty="0" err="1" smtClean="0"/>
              <a:t>Zakah</a:t>
            </a:r>
            <a:r>
              <a:rPr lang="en-US" sz="2400" dirty="0" smtClean="0"/>
              <a:t>) due on one's money, </a:t>
            </a:r>
            <a:endParaRPr lang="nb-NO"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sz="4400" b="1" dirty="0" smtClean="0"/>
              <a:t/>
            </a:r>
            <a:br>
              <a:rPr lang="ar-AE" sz="4400" b="1" dirty="0" smtClean="0"/>
            </a:br>
            <a:r>
              <a:rPr lang="ar-AE" sz="4400" b="1" dirty="0" smtClean="0"/>
              <a:t>وَالْمُوفُونَ بِعَهْدِهِمْ إِذَا عَـهَدُواْ </a:t>
            </a:r>
            <a:r>
              <a:rPr lang="ar-AE" dirty="0" smtClean="0"/>
              <a:t/>
            </a:r>
            <a:br>
              <a:rPr lang="ar-AE" dirty="0" smtClean="0"/>
            </a:br>
            <a:endParaRPr lang="nb-NO" dirty="0"/>
          </a:p>
        </p:txBody>
      </p:sp>
      <p:sp>
        <p:nvSpPr>
          <p:cNvPr id="3" name="Plassholder for innhold 2"/>
          <p:cNvSpPr>
            <a:spLocks noGrp="1"/>
          </p:cNvSpPr>
          <p:nvPr>
            <p:ph idx="1"/>
          </p:nvPr>
        </p:nvSpPr>
        <p:spPr>
          <a:xfrm>
            <a:off x="0" y="1901952"/>
            <a:ext cx="8915400" cy="4224528"/>
          </a:xfrm>
        </p:spPr>
        <p:txBody>
          <a:bodyPr>
            <a:normAutofit/>
          </a:bodyPr>
          <a:lstStyle/>
          <a:p>
            <a:endParaRPr lang="en-US" sz="2800" dirty="0" smtClean="0"/>
          </a:p>
          <a:p>
            <a:r>
              <a:rPr lang="en-US" sz="2800" dirty="0" smtClean="0"/>
              <a:t>And who fulfill their covenant when they make it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r"/>
            <a:r>
              <a:rPr lang="nb-NO" b="1" dirty="0" smtClean="0"/>
              <a:t>…..</a:t>
            </a:r>
            <a:r>
              <a:rPr lang="ar-AE" b="1" dirty="0" smtClean="0"/>
              <a:t>وَالصَّابِرِينَ فِى</a:t>
            </a:r>
            <a:endParaRPr lang="nb-NO" b="1" dirty="0"/>
          </a:p>
        </p:txBody>
      </p:sp>
      <p:sp>
        <p:nvSpPr>
          <p:cNvPr id="3" name="Plassholder for innhold 2"/>
          <p:cNvSpPr>
            <a:spLocks noGrp="1"/>
          </p:cNvSpPr>
          <p:nvPr>
            <p:ph idx="1"/>
          </p:nvPr>
        </p:nvSpPr>
        <p:spPr/>
        <p:txBody>
          <a:bodyPr>
            <a:normAutofit/>
          </a:bodyPr>
          <a:lstStyle/>
          <a:p>
            <a:pPr>
              <a:buNone/>
            </a:pPr>
            <a:r>
              <a:rPr lang="en-US" sz="2400" dirty="0" smtClean="0"/>
              <a:t>During the time of</a:t>
            </a:r>
          </a:p>
          <a:p>
            <a:pPr>
              <a:buFont typeface="Wingdings" pitchFamily="2" charset="2"/>
              <a:buChar char="Ø"/>
            </a:pPr>
            <a:r>
              <a:rPr lang="en-US" sz="2400" dirty="0" smtClean="0"/>
              <a:t> meekness </a:t>
            </a:r>
          </a:p>
          <a:p>
            <a:pPr>
              <a:buFont typeface="Wingdings" pitchFamily="2" charset="2"/>
              <a:buChar char="Ø"/>
            </a:pPr>
            <a:r>
              <a:rPr lang="en-US" sz="2400" dirty="0" smtClean="0"/>
              <a:t> ailment. </a:t>
            </a:r>
          </a:p>
          <a:p>
            <a:pPr>
              <a:buNone/>
            </a:pPr>
            <a:endParaRPr lang="nb-NO"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وَحِينَ الْبَأْسِ</a:t>
            </a:r>
            <a:endParaRPr lang="nb-NO" b="1" dirty="0"/>
          </a:p>
        </p:txBody>
      </p:sp>
      <p:sp>
        <p:nvSpPr>
          <p:cNvPr id="3" name="Plassholder for innhold 2"/>
          <p:cNvSpPr>
            <a:spLocks noGrp="1"/>
          </p:cNvSpPr>
          <p:nvPr>
            <p:ph idx="1"/>
          </p:nvPr>
        </p:nvSpPr>
        <p:spPr/>
        <p:txBody>
          <a:bodyPr/>
          <a:lstStyle/>
          <a:p>
            <a:pPr rtl="1"/>
            <a:endParaRPr lang="en-US" dirty="0" smtClean="0"/>
          </a:p>
          <a:p>
            <a:pPr>
              <a:buNone/>
            </a:pPr>
            <a:r>
              <a:rPr lang="en-US" sz="2400" dirty="0" smtClean="0"/>
              <a:t>(...and at the time of fighting (during the battles).</a:t>
            </a:r>
          </a:p>
          <a:p>
            <a:pPr>
              <a:buNone/>
            </a:pPr>
            <a:r>
              <a:rPr lang="en-US" sz="2400" dirty="0" smtClean="0"/>
              <a:t>means on the battlefield while facing the enemy,</a:t>
            </a:r>
          </a:p>
          <a:p>
            <a:pPr>
              <a:buNone/>
            </a:pPr>
            <a:endParaRPr lang="nb-NO"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أُولَـئِكَ الَّذِينَ صَدَقُوا</a:t>
            </a:r>
            <a:endParaRPr lang="nb-NO" b="1" dirty="0"/>
          </a:p>
        </p:txBody>
      </p:sp>
      <p:sp>
        <p:nvSpPr>
          <p:cNvPr id="3" name="Plassholder for innhold 2"/>
          <p:cNvSpPr>
            <a:spLocks noGrp="1"/>
          </p:cNvSpPr>
          <p:nvPr>
            <p:ph idx="1"/>
          </p:nvPr>
        </p:nvSpPr>
        <p:spPr/>
        <p:txBody>
          <a:bodyPr/>
          <a:lstStyle/>
          <a:p>
            <a:r>
              <a:rPr lang="en-US" dirty="0" smtClean="0"/>
              <a:t>(Such are the people of the truth)</a:t>
            </a:r>
          </a:p>
          <a:p>
            <a:pPr>
              <a:buFont typeface="Wingdings" pitchFamily="2" charset="2"/>
              <a:buChar char="Ø"/>
            </a:pPr>
            <a:r>
              <a:rPr lang="en-US" dirty="0" smtClean="0"/>
              <a:t> whoever acquires these qualities </a:t>
            </a:r>
          </a:p>
          <a:p>
            <a:pPr>
              <a:buFont typeface="Wingdings" pitchFamily="2" charset="2"/>
              <a:buChar char="Ø"/>
            </a:pPr>
            <a:r>
              <a:rPr lang="en-US" dirty="0" smtClean="0"/>
              <a:t>these are truthful in their faith.</a:t>
            </a:r>
            <a:endParaRPr lang="nb-N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dirty="0" smtClean="0"/>
              <a:t/>
            </a:r>
            <a:br>
              <a:rPr lang="ar-AE" dirty="0" smtClean="0"/>
            </a:br>
            <a:r>
              <a:rPr lang="ar-AE" sz="4400" b="1" dirty="0" smtClean="0"/>
              <a:t>وَأُولَـئِكَ هُمُ الْمُتَّقُونَ</a:t>
            </a:r>
            <a:r>
              <a:rPr lang="ar-AE" sz="4400" dirty="0" smtClean="0"/>
              <a:t> </a:t>
            </a:r>
            <a:endParaRPr lang="nb-NO" sz="4400" dirty="0"/>
          </a:p>
        </p:txBody>
      </p:sp>
      <p:sp>
        <p:nvSpPr>
          <p:cNvPr id="3" name="Plassholder for innhold 2"/>
          <p:cNvSpPr>
            <a:spLocks noGrp="1"/>
          </p:cNvSpPr>
          <p:nvPr>
            <p:ph idx="1"/>
          </p:nvPr>
        </p:nvSpPr>
        <p:spPr>
          <a:xfrm>
            <a:off x="381000" y="1901952"/>
            <a:ext cx="7696200" cy="4224528"/>
          </a:xfrm>
        </p:spPr>
        <p:txBody>
          <a:bodyPr/>
          <a:lstStyle/>
          <a:p>
            <a:pPr>
              <a:buNone/>
            </a:pPr>
            <a:endParaRPr lang="nb-NO" dirty="0" smtClean="0"/>
          </a:p>
          <a:p>
            <a:pPr>
              <a:buNone/>
            </a:pPr>
            <a:r>
              <a:rPr lang="nb-NO" sz="2400" dirty="0" err="1" smtClean="0"/>
              <a:t>Because</a:t>
            </a:r>
            <a:r>
              <a:rPr lang="nb-NO" sz="2400" dirty="0" smtClean="0"/>
              <a:t> </a:t>
            </a:r>
          </a:p>
          <a:p>
            <a:pPr>
              <a:buFont typeface="Wingdings" pitchFamily="2" charset="2"/>
              <a:buChar char="Ø"/>
            </a:pPr>
            <a:r>
              <a:rPr lang="nb-NO" sz="2400" dirty="0" err="1" smtClean="0"/>
              <a:t>they</a:t>
            </a:r>
            <a:r>
              <a:rPr lang="nb-NO" sz="2400" dirty="0" smtClean="0"/>
              <a:t> </a:t>
            </a:r>
            <a:r>
              <a:rPr lang="nb-NO" sz="2400" dirty="0" err="1" smtClean="0"/>
              <a:t>avoided</a:t>
            </a:r>
            <a:r>
              <a:rPr lang="nb-NO" sz="2400" dirty="0" smtClean="0"/>
              <a:t> </a:t>
            </a:r>
            <a:r>
              <a:rPr lang="nb-NO" sz="2400" dirty="0" err="1" smtClean="0"/>
              <a:t>the</a:t>
            </a:r>
            <a:r>
              <a:rPr lang="nb-NO" sz="2400" dirty="0" smtClean="0"/>
              <a:t> </a:t>
            </a:r>
            <a:r>
              <a:rPr lang="nb-NO" sz="2400" dirty="0" err="1" smtClean="0"/>
              <a:t>prohibitions</a:t>
            </a:r>
            <a:r>
              <a:rPr lang="nb-NO" sz="2400" dirty="0" smtClean="0"/>
              <a:t> </a:t>
            </a:r>
          </a:p>
          <a:p>
            <a:pPr>
              <a:buFont typeface="Wingdings" pitchFamily="2" charset="2"/>
              <a:buChar char="Ø"/>
            </a:pPr>
            <a:r>
              <a:rPr lang="nb-NO" sz="2400" dirty="0" smtClean="0"/>
              <a:t> </a:t>
            </a:r>
            <a:r>
              <a:rPr lang="nb-NO" sz="2400" dirty="0" err="1" smtClean="0"/>
              <a:t>performed</a:t>
            </a:r>
            <a:r>
              <a:rPr lang="nb-NO" sz="2400" dirty="0" smtClean="0"/>
              <a:t> </a:t>
            </a:r>
            <a:r>
              <a:rPr lang="nb-NO" sz="2400" dirty="0" err="1" smtClean="0"/>
              <a:t>the</a:t>
            </a:r>
            <a:r>
              <a:rPr lang="nb-NO" sz="2400" dirty="0" smtClean="0"/>
              <a:t> </a:t>
            </a:r>
            <a:r>
              <a:rPr lang="nb-NO" sz="2400" dirty="0" err="1" smtClean="0"/>
              <a:t>acts</a:t>
            </a:r>
            <a:r>
              <a:rPr lang="nb-NO" sz="2400" dirty="0" smtClean="0"/>
              <a:t> </a:t>
            </a:r>
            <a:r>
              <a:rPr lang="nb-NO" sz="2400" dirty="0" err="1" smtClean="0"/>
              <a:t>of</a:t>
            </a:r>
            <a:r>
              <a:rPr lang="nb-NO" sz="2400" dirty="0" smtClean="0"/>
              <a:t> </a:t>
            </a:r>
            <a:r>
              <a:rPr lang="nb-NO" sz="2400" dirty="0" err="1" smtClean="0"/>
              <a:t>obedience</a:t>
            </a:r>
            <a:r>
              <a:rPr lang="nb-NO" sz="2400" dirty="0" smtClean="0"/>
              <a:t> </a:t>
            </a:r>
          </a:p>
          <a:p>
            <a:pPr>
              <a:buNone/>
            </a:pPr>
            <a:endParaRPr lang="nb-N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178</a:t>
            </a:r>
            <a:endParaRPr lang="nb-NO" dirty="0"/>
          </a:p>
        </p:txBody>
      </p:sp>
      <p:sp>
        <p:nvSpPr>
          <p:cNvPr id="3" name="Plassholder for innhold 2"/>
          <p:cNvSpPr>
            <a:spLocks noGrp="1"/>
          </p:cNvSpPr>
          <p:nvPr>
            <p:ph idx="1"/>
          </p:nvPr>
        </p:nvSpPr>
        <p:spPr>
          <a:xfrm>
            <a:off x="381000" y="1901952"/>
            <a:ext cx="8610600" cy="4224528"/>
          </a:xfrm>
        </p:spPr>
        <p:txBody>
          <a:bodyPr>
            <a:normAutofit fontScale="92500"/>
          </a:bodyPr>
          <a:lstStyle/>
          <a:p>
            <a:pPr>
              <a:buNone/>
            </a:pPr>
            <a:r>
              <a:rPr lang="en-US" dirty="0" smtClean="0"/>
              <a:t> </a:t>
            </a:r>
            <a:endParaRPr lang="nb-NO" sz="4000" dirty="0" smtClean="0">
              <a:latin typeface="Arabic Typesetting" pitchFamily="66" charset="-78"/>
              <a:cs typeface="Arabic Typesetting" pitchFamily="66" charset="-78"/>
            </a:endParaRPr>
          </a:p>
          <a:p>
            <a:pPr rtl="1">
              <a:buNone/>
            </a:pPr>
            <a:r>
              <a:rPr lang="ar-SA" sz="4000" dirty="0" smtClean="0">
                <a:latin typeface="Arabic Typesetting" pitchFamily="66" charset="-78"/>
                <a:cs typeface="Arabic Typesetting" pitchFamily="66" charset="-78"/>
              </a:rPr>
              <a:t>يـأَيُّهَا الَّذِينَ ءَامَنُواْ كُتِبَ عَلَيْكُمُ الْقِصَاصُ فِي الْقَتْلَى الْحُرُّ بِالْحُرِّ وَالْعَبْدُ بِالْعَبْدِ وَالاٍّنثَى بِالاٍّنْثَى فَمَنْ عُفِىَ لَهُ مِنْ أَخِيهِ شَىْءٌ فَاتِّبَاعٌ بِالْمَعْرُوفِ وَأَدَآءٌ إِلَيْهِ بِإِحْسَـنٍ ذَلِكَ تَخْفِيفٌ مِّن رَّبِّكُمْ وَرَحْمَةٌ فَمَنِ اعْتَدَى بَعْدَ ذَلِكَ فَلَهُ عَذَابٌ أَلِيمٌ</a:t>
            </a:r>
            <a:endParaRPr lang="nb-NO" sz="4000" dirty="0" smtClean="0">
              <a:latin typeface="Arabic Typesetting" pitchFamily="66" charset="-78"/>
              <a:cs typeface="Arabic Typesetting" pitchFamily="66" charset="-78"/>
            </a:endParaRPr>
          </a:p>
          <a:p>
            <a:endParaRPr lang="nb-NO"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178</a:t>
            </a:r>
            <a:endParaRPr lang="nb-NO" dirty="0"/>
          </a:p>
        </p:txBody>
      </p:sp>
      <p:sp>
        <p:nvSpPr>
          <p:cNvPr id="3" name="Plassholder for innhold 2"/>
          <p:cNvSpPr>
            <a:spLocks noGrp="1"/>
          </p:cNvSpPr>
          <p:nvPr>
            <p:ph idx="1"/>
          </p:nvPr>
        </p:nvSpPr>
        <p:spPr>
          <a:xfrm>
            <a:off x="304800" y="1901952"/>
            <a:ext cx="8610600" cy="4727448"/>
          </a:xfrm>
        </p:spPr>
        <p:txBody>
          <a:bodyPr>
            <a:normAutofit/>
          </a:bodyPr>
          <a:lstStyle/>
          <a:p>
            <a:pPr>
              <a:buNone/>
            </a:pPr>
            <a:r>
              <a:rPr lang="en-US" dirty="0" smtClean="0"/>
              <a:t>. O you who believe! Al-</a:t>
            </a:r>
            <a:r>
              <a:rPr lang="en-US" dirty="0" err="1" smtClean="0"/>
              <a:t>Qisas</a:t>
            </a:r>
            <a:r>
              <a:rPr lang="en-US" dirty="0" smtClean="0"/>
              <a:t> (the Law of equality) is prescribed for you in case of murder: the free for the free, the slave for the slave, and the female for the female. But if the killer is forgiven by the brother (or the relatives) of the killed (against blood money), then it should be sought in a good manner, and paid to him respectfully. This is an alleviation and a mercy from your Lord. So after this, whoever transgresses the limits (i.e. kills the killer after taking the blood money), he shall have a painful torment.) </a:t>
            </a:r>
            <a:endParaRPr lang="nb-NO"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Rootword</a:t>
            </a:r>
            <a:r>
              <a:rPr lang="nb-NO" dirty="0" smtClean="0"/>
              <a:t> </a:t>
            </a:r>
            <a:endParaRPr lang="nb-NO" dirty="0"/>
          </a:p>
        </p:txBody>
      </p:sp>
      <p:sp>
        <p:nvSpPr>
          <p:cNvPr id="3" name="Plassholder for innhold 2"/>
          <p:cNvSpPr>
            <a:spLocks noGrp="1"/>
          </p:cNvSpPr>
          <p:nvPr>
            <p:ph idx="1"/>
          </p:nvPr>
        </p:nvSpPr>
        <p:spPr/>
        <p:txBody>
          <a:bodyPr/>
          <a:lstStyle/>
          <a:p>
            <a:r>
              <a:rPr lang="nb-NO" dirty="0" smtClean="0"/>
              <a:t> </a:t>
            </a:r>
            <a:r>
              <a:rPr lang="ar-SA" dirty="0" smtClean="0"/>
              <a:t>ٱلۡقِصَاصُ</a:t>
            </a:r>
            <a:r>
              <a:rPr lang="nb-NO" dirty="0" smtClean="0"/>
              <a:t>  </a:t>
            </a:r>
            <a:r>
              <a:rPr lang="ar-AE" dirty="0" smtClean="0"/>
              <a:t>ق ص ص</a:t>
            </a:r>
            <a:endParaRPr lang="nb-NO" dirty="0" smtClean="0"/>
          </a:p>
          <a:p>
            <a:r>
              <a:rPr lang="ar-SA" dirty="0" smtClean="0"/>
              <a:t> بِٱلۡحُرّ</a:t>
            </a:r>
            <a:r>
              <a:rPr lang="nb-NO" dirty="0" smtClean="0"/>
              <a:t>  </a:t>
            </a:r>
            <a:r>
              <a:rPr lang="ar-AE" dirty="0" smtClean="0"/>
              <a:t>ح ر ر</a:t>
            </a:r>
            <a:endParaRPr lang="nb-NO" dirty="0" smtClean="0"/>
          </a:p>
          <a:p>
            <a:r>
              <a:rPr lang="ar-SA" dirty="0" smtClean="0"/>
              <a:t>بِٱلۡعَبۡدِ</a:t>
            </a:r>
            <a:r>
              <a:rPr lang="nb-NO" dirty="0" smtClean="0"/>
              <a:t>  </a:t>
            </a:r>
            <a:r>
              <a:rPr lang="ar-AE" dirty="0" smtClean="0"/>
              <a:t>ع ب د</a:t>
            </a:r>
            <a:endParaRPr lang="nb-NO" dirty="0" smtClean="0"/>
          </a:p>
          <a:p>
            <a:r>
              <a:rPr lang="ar-AE" dirty="0" smtClean="0"/>
              <a:t>ا ن ث</a:t>
            </a:r>
            <a:r>
              <a:rPr lang="ar-SA" dirty="0" smtClean="0"/>
              <a:t> وَٱلۡأُنثَىٰ</a:t>
            </a:r>
            <a:endParaRPr lang="nb-NO" dirty="0" smtClean="0"/>
          </a:p>
          <a:p>
            <a:r>
              <a:rPr lang="ar-SA" dirty="0" smtClean="0"/>
              <a:t> ‌ۚ أَخِيهِ </a:t>
            </a:r>
            <a:r>
              <a:rPr lang="ar-AE" dirty="0" smtClean="0"/>
              <a:t>ا خ و)</a:t>
            </a:r>
            <a:r>
              <a:rPr lang="nb-NO" dirty="0" smtClean="0"/>
              <a:t> </a:t>
            </a:r>
          </a:p>
          <a:p>
            <a:r>
              <a:rPr lang="ar-SA" dirty="0" smtClean="0"/>
              <a:t>تَخۡفِيفٌ۬ </a:t>
            </a:r>
            <a:r>
              <a:rPr lang="nb-NO" dirty="0" smtClean="0"/>
              <a:t>  </a:t>
            </a:r>
            <a:r>
              <a:rPr lang="ar-AE" dirty="0" smtClean="0"/>
              <a:t>خ ف ف</a:t>
            </a:r>
            <a:endParaRPr lang="nb-NO" dirty="0" smtClean="0"/>
          </a:p>
          <a:p>
            <a:pPr>
              <a:buNone/>
            </a:pPr>
            <a:endParaRPr lang="nb-N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177</a:t>
            </a:r>
            <a:endParaRPr lang="nb-NO" dirty="0"/>
          </a:p>
        </p:txBody>
      </p:sp>
      <p:sp>
        <p:nvSpPr>
          <p:cNvPr id="3" name="Plassholder for innhold 2"/>
          <p:cNvSpPr>
            <a:spLocks noGrp="1"/>
          </p:cNvSpPr>
          <p:nvPr>
            <p:ph idx="1"/>
          </p:nvPr>
        </p:nvSpPr>
        <p:spPr/>
        <p:txBody>
          <a:bodyPr>
            <a:normAutofit fontScale="77500" lnSpcReduction="20000"/>
          </a:bodyPr>
          <a:lstStyle/>
          <a:p>
            <a:pPr>
              <a:buNone/>
            </a:pPr>
            <a:r>
              <a:rPr lang="ar-SA" sz="4000" dirty="0" smtClean="0">
                <a:latin typeface="Arabic Typesetting" pitchFamily="66" charset="-78"/>
                <a:cs typeface="Arabic Typesetting" pitchFamily="66" charset="-78"/>
              </a:rPr>
              <a:t>لَّيْسَ الْبِرَّ أَن تُوَلُّواْ وُجُوهَكُمْ قِبَلَ الْمَشْرِقِ وَالْمَغْرِبِ وَلَـكِنَّ الْبِرَّ مَنْ ءَامَنَ بِاللَّهِ وَالْيَوْمِ الاٌّخِرِ وَالْمَلَـئِكَةِ وَالْكِتَـبِ وَالنَّبِيِّينَ وَءَاتَى الْمَالَ عَلَى حُبِّهِ ذَوِى الْقُرْبَى وَالْيَتَـمَى وَالْمَسَـكِينَ وَابْنَ السَّبِيلِ وَالسَّآئِلِينَ وَفِي الرِّقَابِ وَأَقَامَ الصَّلَوةَ وَءَاتَى الزَّكَوةَ وَالْمُوفُونَ بِعَهْدِهِمْ إِذَا عَـهَدُواْ وَالصَّابِرِينَ فِى الْبَأْسَآءِ والضَّرَّاءِ وَحِينَ الْبَأْسِ أُولَـئِكَ الَّذِينَ صَدَقُوا وَأُولَـئِكَ هُمُ الْمُتَّقُونَ</a:t>
            </a:r>
            <a:endParaRPr lang="nb-NO" sz="4000" dirty="0" smtClean="0">
              <a:latin typeface="Arabic Typesetting" pitchFamily="66" charset="-78"/>
              <a:cs typeface="Arabic Typesetting" pitchFamily="66" charset="-78"/>
            </a:endParaRPr>
          </a:p>
          <a:p>
            <a:endParaRPr lang="nb-NO"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innhold 4"/>
          <p:cNvSpPr>
            <a:spLocks noGrp="1"/>
          </p:cNvSpPr>
          <p:nvPr>
            <p:ph sz="half" idx="1"/>
          </p:nvPr>
        </p:nvSpPr>
        <p:spPr/>
        <p:txBody>
          <a:bodyPr>
            <a:noAutofit/>
          </a:bodyPr>
          <a:lstStyle/>
          <a:p>
            <a:pPr>
              <a:buNone/>
            </a:pPr>
            <a:r>
              <a:rPr lang="en-US" sz="2800" dirty="0" smtClean="0"/>
              <a:t>The Command and the Wisdom behind the Law of Equality </a:t>
            </a:r>
            <a:endParaRPr lang="nb-NO" sz="2800" dirty="0"/>
          </a:p>
        </p:txBody>
      </p:sp>
      <p:sp>
        <p:nvSpPr>
          <p:cNvPr id="6" name="Plassholder for innhold 5"/>
          <p:cNvSpPr>
            <a:spLocks noGrp="1"/>
          </p:cNvSpPr>
          <p:nvPr>
            <p:ph sz="half" idx="2"/>
          </p:nvPr>
        </p:nvSpPr>
        <p:spPr/>
        <p:txBody>
          <a:bodyPr/>
          <a:lstStyle/>
          <a:p>
            <a:pPr>
              <a:buNone/>
            </a:pPr>
            <a:r>
              <a:rPr lang="nb-NO" sz="2800" dirty="0" smtClean="0"/>
              <a:t>Kommando og visdom bak loven om likestilling</a:t>
            </a:r>
          </a:p>
          <a:p>
            <a:pPr>
              <a:buNone/>
            </a:pPr>
            <a:endParaRPr lang="nb-NO" dirty="0"/>
          </a:p>
        </p:txBody>
      </p:sp>
      <p:sp>
        <p:nvSpPr>
          <p:cNvPr id="4" name="Tittel 3"/>
          <p:cNvSpPr>
            <a:spLocks noGrp="1"/>
          </p:cNvSpPr>
          <p:nvPr>
            <p:ph type="title"/>
          </p:nvPr>
        </p:nvSpPr>
        <p:spPr/>
        <p:txBody>
          <a:bodyPr/>
          <a:lstStyle/>
          <a:p>
            <a:r>
              <a:rPr lang="nb-NO" dirty="0" err="1" smtClean="0"/>
              <a:t>Theme</a:t>
            </a:r>
            <a:endParaRPr lang="nb-NO"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pPr algn="ctr"/>
            <a:r>
              <a:rPr lang="ar-AE" b="1" dirty="0" smtClean="0"/>
              <a:t>كُتِبَ عَلَيْكُمُ الْقِصَاصُ</a:t>
            </a:r>
            <a:endParaRPr lang="nb-NO" b="1" dirty="0"/>
          </a:p>
        </p:txBody>
      </p:sp>
      <p:sp>
        <p:nvSpPr>
          <p:cNvPr id="6" name="Plassholder for innhold 5"/>
          <p:cNvSpPr>
            <a:spLocks noGrp="1"/>
          </p:cNvSpPr>
          <p:nvPr>
            <p:ph idx="1"/>
          </p:nvPr>
        </p:nvSpPr>
        <p:spPr>
          <a:xfrm>
            <a:off x="381000" y="1901952"/>
            <a:ext cx="7696200" cy="4224528"/>
          </a:xfrm>
        </p:spPr>
        <p:txBody>
          <a:bodyPr>
            <a:normAutofit/>
          </a:bodyPr>
          <a:lstStyle/>
          <a:p>
            <a:r>
              <a:rPr lang="en-US" sz="2400" dirty="0" smtClean="0"/>
              <a:t>The Law of equality has been ordained on you for cases of murder</a:t>
            </a:r>
          </a:p>
          <a:p>
            <a:r>
              <a:rPr lang="en-US" sz="2400" dirty="0" smtClean="0"/>
              <a:t>Al-</a:t>
            </a:r>
            <a:r>
              <a:rPr lang="en-US" sz="2400" dirty="0" err="1" smtClean="0"/>
              <a:t>Qisas</a:t>
            </a:r>
            <a:r>
              <a:rPr lang="en-US" sz="2400" dirty="0" smtClean="0"/>
              <a:t> (the Law of equality in punishment)</a:t>
            </a:r>
            <a:endParaRPr lang="nb-NO"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فَمَنْ عُفِىَ لَهُ مِنْ أَخِيهِ شَىْءٌ</a:t>
            </a:r>
            <a:endParaRPr lang="nb-NO" b="1" dirty="0"/>
          </a:p>
        </p:txBody>
      </p:sp>
      <p:sp>
        <p:nvSpPr>
          <p:cNvPr id="3" name="Plassholder for innhold 2"/>
          <p:cNvSpPr>
            <a:spLocks noGrp="1"/>
          </p:cNvSpPr>
          <p:nvPr>
            <p:ph idx="1"/>
          </p:nvPr>
        </p:nvSpPr>
        <p:spPr/>
        <p:txBody>
          <a:bodyPr>
            <a:normAutofit/>
          </a:bodyPr>
          <a:lstStyle/>
          <a:p>
            <a:r>
              <a:rPr lang="en-US" sz="2400" dirty="0" smtClean="0"/>
              <a:t>Refers to accepting blood money (by the relatives of the victim in return for pardoning the killer)</a:t>
            </a:r>
          </a:p>
          <a:p>
            <a:r>
              <a:rPr lang="en-US" sz="2400" dirty="0" smtClean="0"/>
              <a:t>Accepting the </a:t>
            </a:r>
            <a:r>
              <a:rPr lang="en-US" sz="2400" dirty="0" err="1" smtClean="0"/>
              <a:t>Diyah</a:t>
            </a:r>
            <a:endParaRPr lang="nb-NO"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فَاتِّبَاعٌ بِالْمَعْرُوفِ</a:t>
            </a:r>
            <a:endParaRPr lang="nb-NO" b="1" dirty="0"/>
          </a:p>
        </p:txBody>
      </p:sp>
      <p:sp>
        <p:nvSpPr>
          <p:cNvPr id="3" name="Plassholder for innhold 2"/>
          <p:cNvSpPr>
            <a:spLocks noGrp="1"/>
          </p:cNvSpPr>
          <p:nvPr>
            <p:ph idx="1"/>
          </p:nvPr>
        </p:nvSpPr>
        <p:spPr/>
        <p:txBody>
          <a:bodyPr/>
          <a:lstStyle/>
          <a:p>
            <a:r>
              <a:rPr lang="en-US" sz="2400" dirty="0" smtClean="0"/>
              <a:t>when the relative agrees to take the blood money, </a:t>
            </a:r>
          </a:p>
          <a:p>
            <a:r>
              <a:rPr lang="en-US" sz="2400" dirty="0" smtClean="0"/>
              <a:t>he should collect his rightful dues with kindness: </a:t>
            </a:r>
          </a:p>
          <a:p>
            <a:endParaRPr lang="en-US" sz="2400" dirty="0" smtClean="0"/>
          </a:p>
          <a:p>
            <a:pPr>
              <a:buNone/>
            </a:pPr>
            <a:endParaRPr lang="nb-NO"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dirty="0" smtClean="0"/>
              <a:t/>
            </a:r>
            <a:br>
              <a:rPr lang="ar-AE" dirty="0" smtClean="0"/>
            </a:br>
            <a:r>
              <a:rPr lang="ar-AE" sz="4400" b="1" dirty="0" smtClean="0"/>
              <a:t>وَأَدَآءٌ إِلَيْهِ بِإِحْسَـنٍ </a:t>
            </a:r>
            <a:endParaRPr lang="nb-NO" sz="4400" b="1" dirty="0"/>
          </a:p>
        </p:txBody>
      </p:sp>
      <p:sp>
        <p:nvSpPr>
          <p:cNvPr id="3" name="Plassholder for innhold 2"/>
          <p:cNvSpPr>
            <a:spLocks noGrp="1"/>
          </p:cNvSpPr>
          <p:nvPr>
            <p:ph idx="1"/>
          </p:nvPr>
        </p:nvSpPr>
        <p:spPr>
          <a:xfrm>
            <a:off x="381000" y="1901952"/>
            <a:ext cx="8077200" cy="4224528"/>
          </a:xfrm>
        </p:spPr>
        <p:txBody>
          <a:bodyPr/>
          <a:lstStyle/>
          <a:p>
            <a:endParaRPr lang="ar-AE" dirty="0" smtClean="0"/>
          </a:p>
          <a:p>
            <a:pPr>
              <a:buNone/>
            </a:pPr>
            <a:r>
              <a:rPr lang="nb-NO" sz="2400" dirty="0" smtClean="0"/>
              <a:t>And </a:t>
            </a:r>
            <a:r>
              <a:rPr lang="nb-NO" sz="2400" dirty="0" err="1" smtClean="0"/>
              <a:t>paid</a:t>
            </a:r>
            <a:r>
              <a:rPr lang="nb-NO" sz="2400" dirty="0" smtClean="0"/>
              <a:t> to </a:t>
            </a:r>
            <a:r>
              <a:rPr lang="nb-NO" sz="2400" dirty="0" err="1" smtClean="0"/>
              <a:t>him</a:t>
            </a:r>
            <a:r>
              <a:rPr lang="nb-NO" sz="2400" dirty="0" smtClean="0"/>
              <a:t> </a:t>
            </a:r>
            <a:r>
              <a:rPr lang="nb-NO" sz="2400" dirty="0" err="1" smtClean="0"/>
              <a:t>respectfully</a:t>
            </a:r>
            <a:endParaRPr lang="nb-NO" sz="2400" dirty="0" smtClean="0"/>
          </a:p>
          <a:p>
            <a:pPr>
              <a:buNone/>
            </a:pPr>
            <a:r>
              <a:rPr lang="nb-NO" sz="2400" dirty="0" smtClean="0"/>
              <a:t> </a:t>
            </a:r>
            <a:r>
              <a:rPr lang="nb-NO" sz="2400" dirty="0" err="1" smtClean="0"/>
              <a:t>means</a:t>
            </a:r>
            <a:r>
              <a:rPr lang="nb-NO" sz="2400" dirty="0" smtClean="0"/>
              <a:t>. </a:t>
            </a:r>
            <a:r>
              <a:rPr lang="nb-NO" sz="2400" dirty="0" err="1" smtClean="0"/>
              <a:t>the</a:t>
            </a:r>
            <a:r>
              <a:rPr lang="nb-NO" sz="2400" dirty="0" smtClean="0"/>
              <a:t> killer </a:t>
            </a:r>
            <a:r>
              <a:rPr lang="nb-NO" sz="2400" dirty="0" err="1" smtClean="0"/>
              <a:t>should</a:t>
            </a:r>
            <a:r>
              <a:rPr lang="nb-NO" sz="2400" dirty="0" smtClean="0"/>
              <a:t> </a:t>
            </a:r>
            <a:r>
              <a:rPr lang="nb-NO" sz="2400" dirty="0" err="1" smtClean="0"/>
              <a:t>accept</a:t>
            </a:r>
            <a:r>
              <a:rPr lang="nb-NO" sz="2400" dirty="0" smtClean="0"/>
              <a:t> </a:t>
            </a:r>
            <a:r>
              <a:rPr lang="nb-NO" sz="2400" dirty="0" err="1" smtClean="0"/>
              <a:t>the</a:t>
            </a:r>
            <a:r>
              <a:rPr lang="nb-NO" sz="2400" dirty="0" smtClean="0"/>
              <a:t> terms </a:t>
            </a:r>
            <a:r>
              <a:rPr lang="nb-NO" sz="2400" dirty="0" err="1" smtClean="0"/>
              <a:t>of</a:t>
            </a:r>
            <a:r>
              <a:rPr lang="nb-NO" sz="2400" dirty="0" smtClean="0"/>
              <a:t> settlement </a:t>
            </a:r>
            <a:r>
              <a:rPr lang="nb-NO" sz="2400" dirty="0" err="1" smtClean="0"/>
              <a:t>without</a:t>
            </a:r>
            <a:r>
              <a:rPr lang="nb-NO" sz="2400" dirty="0" smtClean="0"/>
              <a:t> </a:t>
            </a:r>
            <a:r>
              <a:rPr lang="nb-NO" sz="2400" dirty="0" err="1" smtClean="0"/>
              <a:t>causing</a:t>
            </a:r>
            <a:r>
              <a:rPr lang="nb-NO" sz="2400" dirty="0" smtClean="0"/>
              <a:t> </a:t>
            </a:r>
            <a:r>
              <a:rPr lang="nb-NO" sz="2400" dirty="0" err="1" smtClean="0"/>
              <a:t>further</a:t>
            </a:r>
            <a:r>
              <a:rPr lang="nb-NO" sz="2400" dirty="0" smtClean="0"/>
              <a:t> harm or </a:t>
            </a:r>
            <a:r>
              <a:rPr lang="nb-NO" sz="2400" dirty="0" err="1" smtClean="0"/>
              <a:t>resisting</a:t>
            </a:r>
            <a:r>
              <a:rPr lang="nb-NO" sz="2400" dirty="0" smtClean="0"/>
              <a:t> </a:t>
            </a:r>
            <a:r>
              <a:rPr lang="nb-NO" sz="2400" dirty="0" err="1" smtClean="0"/>
              <a:t>the</a:t>
            </a:r>
            <a:r>
              <a:rPr lang="nb-NO" sz="2400" dirty="0" smtClean="0"/>
              <a:t> </a:t>
            </a:r>
            <a:r>
              <a:rPr lang="nb-NO" sz="2400" dirty="0" err="1" smtClean="0"/>
              <a:t>payment</a:t>
            </a:r>
            <a:r>
              <a:rPr lang="nb-NO" sz="2400" dirty="0" smtClean="0"/>
              <a:t>. </a:t>
            </a:r>
          </a:p>
          <a:p>
            <a:endParaRPr lang="nb-NO"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ذَلِكَ تَخْفِيفٌ مِّن رَّبِّكُمْ وَرَحْمَةٌ</a:t>
            </a:r>
            <a:endParaRPr lang="nb-NO" b="1" dirty="0"/>
          </a:p>
        </p:txBody>
      </p:sp>
      <p:sp>
        <p:nvSpPr>
          <p:cNvPr id="3" name="Plassholder for innhold 2"/>
          <p:cNvSpPr>
            <a:spLocks noGrp="1"/>
          </p:cNvSpPr>
          <p:nvPr>
            <p:ph idx="1"/>
          </p:nvPr>
        </p:nvSpPr>
        <p:spPr/>
        <p:txBody>
          <a:bodyPr>
            <a:normAutofit/>
          </a:bodyPr>
          <a:lstStyle/>
          <a:p>
            <a:pPr>
              <a:buNone/>
            </a:pPr>
            <a:endParaRPr lang="en-US" sz="2400" dirty="0" smtClean="0"/>
          </a:p>
          <a:p>
            <a:pPr>
              <a:buNone/>
            </a:pPr>
            <a:r>
              <a:rPr lang="en-US" sz="2400" dirty="0" smtClean="0"/>
              <a:t>This is an alleviation and a mercy from your Lord.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ar-AE" dirty="0" smtClean="0"/>
              <a:t/>
            </a:r>
            <a:br>
              <a:rPr lang="ar-AE" dirty="0" smtClean="0"/>
            </a:br>
            <a:r>
              <a:rPr lang="ar-AE" dirty="0" smtClean="0"/>
              <a:t>فَمَنِ اعْتَدَى بَعْدَ ذَلِكَ فَلَهُ عَذَابٌ أَلِيمٌ </a:t>
            </a:r>
            <a:br>
              <a:rPr lang="ar-AE" dirty="0" smtClean="0"/>
            </a:br>
            <a:endParaRPr lang="nb-NO" dirty="0"/>
          </a:p>
        </p:txBody>
      </p:sp>
      <p:sp>
        <p:nvSpPr>
          <p:cNvPr id="3" name="Plassholder for innhold 2"/>
          <p:cNvSpPr>
            <a:spLocks noGrp="1"/>
          </p:cNvSpPr>
          <p:nvPr>
            <p:ph idx="1"/>
          </p:nvPr>
        </p:nvSpPr>
        <p:spPr>
          <a:xfrm>
            <a:off x="304800" y="1901952"/>
            <a:ext cx="7772400" cy="4224528"/>
          </a:xfrm>
        </p:spPr>
        <p:txBody>
          <a:bodyPr>
            <a:normAutofit/>
          </a:bodyPr>
          <a:lstStyle/>
          <a:p>
            <a:r>
              <a:rPr lang="en-US" sz="2400" dirty="0" smtClean="0"/>
              <a:t>Those who kill in retaliation after taking the </a:t>
            </a:r>
            <a:r>
              <a:rPr lang="en-US" sz="2400" dirty="0" err="1" smtClean="0"/>
              <a:t>Diyah</a:t>
            </a:r>
            <a:r>
              <a:rPr lang="en-US" sz="2400" dirty="0" smtClean="0"/>
              <a:t> or accepting it,</a:t>
            </a:r>
          </a:p>
          <a:p>
            <a:r>
              <a:rPr lang="en-US" sz="2400" dirty="0" smtClean="0"/>
              <a:t>They will suffer a painful and severe torment from Allah</a:t>
            </a:r>
            <a:endParaRPr lang="nb-NO"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sz="half" idx="1"/>
          </p:nvPr>
        </p:nvSpPr>
        <p:spPr/>
        <p:txBody>
          <a:bodyPr/>
          <a:lstStyle/>
          <a:p>
            <a:pPr rtl="1">
              <a:buNone/>
            </a:pPr>
            <a:r>
              <a:rPr lang="ar-SA" sz="4000" dirty="0" smtClean="0">
                <a:latin typeface="Arabic Typesetting" pitchFamily="66" charset="-78"/>
                <a:cs typeface="Arabic Typesetting" pitchFamily="66" charset="-78"/>
              </a:rPr>
              <a:t>وَلَكُمْ فِي الْقِصَاصِ حَيَوةٌ يأُولِي الالْبَـبِ لَعَلَّكُمْ تَتَّقُونَ</a:t>
            </a:r>
            <a:r>
              <a:rPr lang="ar-SA" dirty="0" smtClean="0"/>
              <a:t>-</a:t>
            </a:r>
            <a:endParaRPr lang="nb-NO" dirty="0"/>
          </a:p>
        </p:txBody>
      </p:sp>
      <p:sp>
        <p:nvSpPr>
          <p:cNvPr id="5" name="Plassholder for innhold 4"/>
          <p:cNvSpPr>
            <a:spLocks noGrp="1"/>
          </p:cNvSpPr>
          <p:nvPr>
            <p:ph sz="half" idx="2"/>
          </p:nvPr>
        </p:nvSpPr>
        <p:spPr>
          <a:xfrm>
            <a:off x="4800600" y="1219200"/>
            <a:ext cx="3429000" cy="4648200"/>
          </a:xfrm>
        </p:spPr>
        <p:txBody>
          <a:bodyPr>
            <a:noAutofit/>
          </a:bodyPr>
          <a:lstStyle/>
          <a:p>
            <a:pPr>
              <a:buNone/>
            </a:pPr>
            <a:r>
              <a:rPr lang="en-US" sz="2000" dirty="0" smtClean="0"/>
              <a:t>And there is (a saving of) life for you in Al-</a:t>
            </a:r>
            <a:r>
              <a:rPr lang="en-US" sz="2000" dirty="0" err="1" smtClean="0"/>
              <a:t>Qisas</a:t>
            </a:r>
            <a:r>
              <a:rPr lang="en-US" sz="2000" dirty="0" smtClean="0"/>
              <a:t> (the Law of equality in punishment), O men of understanding, that you may acquire </a:t>
            </a:r>
            <a:r>
              <a:rPr lang="en-US" sz="2000" dirty="0" err="1" smtClean="0"/>
              <a:t>Taqwa</a:t>
            </a:r>
            <a:r>
              <a:rPr lang="en-US" sz="2000" dirty="0" smtClean="0"/>
              <a:t>.)</a:t>
            </a:r>
            <a:endParaRPr lang="nb-NO" sz="2000" dirty="0" smtClean="0"/>
          </a:p>
          <a:p>
            <a:pPr>
              <a:buNone/>
            </a:pPr>
            <a:endParaRPr lang="nb-NO" sz="2000" dirty="0"/>
          </a:p>
        </p:txBody>
      </p:sp>
      <p:sp>
        <p:nvSpPr>
          <p:cNvPr id="4" name="Tittel 3"/>
          <p:cNvSpPr>
            <a:spLocks noGrp="1"/>
          </p:cNvSpPr>
          <p:nvPr>
            <p:ph type="title"/>
          </p:nvPr>
        </p:nvSpPr>
        <p:spPr/>
        <p:txBody>
          <a:bodyPr/>
          <a:lstStyle/>
          <a:p>
            <a:r>
              <a:rPr lang="nb-NO" dirty="0" smtClean="0"/>
              <a:t>Verse 179</a:t>
            </a:r>
            <a:endParaRPr lang="nb-NO"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lstStyle/>
          <a:p>
            <a:pPr>
              <a:buNone/>
            </a:pPr>
            <a:r>
              <a:rPr lang="en-US" sz="2800" dirty="0" smtClean="0"/>
              <a:t>The Benefits and Wisdom of the Law of Equality </a:t>
            </a:r>
          </a:p>
          <a:p>
            <a:pPr>
              <a:buNone/>
            </a:pPr>
            <a:endParaRPr lang="nb-NO" dirty="0"/>
          </a:p>
        </p:txBody>
      </p:sp>
      <p:sp>
        <p:nvSpPr>
          <p:cNvPr id="3" name="Plassholder for innhold 2"/>
          <p:cNvSpPr>
            <a:spLocks noGrp="1"/>
          </p:cNvSpPr>
          <p:nvPr>
            <p:ph sz="half" idx="2"/>
          </p:nvPr>
        </p:nvSpPr>
        <p:spPr>
          <a:xfrm>
            <a:off x="4800600" y="1371600"/>
            <a:ext cx="3429000" cy="4267200"/>
          </a:xfrm>
        </p:spPr>
        <p:txBody>
          <a:bodyPr/>
          <a:lstStyle/>
          <a:p>
            <a:pPr>
              <a:buNone/>
            </a:pPr>
            <a:r>
              <a:rPr lang="nb-NO" sz="2800" dirty="0" smtClean="0"/>
              <a:t>Fordeler og visdom i lov av Likestillings-</a:t>
            </a:r>
          </a:p>
          <a:p>
            <a:pPr>
              <a:buNone/>
            </a:pPr>
            <a:endParaRPr lang="nb-NO" dirty="0"/>
          </a:p>
        </p:txBody>
      </p:sp>
      <p:sp>
        <p:nvSpPr>
          <p:cNvPr id="4" name="Tittel 3"/>
          <p:cNvSpPr>
            <a:spLocks noGrp="1"/>
          </p:cNvSpPr>
          <p:nvPr>
            <p:ph type="title"/>
          </p:nvPr>
        </p:nvSpPr>
        <p:spPr/>
        <p:txBody>
          <a:bodyPr/>
          <a:lstStyle/>
          <a:p>
            <a:r>
              <a:rPr lang="nb-NO" dirty="0" err="1" smtClean="0"/>
              <a:t>Theme</a:t>
            </a:r>
            <a:endParaRPr lang="nb-NO"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pPr algn="ctr"/>
            <a:r>
              <a:rPr lang="ar-AE" dirty="0" smtClean="0"/>
              <a:t>وَلَكُمْ فِي الْقِصَاصِ حَيَوةٌ</a:t>
            </a:r>
            <a:endParaRPr lang="nb-NO" dirty="0"/>
          </a:p>
        </p:txBody>
      </p:sp>
      <p:sp>
        <p:nvSpPr>
          <p:cNvPr id="6" name="Plassholder for innhold 5"/>
          <p:cNvSpPr>
            <a:spLocks noGrp="1"/>
          </p:cNvSpPr>
          <p:nvPr>
            <p:ph idx="1"/>
          </p:nvPr>
        </p:nvSpPr>
        <p:spPr/>
        <p:txBody>
          <a:bodyPr/>
          <a:lstStyle/>
          <a:p>
            <a:pPr>
              <a:buNone/>
            </a:pPr>
            <a:endParaRPr lang="nb-NO" dirty="0" smtClean="0"/>
          </a:p>
          <a:p>
            <a:r>
              <a:rPr lang="en-US" sz="2000" dirty="0" smtClean="0"/>
              <a:t>And there is (a saving of) life for you in </a:t>
            </a:r>
          </a:p>
          <a:p>
            <a:r>
              <a:rPr lang="en-US" sz="2000" dirty="0" smtClean="0"/>
              <a:t>Al-</a:t>
            </a:r>
            <a:r>
              <a:rPr lang="en-US" sz="2000" dirty="0" err="1" smtClean="0"/>
              <a:t>Qisas</a:t>
            </a:r>
            <a:r>
              <a:rPr lang="en-US" sz="2000" dirty="0" smtClean="0"/>
              <a:t> (the Law of equality in punishment).</a:t>
            </a:r>
          </a:p>
          <a:p>
            <a:pPr>
              <a:buNone/>
            </a:pPr>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209800" y="304800"/>
            <a:ext cx="5867400" cy="1066800"/>
          </a:xfrm>
        </p:spPr>
        <p:txBody>
          <a:bodyPr/>
          <a:lstStyle/>
          <a:p>
            <a:r>
              <a:rPr lang="nb-NO" dirty="0" smtClean="0"/>
              <a:t>Verse  177</a:t>
            </a:r>
            <a:endParaRPr lang="nb-NO" dirty="0"/>
          </a:p>
        </p:txBody>
      </p:sp>
      <p:sp>
        <p:nvSpPr>
          <p:cNvPr id="3" name="Plassholder for innhold 2"/>
          <p:cNvSpPr>
            <a:spLocks noGrp="1"/>
          </p:cNvSpPr>
          <p:nvPr>
            <p:ph idx="1"/>
          </p:nvPr>
        </p:nvSpPr>
        <p:spPr>
          <a:xfrm>
            <a:off x="0" y="1295400"/>
            <a:ext cx="9144000" cy="5105400"/>
          </a:xfrm>
        </p:spPr>
        <p:txBody>
          <a:bodyPr>
            <a:normAutofit lnSpcReduction="10000"/>
          </a:bodyPr>
          <a:lstStyle/>
          <a:p>
            <a:pPr>
              <a:buNone/>
            </a:pPr>
            <a:r>
              <a:rPr lang="en-US" sz="2000" dirty="0" smtClean="0"/>
              <a:t>It is not Birr that you turn your faces towards east and (or) west; but Birr is the one who believes in Allah, the Last Day, the Angels, the Book, the Prophets and gives his wealth, in spite of love for it, to the kinsfolk, to the orphans, and to Al-</a:t>
            </a:r>
            <a:r>
              <a:rPr lang="en-US" sz="2000" dirty="0" err="1" smtClean="0"/>
              <a:t>Masakin</a:t>
            </a:r>
            <a:r>
              <a:rPr lang="en-US" sz="2000" dirty="0" smtClean="0"/>
              <a:t> (the poor), and to the wayfarer, and to those who ask, and to set servants free, performs As-</a:t>
            </a:r>
            <a:r>
              <a:rPr lang="en-US" sz="2000" dirty="0" err="1" smtClean="0"/>
              <a:t>Salah</a:t>
            </a:r>
            <a:r>
              <a:rPr lang="en-US" sz="2000" dirty="0" smtClean="0"/>
              <a:t> (</a:t>
            </a:r>
            <a:r>
              <a:rPr lang="en-US" sz="2000" dirty="0" err="1" smtClean="0"/>
              <a:t>Iqamat</a:t>
            </a:r>
            <a:r>
              <a:rPr lang="en-US" sz="2000" dirty="0" smtClean="0"/>
              <a:t>-As-</a:t>
            </a:r>
            <a:r>
              <a:rPr lang="en-US" sz="2000" dirty="0" err="1" smtClean="0"/>
              <a:t>Salah</a:t>
            </a:r>
            <a:r>
              <a:rPr lang="en-US" sz="2000" dirty="0" smtClean="0"/>
              <a:t>), and gives the </a:t>
            </a:r>
            <a:r>
              <a:rPr lang="en-US" sz="2000" dirty="0" err="1" smtClean="0"/>
              <a:t>Zakah</a:t>
            </a:r>
            <a:r>
              <a:rPr lang="en-US" sz="2000" dirty="0" smtClean="0"/>
              <a:t>, and who fulfill their covenant when they make it, and who are patient in extreme poverty and ailment (disease) and at the time of fighting (during the battles). Such are the people of the truth and they are Al-</a:t>
            </a:r>
            <a:r>
              <a:rPr lang="en-US" sz="2000" dirty="0" err="1" smtClean="0"/>
              <a:t>Muttaqun</a:t>
            </a:r>
            <a:r>
              <a:rPr lang="en-US" sz="2000" dirty="0" smtClean="0"/>
              <a:t> (the pious).) </a:t>
            </a:r>
            <a:endParaRPr lang="nb-NO" sz="2000" dirty="0" smtClean="0"/>
          </a:p>
          <a:p>
            <a:endParaRPr lang="nb-NO"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ar-AE" dirty="0" smtClean="0"/>
              <a:t>يأُولِي الأَلْبَـبِ لَعَلَّكُمْ تَتَّقُونَ</a:t>
            </a:r>
            <a:endParaRPr lang="nb-NO" dirty="0"/>
          </a:p>
        </p:txBody>
      </p:sp>
      <p:sp>
        <p:nvSpPr>
          <p:cNvPr id="3" name="Plassholder for innhold 2"/>
          <p:cNvSpPr>
            <a:spLocks noGrp="1"/>
          </p:cNvSpPr>
          <p:nvPr>
            <p:ph idx="1"/>
          </p:nvPr>
        </p:nvSpPr>
        <p:spPr/>
        <p:txBody>
          <a:bodyPr>
            <a:normAutofit/>
          </a:bodyPr>
          <a:lstStyle/>
          <a:p>
            <a:r>
              <a:rPr lang="en-US" sz="2400" dirty="0" smtClean="0"/>
              <a:t>who have</a:t>
            </a:r>
          </a:p>
          <a:p>
            <a:pPr>
              <a:buFont typeface="Wingdings" pitchFamily="2" charset="2"/>
              <a:buChar char="Ø"/>
            </a:pPr>
            <a:r>
              <a:rPr lang="en-US" sz="2400" dirty="0" smtClean="0"/>
              <a:t> sound minds, </a:t>
            </a:r>
          </a:p>
          <a:p>
            <a:pPr>
              <a:buFont typeface="Wingdings" pitchFamily="2" charset="2"/>
              <a:buChar char="Ø"/>
            </a:pPr>
            <a:r>
              <a:rPr lang="en-US" sz="2400" dirty="0" smtClean="0"/>
              <a:t>comprehension </a:t>
            </a:r>
          </a:p>
          <a:p>
            <a:pPr>
              <a:buFont typeface="Wingdings" pitchFamily="2" charset="2"/>
              <a:buChar char="Ø"/>
            </a:pPr>
            <a:r>
              <a:rPr lang="en-US" sz="2400" dirty="0" smtClean="0"/>
              <a:t>understanding</a:t>
            </a:r>
            <a:endParaRPr lang="nb-NO" sz="2400" dirty="0" smtClean="0"/>
          </a:p>
          <a:p>
            <a:pPr>
              <a:buNone/>
            </a:pPr>
            <a:endParaRPr lang="nb-NO"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sz="half" idx="1"/>
          </p:nvPr>
        </p:nvSpPr>
        <p:spPr>
          <a:xfrm>
            <a:off x="900953" y="1752600"/>
            <a:ext cx="3429000" cy="4572000"/>
          </a:xfrm>
        </p:spPr>
        <p:txBody>
          <a:bodyPr>
            <a:noAutofit/>
          </a:bodyPr>
          <a:lstStyle/>
          <a:p>
            <a:pPr>
              <a:buNone/>
            </a:pPr>
            <a:r>
              <a:rPr lang="ar-SA" sz="4000" dirty="0" smtClean="0">
                <a:latin typeface="Arabic Typesetting" pitchFamily="66" charset="-78"/>
                <a:cs typeface="Arabic Typesetting" pitchFamily="66" charset="-78"/>
              </a:rPr>
              <a:t>كُتِبَ عَلَيْكُمْ إِذَا حَضَرَ أَحَدَكُمُ الْمَوْتُ إِن تَرَكَ خَيْرًا الْوَصِيَّةُ لِلْوَلِدَيْنِ وَالاٌّقْرَبِينَ بِالْمَعْرُوفِ حَقًّا عَلَى الْمُتَّقِينَ</a:t>
            </a:r>
            <a:endParaRPr lang="nb-NO" sz="4000" dirty="0">
              <a:latin typeface="Arabic Typesetting" pitchFamily="66" charset="-78"/>
              <a:cs typeface="Arabic Typesetting" pitchFamily="66" charset="-78"/>
            </a:endParaRPr>
          </a:p>
        </p:txBody>
      </p:sp>
      <p:sp>
        <p:nvSpPr>
          <p:cNvPr id="5" name="Plassholder for innhold 4"/>
          <p:cNvSpPr>
            <a:spLocks noGrp="1"/>
          </p:cNvSpPr>
          <p:nvPr>
            <p:ph sz="half" idx="2"/>
          </p:nvPr>
        </p:nvSpPr>
        <p:spPr>
          <a:xfrm>
            <a:off x="4800600" y="838200"/>
            <a:ext cx="3429000" cy="5410200"/>
          </a:xfrm>
        </p:spPr>
        <p:txBody>
          <a:bodyPr>
            <a:normAutofit lnSpcReduction="10000"/>
          </a:bodyPr>
          <a:lstStyle/>
          <a:p>
            <a:r>
              <a:rPr lang="en-US" sz="2000" dirty="0" smtClean="0"/>
              <a:t>It is prescribed for you, when death approaches any of you, if he leaves wealth, that he makes a bequest to parents and next of kin, according to reasonable manners. (This is) a duty upon Al-</a:t>
            </a:r>
            <a:r>
              <a:rPr lang="en-US" sz="2000" dirty="0" err="1" smtClean="0"/>
              <a:t>Muttaqin</a:t>
            </a:r>
            <a:r>
              <a:rPr lang="en-US" sz="2000" dirty="0" smtClean="0"/>
              <a:t> (the pious).</a:t>
            </a:r>
            <a:endParaRPr lang="nb-NO" sz="2000" dirty="0" smtClean="0"/>
          </a:p>
          <a:p>
            <a:pPr>
              <a:buNone/>
            </a:pPr>
            <a:endParaRPr lang="nb-NO" dirty="0"/>
          </a:p>
        </p:txBody>
      </p:sp>
      <p:sp>
        <p:nvSpPr>
          <p:cNvPr id="4" name="Tittel 3"/>
          <p:cNvSpPr>
            <a:spLocks noGrp="1"/>
          </p:cNvSpPr>
          <p:nvPr>
            <p:ph type="title"/>
          </p:nvPr>
        </p:nvSpPr>
        <p:spPr/>
        <p:txBody>
          <a:bodyPr/>
          <a:lstStyle/>
          <a:p>
            <a:r>
              <a:rPr lang="nb-NO" dirty="0" smtClean="0"/>
              <a:t>Verse 180 </a:t>
            </a:r>
            <a:endParaRPr lang="nb-NO"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err="1" smtClean="0"/>
              <a:t>Rootword</a:t>
            </a:r>
            <a:r>
              <a:rPr lang="nb-NO" dirty="0" smtClean="0"/>
              <a:t> </a:t>
            </a:r>
            <a:endParaRPr lang="nb-NO" dirty="0"/>
          </a:p>
        </p:txBody>
      </p:sp>
      <p:sp>
        <p:nvSpPr>
          <p:cNvPr id="6" name="Plassholder for innhold 5"/>
          <p:cNvSpPr>
            <a:spLocks noGrp="1"/>
          </p:cNvSpPr>
          <p:nvPr>
            <p:ph idx="1"/>
          </p:nvPr>
        </p:nvSpPr>
        <p:spPr>
          <a:xfrm>
            <a:off x="1371600" y="1905000"/>
            <a:ext cx="6629400" cy="4224528"/>
          </a:xfrm>
        </p:spPr>
        <p:txBody>
          <a:bodyPr/>
          <a:lstStyle/>
          <a:p>
            <a:pPr>
              <a:buNone/>
            </a:pPr>
            <a:endParaRPr lang="nb-NO" dirty="0" smtClean="0"/>
          </a:p>
          <a:p>
            <a:r>
              <a:rPr lang="ar-SA" dirty="0" smtClean="0"/>
              <a:t>ٱلۡوَصِيَّةُ</a:t>
            </a:r>
            <a:r>
              <a:rPr lang="nb-NO" dirty="0" smtClean="0"/>
              <a:t>  </a:t>
            </a:r>
            <a:r>
              <a:rPr lang="ar-AE" dirty="0" smtClean="0"/>
              <a:t>و ص ي</a:t>
            </a:r>
            <a:endParaRPr lang="nb-NO" dirty="0" smtClean="0"/>
          </a:p>
          <a:p>
            <a:r>
              <a:rPr lang="ar-SA" dirty="0" smtClean="0">
                <a:latin typeface="Times New Roman" pitchFamily="18" charset="0"/>
                <a:cs typeface="Times New Roman" pitchFamily="18" charset="0"/>
              </a:rPr>
              <a:t>حَضَرَ</a:t>
            </a:r>
            <a:r>
              <a:rPr lang="nb-NO" dirty="0" smtClean="0">
                <a:latin typeface="Times New Roman" pitchFamily="18" charset="0"/>
                <a:cs typeface="Times New Roman" pitchFamily="18" charset="0"/>
              </a:rPr>
              <a:t>   </a:t>
            </a:r>
            <a:r>
              <a:rPr lang="ar-AE" dirty="0" smtClean="0"/>
              <a:t>ح ض ر</a:t>
            </a:r>
            <a:endParaRPr lang="nb-NO" dirty="0" smtClean="0">
              <a:latin typeface="Times New Roman" pitchFamily="18" charset="0"/>
              <a:cs typeface="Times New Roman" pitchFamily="18" charset="0"/>
            </a:endParaRPr>
          </a:p>
          <a:p>
            <a:pPr>
              <a:buNone/>
            </a:pPr>
            <a:endParaRPr lang="nb-NO" dirty="0" smtClean="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rmAutofit/>
          </a:bodyPr>
          <a:lstStyle/>
          <a:p>
            <a:pPr>
              <a:buNone/>
            </a:pPr>
            <a:r>
              <a:rPr lang="en-US" sz="2800" dirty="0" smtClean="0"/>
              <a:t>Including Parents and Relatives in the Will was later abrogated</a:t>
            </a:r>
            <a:endParaRPr lang="nb-NO" sz="2800" dirty="0"/>
          </a:p>
        </p:txBody>
      </p:sp>
      <p:sp>
        <p:nvSpPr>
          <p:cNvPr id="3" name="Plassholder for innhold 2"/>
          <p:cNvSpPr>
            <a:spLocks noGrp="1"/>
          </p:cNvSpPr>
          <p:nvPr>
            <p:ph sz="half" idx="2"/>
          </p:nvPr>
        </p:nvSpPr>
        <p:spPr/>
        <p:txBody>
          <a:bodyPr>
            <a:normAutofit/>
          </a:bodyPr>
          <a:lstStyle/>
          <a:p>
            <a:pPr>
              <a:buNone/>
            </a:pPr>
            <a:r>
              <a:rPr lang="nb-NO" sz="2800" dirty="0" smtClean="0"/>
              <a:t>Inkludert foreldre og slektninger i </a:t>
            </a:r>
            <a:r>
              <a:rPr lang="nb-NO" sz="2800" dirty="0" err="1" smtClean="0"/>
              <a:t>Will</a:t>
            </a:r>
            <a:r>
              <a:rPr lang="nb-NO" sz="2800" dirty="0" smtClean="0"/>
              <a:t> ble senere opphevet</a:t>
            </a:r>
          </a:p>
        </p:txBody>
      </p:sp>
      <p:sp>
        <p:nvSpPr>
          <p:cNvPr id="4" name="Tittel 3"/>
          <p:cNvSpPr>
            <a:spLocks noGrp="1"/>
          </p:cNvSpPr>
          <p:nvPr>
            <p:ph type="title"/>
          </p:nvPr>
        </p:nvSpPr>
        <p:spPr/>
        <p:txBody>
          <a:bodyPr/>
          <a:lstStyle/>
          <a:p>
            <a:r>
              <a:rPr lang="nb-NO" dirty="0" err="1" smtClean="0"/>
              <a:t>Theme</a:t>
            </a:r>
            <a:endParaRPr lang="nb-NO"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smtClean="0"/>
              <a:t>Continued.....</a:t>
            </a:r>
            <a:endParaRPr lang="nb-NO" dirty="0"/>
          </a:p>
        </p:txBody>
      </p:sp>
      <p:sp>
        <p:nvSpPr>
          <p:cNvPr id="6" name="Plassholder for innhold 5"/>
          <p:cNvSpPr>
            <a:spLocks noGrp="1"/>
          </p:cNvSpPr>
          <p:nvPr>
            <p:ph idx="1"/>
          </p:nvPr>
        </p:nvSpPr>
        <p:spPr>
          <a:xfrm>
            <a:off x="381000" y="1901952"/>
            <a:ext cx="7696200" cy="4224528"/>
          </a:xfrm>
        </p:spPr>
        <p:txBody>
          <a:bodyPr/>
          <a:lstStyle/>
          <a:p>
            <a:r>
              <a:rPr lang="en-US" sz="2400" dirty="0" smtClean="0"/>
              <a:t>This Ayah contains the command to include parents and relatives in the will</a:t>
            </a:r>
          </a:p>
          <a:p>
            <a:r>
              <a:rPr lang="en-US" sz="2400" dirty="0" smtClean="0"/>
              <a:t> which was obligatory</a:t>
            </a:r>
          </a:p>
          <a:p>
            <a:r>
              <a:rPr lang="en-US" sz="2400" dirty="0" smtClean="0"/>
              <a:t>according to the most correct view</a:t>
            </a:r>
          </a:p>
          <a:p>
            <a:pPr>
              <a:buNone/>
            </a:pPr>
            <a:endParaRPr lang="nb-NO"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sz="half" idx="1"/>
          </p:nvPr>
        </p:nvSpPr>
        <p:spPr/>
        <p:txBody>
          <a:bodyPr>
            <a:normAutofit fontScale="92500"/>
          </a:bodyPr>
          <a:lstStyle/>
          <a:p>
            <a:pPr rtl="1">
              <a:buNone/>
            </a:pPr>
            <a:r>
              <a:rPr lang="en-US" dirty="0" smtClean="0"/>
              <a:t> </a:t>
            </a:r>
            <a:r>
              <a:rPr lang="ar-SA" sz="4000" dirty="0" smtClean="0">
                <a:latin typeface="Arabic Typesetting" pitchFamily="66" charset="-78"/>
                <a:cs typeface="Arabic Typesetting" pitchFamily="66" charset="-78"/>
              </a:rPr>
              <a:t>فَمَن بَدَّلَهُ بَعْدَمَا سَمِعَهُ فَإِنَّمَآ إِثْمُهُ عَلَى الَّذِينَ يُبَدِّلُونَهُ إِنَّ اللَّهَ سَمِيعٌ عَلِيمٌ</a:t>
            </a:r>
            <a:endParaRPr lang="nb-NO" dirty="0"/>
          </a:p>
        </p:txBody>
      </p:sp>
      <p:sp>
        <p:nvSpPr>
          <p:cNvPr id="5" name="Plassholder for innhold 4"/>
          <p:cNvSpPr>
            <a:spLocks noGrp="1"/>
          </p:cNvSpPr>
          <p:nvPr>
            <p:ph sz="half" idx="2"/>
          </p:nvPr>
        </p:nvSpPr>
        <p:spPr>
          <a:xfrm>
            <a:off x="4724400" y="1219200"/>
            <a:ext cx="3429000" cy="4648200"/>
          </a:xfrm>
        </p:spPr>
        <p:txBody>
          <a:bodyPr>
            <a:normAutofit fontScale="92500"/>
          </a:bodyPr>
          <a:lstStyle/>
          <a:p>
            <a:pPr>
              <a:buNone/>
            </a:pPr>
            <a:r>
              <a:rPr lang="en-US" sz="2400" dirty="0" smtClean="0"/>
              <a:t>Then whoever changes it after hearing it, the sin shall be on those who make the change. Truly, Allah is All-Hearer, All-Knower.) </a:t>
            </a:r>
            <a:endParaRPr lang="nb-NO" sz="2400" dirty="0" smtClean="0"/>
          </a:p>
          <a:p>
            <a:pPr>
              <a:buNone/>
            </a:pPr>
            <a:endParaRPr lang="nb-NO" dirty="0"/>
          </a:p>
        </p:txBody>
      </p:sp>
      <p:sp>
        <p:nvSpPr>
          <p:cNvPr id="4" name="Tittel 3"/>
          <p:cNvSpPr>
            <a:spLocks noGrp="1"/>
          </p:cNvSpPr>
          <p:nvPr>
            <p:ph type="title"/>
          </p:nvPr>
        </p:nvSpPr>
        <p:spPr/>
        <p:txBody>
          <a:bodyPr>
            <a:normAutofit/>
          </a:bodyPr>
          <a:lstStyle/>
          <a:p>
            <a:r>
              <a:rPr lang="nb-NO" dirty="0" smtClean="0"/>
              <a:t>Verse 181</a:t>
            </a:r>
            <a:endParaRPr lang="nb-NO"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dirty="0" err="1" smtClean="0"/>
              <a:t>Theme</a:t>
            </a:r>
            <a:endParaRPr lang="nb-NO" dirty="0"/>
          </a:p>
        </p:txBody>
      </p:sp>
      <p:sp>
        <p:nvSpPr>
          <p:cNvPr id="2" name="Plassholder for innhold 1"/>
          <p:cNvSpPr>
            <a:spLocks noGrp="1"/>
          </p:cNvSpPr>
          <p:nvPr>
            <p:ph idx="1"/>
          </p:nvPr>
        </p:nvSpPr>
        <p:spPr/>
        <p:txBody>
          <a:bodyPr>
            <a:normAutofit/>
          </a:bodyPr>
          <a:lstStyle/>
          <a:p>
            <a:pPr>
              <a:buNone/>
            </a:pPr>
            <a:r>
              <a:rPr lang="en-US" sz="2800" dirty="0" smtClean="0"/>
              <a:t>The Will should observe Justice </a:t>
            </a:r>
          </a:p>
          <a:p>
            <a:pPr>
              <a:buNone/>
            </a:pPr>
            <a:r>
              <a:rPr lang="en-US" sz="2800" dirty="0" smtClean="0"/>
              <a:t/>
            </a:r>
            <a:br>
              <a:rPr lang="en-US" sz="2800" dirty="0" smtClean="0"/>
            </a:br>
            <a:r>
              <a:rPr lang="en-US" sz="2800" dirty="0" smtClean="0"/>
              <a:t>The will should be fair</a:t>
            </a:r>
          </a:p>
          <a:p>
            <a:pPr>
              <a:buNone/>
            </a:pPr>
            <a:endParaRPr lang="en-US" sz="2800" dirty="0" smtClean="0"/>
          </a:p>
          <a:p>
            <a:pPr>
              <a:buNone/>
            </a:pPr>
            <a:endParaRPr lang="nb-NO" sz="28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b="1" dirty="0" smtClean="0"/>
              <a:t>فَمَن بَدَّلَهُ بَعْدَمَا سَمِعَهُ </a:t>
            </a:r>
            <a:endParaRPr lang="nb-NO" b="1" dirty="0"/>
          </a:p>
        </p:txBody>
      </p:sp>
      <p:sp>
        <p:nvSpPr>
          <p:cNvPr id="3" name="Plassholder for innhold 2"/>
          <p:cNvSpPr>
            <a:spLocks noGrp="1"/>
          </p:cNvSpPr>
          <p:nvPr>
            <p:ph idx="1"/>
          </p:nvPr>
        </p:nvSpPr>
        <p:spPr/>
        <p:txBody>
          <a:bodyPr>
            <a:normAutofit/>
          </a:bodyPr>
          <a:lstStyle/>
          <a:p>
            <a:r>
              <a:rPr lang="en-US" sz="2400" dirty="0" smtClean="0"/>
              <a:t>whoever changed the will and testament</a:t>
            </a:r>
          </a:p>
          <a:p>
            <a:r>
              <a:rPr lang="en-US" sz="2400" dirty="0" smtClean="0"/>
              <a:t> altered it by addition</a:t>
            </a:r>
          </a:p>
          <a:p>
            <a:r>
              <a:rPr lang="en-US" sz="2400" dirty="0" smtClean="0"/>
              <a:t> deletion</a:t>
            </a:r>
          </a:p>
          <a:p>
            <a:r>
              <a:rPr lang="en-US" sz="2400" dirty="0" smtClean="0"/>
              <a:t> hiding the will as is obvious</a:t>
            </a:r>
            <a:endParaRPr lang="nb-NO"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If someone change the will?</a:t>
            </a:r>
            <a:endParaRPr lang="nb-NO" dirty="0"/>
          </a:p>
        </p:txBody>
      </p:sp>
      <p:sp>
        <p:nvSpPr>
          <p:cNvPr id="3" name="Plassholder for innhold 2"/>
          <p:cNvSpPr>
            <a:spLocks noGrp="1"/>
          </p:cNvSpPr>
          <p:nvPr>
            <p:ph idx="1"/>
          </p:nvPr>
        </p:nvSpPr>
        <p:spPr/>
        <p:txBody>
          <a:bodyPr/>
          <a:lstStyle/>
          <a:p>
            <a:pPr>
              <a:buNone/>
            </a:pPr>
            <a:endParaRPr lang="en-US" sz="2400" dirty="0" smtClean="0"/>
          </a:p>
          <a:p>
            <a:pPr>
              <a:buNone/>
            </a:pPr>
            <a:r>
              <a:rPr lang="en-US" sz="2400" dirty="0" smtClean="0"/>
              <a:t>  The sin shall be on those who make the change.  </a:t>
            </a:r>
          </a:p>
          <a:p>
            <a:pPr>
              <a:buNone/>
            </a:pPr>
            <a:endParaRPr lang="nb-NO"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ar-AE" dirty="0" smtClean="0"/>
              <a:t>إِنَّ اللَّهَ سَمِيعٌ عَلِيمٌ</a:t>
            </a:r>
            <a:endParaRPr lang="nb-NO" dirty="0"/>
          </a:p>
        </p:txBody>
      </p:sp>
      <p:sp>
        <p:nvSpPr>
          <p:cNvPr id="3" name="Plassholder for innhold 2"/>
          <p:cNvSpPr>
            <a:spLocks noGrp="1"/>
          </p:cNvSpPr>
          <p:nvPr>
            <p:ph idx="1"/>
          </p:nvPr>
        </p:nvSpPr>
        <p:spPr/>
        <p:txBody>
          <a:bodyPr/>
          <a:lstStyle/>
          <a:p>
            <a:r>
              <a:rPr lang="en-US" dirty="0" smtClean="0"/>
              <a:t>Allah knows what the dead person has bequeathed</a:t>
            </a:r>
          </a:p>
          <a:p>
            <a:r>
              <a:rPr lang="en-US" dirty="0" smtClean="0"/>
              <a:t> what the beneficiaries (or others) have changed in the will.</a:t>
            </a:r>
          </a:p>
          <a:p>
            <a:pPr>
              <a:buNone/>
            </a:pPr>
            <a:endParaRPr lang="nb-N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Rootword</a:t>
            </a:r>
            <a:r>
              <a:rPr lang="nb-NO" dirty="0" smtClean="0"/>
              <a:t> </a:t>
            </a:r>
            <a:endParaRPr lang="nb-NO" dirty="0"/>
          </a:p>
        </p:txBody>
      </p:sp>
      <p:sp>
        <p:nvSpPr>
          <p:cNvPr id="3" name="Plassholder for innhold 2"/>
          <p:cNvSpPr>
            <a:spLocks noGrp="1"/>
          </p:cNvSpPr>
          <p:nvPr>
            <p:ph idx="1"/>
          </p:nvPr>
        </p:nvSpPr>
        <p:spPr>
          <a:xfrm>
            <a:off x="0" y="1901952"/>
            <a:ext cx="7620000" cy="4956048"/>
          </a:xfrm>
        </p:spPr>
        <p:txBody>
          <a:bodyPr>
            <a:noAutofit/>
          </a:bodyPr>
          <a:lstStyle/>
          <a:p>
            <a:pPr lvl="5">
              <a:buNone/>
            </a:pPr>
            <a:r>
              <a:rPr lang="ar-SA" sz="3200" dirty="0" smtClean="0"/>
              <a:t>ٱلۡمَشۡرِقِ</a:t>
            </a:r>
            <a:r>
              <a:rPr lang="nb-NO" sz="3200" dirty="0" smtClean="0"/>
              <a:t>  </a:t>
            </a:r>
            <a:r>
              <a:rPr lang="ar-AE" sz="3200" dirty="0" smtClean="0"/>
              <a:t>ش ر ق</a:t>
            </a:r>
            <a:r>
              <a:rPr lang="ar-SA" sz="3200" dirty="0" smtClean="0"/>
              <a:t> </a:t>
            </a:r>
            <a:endParaRPr lang="nb-NO" sz="3200" dirty="0" smtClean="0"/>
          </a:p>
          <a:p>
            <a:pPr lvl="5">
              <a:buNone/>
            </a:pPr>
            <a:r>
              <a:rPr lang="ar-SA" sz="3200" dirty="0" smtClean="0"/>
              <a:t>وَٱلۡمَغۡرِبِ</a:t>
            </a:r>
            <a:r>
              <a:rPr lang="nb-NO" sz="3200" dirty="0" smtClean="0"/>
              <a:t>  </a:t>
            </a:r>
            <a:r>
              <a:rPr lang="ar-AE" sz="3200" dirty="0" smtClean="0"/>
              <a:t>غ ر ب</a:t>
            </a:r>
            <a:r>
              <a:rPr lang="nb-NO" sz="3200" dirty="0" smtClean="0"/>
              <a:t>    </a:t>
            </a:r>
          </a:p>
          <a:p>
            <a:pPr lvl="5">
              <a:buNone/>
            </a:pPr>
            <a:r>
              <a:rPr lang="nb-NO" sz="3200" dirty="0" smtClean="0"/>
              <a:t> </a:t>
            </a:r>
            <a:r>
              <a:rPr lang="ar-SA" sz="3200" dirty="0" smtClean="0"/>
              <a:t>وَٱلۡمَلَـٰٓٮِٕڪَةِ</a:t>
            </a:r>
            <a:r>
              <a:rPr lang="nb-NO" sz="3200" dirty="0" smtClean="0"/>
              <a:t>  </a:t>
            </a:r>
            <a:r>
              <a:rPr lang="ar-AE" sz="3200" dirty="0" smtClean="0"/>
              <a:t>م ل ك</a:t>
            </a:r>
            <a:endParaRPr lang="nb-NO" sz="3200" dirty="0" smtClean="0"/>
          </a:p>
          <a:p>
            <a:pPr lvl="5">
              <a:buNone/>
            </a:pPr>
            <a:r>
              <a:rPr lang="ar-SA" sz="3200" dirty="0" smtClean="0"/>
              <a:t>وَٱلۡكِتَـٰبِ</a:t>
            </a:r>
            <a:r>
              <a:rPr lang="nb-NO" sz="3200" dirty="0" smtClean="0"/>
              <a:t>    </a:t>
            </a:r>
            <a:r>
              <a:rPr lang="ar-SA" sz="3200" dirty="0" smtClean="0"/>
              <a:t> </a:t>
            </a:r>
            <a:r>
              <a:rPr lang="ar-AE" sz="3200" dirty="0" smtClean="0"/>
              <a:t>م ل ك</a:t>
            </a:r>
            <a:r>
              <a:rPr lang="nb-NO" sz="3200" dirty="0" smtClean="0"/>
              <a:t>     </a:t>
            </a:r>
          </a:p>
          <a:p>
            <a:pPr lvl="5">
              <a:buNone/>
            </a:pPr>
            <a:r>
              <a:rPr lang="nb-NO" sz="3200" dirty="0" smtClean="0"/>
              <a:t> </a:t>
            </a:r>
            <a:r>
              <a:rPr lang="ar-SA" sz="3200" dirty="0" smtClean="0"/>
              <a:t>ٱلۡقُرۡبَىٰ</a:t>
            </a:r>
            <a:r>
              <a:rPr lang="nb-NO" sz="3200" dirty="0" smtClean="0"/>
              <a:t>    </a:t>
            </a:r>
            <a:r>
              <a:rPr lang="ar-AE" sz="3200" dirty="0" smtClean="0"/>
              <a:t>ق ر ب</a:t>
            </a:r>
            <a:endParaRPr lang="nb-NO" sz="3200" dirty="0" smtClean="0"/>
          </a:p>
          <a:p>
            <a:pPr lvl="5">
              <a:buNone/>
            </a:pPr>
            <a:r>
              <a:rPr lang="ar-SA" sz="3200" dirty="0" smtClean="0"/>
              <a:t> </a:t>
            </a:r>
            <a:r>
              <a:rPr lang="nb-NO" sz="3200" dirty="0" smtClean="0"/>
              <a:t>  </a:t>
            </a:r>
            <a:r>
              <a:rPr lang="ar-SA" sz="3200" dirty="0" smtClean="0"/>
              <a:t>وَٱلۡيَتَـٰمَىٰ</a:t>
            </a:r>
            <a:r>
              <a:rPr lang="nb-NO" sz="3200" dirty="0" smtClean="0"/>
              <a:t>  </a:t>
            </a:r>
            <a:r>
              <a:rPr lang="ar-AE" sz="3200" dirty="0" smtClean="0"/>
              <a:t>ي ت م</a:t>
            </a:r>
            <a:endParaRPr lang="nb-NO" sz="3200" dirty="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sz="half" idx="1"/>
          </p:nvPr>
        </p:nvSpPr>
        <p:spPr/>
        <p:txBody>
          <a:bodyPr>
            <a:normAutofit fontScale="92500"/>
          </a:bodyPr>
          <a:lstStyle/>
          <a:p>
            <a:pPr>
              <a:buNone/>
            </a:pPr>
            <a:r>
              <a:rPr lang="ar-SA" sz="4300" dirty="0" smtClean="0">
                <a:latin typeface="Arabic Typesetting" pitchFamily="66" charset="-78"/>
                <a:cs typeface="Arabic Typesetting" pitchFamily="66" charset="-78"/>
              </a:rPr>
              <a:t>فَمَنْ خَافَ مِن مُّوصٍ جَنَفًا أَوْ إِثْمًا فَأَصْلَحَ بَيْنَهُمْ فَلاَ إِثْمَ عَلَيْهِ إِنَّ اللَّهَ غَفُورٌ رَّحِيمٌ</a:t>
            </a:r>
            <a:endParaRPr lang="nb-NO" dirty="0" smtClean="0">
              <a:latin typeface="Arabic Typesetting" pitchFamily="66" charset="-78"/>
              <a:cs typeface="Arabic Typesetting" pitchFamily="66" charset="-78"/>
            </a:endParaRPr>
          </a:p>
          <a:p>
            <a:pPr>
              <a:buNone/>
            </a:pPr>
            <a:endParaRPr lang="nb-NO" dirty="0"/>
          </a:p>
        </p:txBody>
      </p:sp>
      <p:sp>
        <p:nvSpPr>
          <p:cNvPr id="5" name="Plassholder for innhold 4"/>
          <p:cNvSpPr>
            <a:spLocks noGrp="1"/>
          </p:cNvSpPr>
          <p:nvPr>
            <p:ph sz="half" idx="2"/>
          </p:nvPr>
        </p:nvSpPr>
        <p:spPr>
          <a:xfrm>
            <a:off x="4800600" y="1143000"/>
            <a:ext cx="3429000" cy="5105400"/>
          </a:xfrm>
        </p:spPr>
        <p:txBody>
          <a:bodyPr>
            <a:normAutofit fontScale="92500"/>
          </a:bodyPr>
          <a:lstStyle/>
          <a:p>
            <a:pPr>
              <a:buNone/>
            </a:pPr>
            <a:r>
              <a:rPr lang="en-US" sz="1900" dirty="0" smtClean="0"/>
              <a:t>But he who fears from a testator some unjust act or wrongdoing, and thereupon he makes peace between the parties concerned, there shall be no sin on him. </a:t>
            </a:r>
            <a:r>
              <a:rPr lang="nb-NO" sz="1900" dirty="0" err="1" smtClean="0"/>
              <a:t>Certainly</a:t>
            </a:r>
            <a:r>
              <a:rPr lang="nb-NO" sz="1900" dirty="0" smtClean="0"/>
              <a:t>, Allah is </a:t>
            </a:r>
            <a:r>
              <a:rPr lang="nb-NO" sz="1900" dirty="0" err="1" smtClean="0"/>
              <a:t>Oft-Forgiving</a:t>
            </a:r>
            <a:r>
              <a:rPr lang="nb-NO" sz="1900" dirty="0" smtClean="0"/>
              <a:t>, Most </a:t>
            </a:r>
            <a:r>
              <a:rPr lang="nb-NO" sz="1900" dirty="0" err="1" smtClean="0"/>
              <a:t>Merciful</a:t>
            </a:r>
            <a:r>
              <a:rPr lang="nb-NO" sz="1900" dirty="0" smtClean="0"/>
              <a:t>.)</a:t>
            </a:r>
          </a:p>
          <a:p>
            <a:pPr>
              <a:buNone/>
            </a:pPr>
            <a:endParaRPr lang="nb-NO" dirty="0" smtClean="0"/>
          </a:p>
          <a:p>
            <a:endParaRPr lang="nb-NO" dirty="0"/>
          </a:p>
        </p:txBody>
      </p:sp>
      <p:sp>
        <p:nvSpPr>
          <p:cNvPr id="4" name="Tittel 3"/>
          <p:cNvSpPr>
            <a:spLocks noGrp="1"/>
          </p:cNvSpPr>
          <p:nvPr>
            <p:ph type="title"/>
          </p:nvPr>
        </p:nvSpPr>
        <p:spPr/>
        <p:txBody>
          <a:bodyPr/>
          <a:lstStyle/>
          <a:p>
            <a:r>
              <a:rPr lang="nb-NO" dirty="0" smtClean="0"/>
              <a:t>Verse 182</a:t>
            </a:r>
            <a:endParaRPr lang="nb-NO"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err="1" smtClean="0"/>
              <a:t>Rootword</a:t>
            </a:r>
            <a:r>
              <a:rPr lang="nb-NO" dirty="0" smtClean="0"/>
              <a:t> </a:t>
            </a:r>
            <a:endParaRPr lang="nb-NO" dirty="0"/>
          </a:p>
        </p:txBody>
      </p:sp>
      <p:sp>
        <p:nvSpPr>
          <p:cNvPr id="6" name="Plassholder for innhold 5"/>
          <p:cNvSpPr>
            <a:spLocks noGrp="1"/>
          </p:cNvSpPr>
          <p:nvPr>
            <p:ph idx="1"/>
          </p:nvPr>
        </p:nvSpPr>
        <p:spPr/>
        <p:txBody>
          <a:bodyPr/>
          <a:lstStyle/>
          <a:p>
            <a:r>
              <a:rPr lang="nb-NO" sz="2400" dirty="0" smtClean="0"/>
              <a:t>  </a:t>
            </a:r>
            <a:r>
              <a:rPr lang="ar-SA" sz="2400" dirty="0" smtClean="0"/>
              <a:t>خَافَ</a:t>
            </a:r>
            <a:r>
              <a:rPr lang="nb-NO" sz="2400" dirty="0" smtClean="0"/>
              <a:t>    </a:t>
            </a:r>
            <a:r>
              <a:rPr lang="ar-SA" sz="2400" dirty="0" smtClean="0"/>
              <a:t> </a:t>
            </a:r>
            <a:r>
              <a:rPr lang="ar-AE" sz="2400" dirty="0" smtClean="0"/>
              <a:t>خ و ف</a:t>
            </a:r>
            <a:endParaRPr lang="nb-NO" sz="2400" dirty="0" smtClean="0"/>
          </a:p>
          <a:p>
            <a:r>
              <a:rPr lang="ar-SA" sz="2400" dirty="0" smtClean="0"/>
              <a:t>مُّوصٍ۬ </a:t>
            </a:r>
            <a:r>
              <a:rPr lang="nb-NO" sz="2400" dirty="0" smtClean="0"/>
              <a:t>   </a:t>
            </a:r>
            <a:r>
              <a:rPr lang="ar-AE" sz="2400" dirty="0" smtClean="0"/>
              <a:t>و ص ي</a:t>
            </a:r>
            <a:r>
              <a:rPr lang="nb-NO" sz="2400" dirty="0" smtClean="0"/>
              <a:t> </a:t>
            </a:r>
          </a:p>
          <a:p>
            <a:r>
              <a:rPr lang="ar-SA" sz="2400" dirty="0" smtClean="0"/>
              <a:t>جَنَفًا </a:t>
            </a:r>
            <a:r>
              <a:rPr lang="nb-NO" sz="2400" dirty="0" smtClean="0"/>
              <a:t>      </a:t>
            </a:r>
            <a:r>
              <a:rPr lang="ar-AE" sz="2400" dirty="0" smtClean="0"/>
              <a:t>ج ن ف</a:t>
            </a:r>
            <a:endParaRPr lang="nb-NO" sz="2400" dirty="0" smtClean="0"/>
          </a:p>
          <a:p>
            <a:pPr>
              <a:buNone/>
            </a:pPr>
            <a:endParaRPr lang="nb-NO"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smtClean="0"/>
              <a:t>Continued....</a:t>
            </a:r>
            <a:endParaRPr lang="nb-NO" dirty="0"/>
          </a:p>
        </p:txBody>
      </p:sp>
      <p:sp>
        <p:nvSpPr>
          <p:cNvPr id="6" name="Plassholder for innhold 5"/>
          <p:cNvSpPr>
            <a:spLocks noGrp="1"/>
          </p:cNvSpPr>
          <p:nvPr>
            <p:ph idx="1"/>
          </p:nvPr>
        </p:nvSpPr>
        <p:spPr/>
        <p:txBody>
          <a:bodyPr/>
          <a:lstStyle/>
          <a:p>
            <a:pPr rtl="1"/>
            <a:endParaRPr lang="en-US" dirty="0" smtClean="0"/>
          </a:p>
          <a:p>
            <a:r>
              <a:rPr lang="en-US" dirty="0" smtClean="0"/>
              <a:t>(But he who fears from a testator some unjust act or wrongdoing</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Continued......</a:t>
            </a:r>
            <a:endParaRPr lang="nb-NO" dirty="0"/>
          </a:p>
        </p:txBody>
      </p:sp>
      <p:sp>
        <p:nvSpPr>
          <p:cNvPr id="3" name="Plassholder for innhold 2"/>
          <p:cNvSpPr>
            <a:spLocks noGrp="1"/>
          </p:cNvSpPr>
          <p:nvPr>
            <p:ph idx="1"/>
          </p:nvPr>
        </p:nvSpPr>
        <p:spPr/>
        <p:txBody>
          <a:bodyPr/>
          <a:lstStyle/>
          <a:p>
            <a:r>
              <a:rPr lang="en-US" dirty="0" smtClean="0"/>
              <a:t>These errors include such cases as</a:t>
            </a:r>
          </a:p>
          <a:p>
            <a:pPr>
              <a:buNone/>
            </a:pPr>
            <a:r>
              <a:rPr lang="en-US" smtClean="0"/>
              <a:t> when the inheritor indirectly acquires more than his fair share</a:t>
            </a:r>
            <a:endParaRPr lang="nb-NO"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467544" y="914400"/>
            <a:ext cx="8295456" cy="5493086"/>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Rootword</a:t>
            </a:r>
            <a:r>
              <a:rPr lang="nb-NO" dirty="0" smtClean="0"/>
              <a:t> </a:t>
            </a:r>
            <a:endParaRPr lang="nb-NO" dirty="0"/>
          </a:p>
        </p:txBody>
      </p:sp>
      <p:sp>
        <p:nvSpPr>
          <p:cNvPr id="3" name="Plassholder for innhold 2"/>
          <p:cNvSpPr>
            <a:spLocks noGrp="1"/>
          </p:cNvSpPr>
          <p:nvPr>
            <p:ph idx="1"/>
          </p:nvPr>
        </p:nvSpPr>
        <p:spPr>
          <a:xfrm>
            <a:off x="914400" y="1447800"/>
            <a:ext cx="7162800" cy="5410200"/>
          </a:xfrm>
        </p:spPr>
        <p:txBody>
          <a:bodyPr>
            <a:noAutofit/>
          </a:bodyPr>
          <a:lstStyle/>
          <a:p>
            <a:pPr lvl="5">
              <a:buNone/>
            </a:pPr>
            <a:r>
              <a:rPr lang="ar-SA" sz="3600" dirty="0" smtClean="0"/>
              <a:t>ٱلسَّآٮِٕلِينَ</a:t>
            </a:r>
            <a:r>
              <a:rPr lang="nb-NO" sz="3600" dirty="0" smtClean="0"/>
              <a:t>  </a:t>
            </a:r>
            <a:r>
              <a:rPr lang="ar-AE" sz="3600" dirty="0" smtClean="0"/>
              <a:t>س ا ل</a:t>
            </a:r>
            <a:endParaRPr lang="nb-NO" sz="3600" dirty="0" smtClean="0"/>
          </a:p>
          <a:p>
            <a:pPr lvl="5">
              <a:buNone/>
            </a:pPr>
            <a:r>
              <a:rPr lang="ar-SA" sz="3600" dirty="0" smtClean="0"/>
              <a:t>ٱلرِّقَابِ </a:t>
            </a:r>
            <a:r>
              <a:rPr lang="nb-NO" sz="3600" dirty="0" smtClean="0"/>
              <a:t>  </a:t>
            </a:r>
            <a:r>
              <a:rPr lang="ar-AE" sz="3600" dirty="0" smtClean="0"/>
              <a:t>ر ق ب</a:t>
            </a:r>
            <a:endParaRPr lang="nb-NO" sz="3600" dirty="0" smtClean="0"/>
          </a:p>
          <a:p>
            <a:pPr lvl="5">
              <a:buNone/>
            </a:pPr>
            <a:r>
              <a:rPr lang="ar-SA" sz="3600" dirty="0" smtClean="0"/>
              <a:t>وَٱلۡمُوفُونَ</a:t>
            </a:r>
            <a:r>
              <a:rPr lang="nb-NO" sz="3600" dirty="0" smtClean="0"/>
              <a:t>  </a:t>
            </a:r>
            <a:r>
              <a:rPr lang="ar-AE" sz="3600" dirty="0" smtClean="0"/>
              <a:t>و ف ي</a:t>
            </a:r>
            <a:r>
              <a:rPr lang="nb-NO" sz="3600" dirty="0" smtClean="0"/>
              <a:t> </a:t>
            </a:r>
          </a:p>
          <a:p>
            <a:pPr lvl="5">
              <a:buNone/>
            </a:pPr>
            <a:r>
              <a:rPr lang="ar-AE" sz="3600" dirty="0" smtClean="0"/>
              <a:t>ب ا س</a:t>
            </a:r>
            <a:r>
              <a:rPr lang="ar-SA" sz="3600" dirty="0" smtClean="0"/>
              <a:t> ٱلۡبَأۡسَآءِ</a:t>
            </a:r>
            <a:r>
              <a:rPr lang="nb-NO" sz="3600" dirty="0" smtClean="0"/>
              <a:t>     </a:t>
            </a:r>
          </a:p>
          <a:p>
            <a:pPr lvl="5">
              <a:buNone/>
            </a:pPr>
            <a:r>
              <a:rPr lang="ar-SA" sz="3600" dirty="0" smtClean="0"/>
              <a:t>ٱلضَّرَّآءِ</a:t>
            </a:r>
            <a:r>
              <a:rPr lang="nb-NO" sz="3600" dirty="0" smtClean="0"/>
              <a:t>  </a:t>
            </a:r>
            <a:r>
              <a:rPr lang="ar-AE" sz="3600" dirty="0" smtClean="0"/>
              <a:t>ض ر ر</a:t>
            </a:r>
            <a:endParaRPr lang="nb-NO" sz="3600" dirty="0" smtClean="0"/>
          </a:p>
          <a:p>
            <a:pPr lvl="5">
              <a:buNone/>
            </a:pPr>
            <a:r>
              <a:rPr lang="nb-NO" sz="3600" dirty="0" smtClean="0"/>
              <a:t> </a:t>
            </a:r>
            <a:r>
              <a:rPr lang="ar-SA" sz="3600" dirty="0" smtClean="0"/>
              <a:t>ٱلۡبَأۡسِ‌ۗ</a:t>
            </a:r>
            <a:r>
              <a:rPr lang="nb-NO" sz="3600" dirty="0" smtClean="0"/>
              <a:t> </a:t>
            </a:r>
            <a:r>
              <a:rPr lang="ar-AE" sz="3600" dirty="0" smtClean="0"/>
              <a:t>ب ا س</a:t>
            </a:r>
            <a:endParaRPr lang="nb-NO"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Background....</a:t>
            </a:r>
            <a:endParaRPr lang="nb-NO" dirty="0"/>
          </a:p>
        </p:txBody>
      </p:sp>
      <p:sp>
        <p:nvSpPr>
          <p:cNvPr id="3" name="Plassholder for innhold 2"/>
          <p:cNvSpPr>
            <a:spLocks noGrp="1"/>
          </p:cNvSpPr>
          <p:nvPr>
            <p:ph idx="1"/>
          </p:nvPr>
        </p:nvSpPr>
        <p:spPr>
          <a:xfrm>
            <a:off x="304800" y="1901952"/>
            <a:ext cx="8534400" cy="4224528"/>
          </a:xfrm>
        </p:spPr>
        <p:txBody>
          <a:bodyPr/>
          <a:lstStyle/>
          <a:p>
            <a:pPr>
              <a:buNone/>
            </a:pPr>
            <a:endParaRPr lang="en-US" sz="2400" dirty="0" smtClean="0"/>
          </a:p>
          <a:p>
            <a:pPr>
              <a:buNone/>
            </a:pPr>
            <a:r>
              <a:rPr lang="en-US" sz="2400" dirty="0" smtClean="0"/>
              <a:t>As for the explanation of this Ayah, Allah first commanded the believers to face </a:t>
            </a:r>
            <a:r>
              <a:rPr lang="en-US" sz="2400" dirty="0" err="1" smtClean="0"/>
              <a:t>Bayt</a:t>
            </a:r>
            <a:r>
              <a:rPr lang="en-US" sz="2400" dirty="0" smtClean="0"/>
              <a:t> Al-</a:t>
            </a:r>
            <a:r>
              <a:rPr lang="en-US" sz="2400" dirty="0" err="1" smtClean="0"/>
              <a:t>Maqdis</a:t>
            </a:r>
            <a:r>
              <a:rPr lang="en-US" sz="2400" dirty="0" smtClean="0"/>
              <a:t>, and then to face the </a:t>
            </a:r>
            <a:r>
              <a:rPr lang="en-US" sz="2400" dirty="0" err="1" smtClean="0"/>
              <a:t>Ka`bah</a:t>
            </a:r>
            <a:r>
              <a:rPr lang="en-US" sz="2400" dirty="0" smtClean="0"/>
              <a:t> during the prayer</a:t>
            </a:r>
            <a:r>
              <a:rPr lang="en-US" dirty="0" smtClean="0"/>
              <a:t>.</a:t>
            </a:r>
            <a:endParaRPr lang="nb-N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Theme,.....</a:t>
            </a:r>
            <a:endParaRPr lang="nb-NO" dirty="0"/>
          </a:p>
        </p:txBody>
      </p:sp>
      <p:sp>
        <p:nvSpPr>
          <p:cNvPr id="3" name="Plassholder for innhold 2"/>
          <p:cNvSpPr>
            <a:spLocks noGrp="1"/>
          </p:cNvSpPr>
          <p:nvPr>
            <p:ph idx="1"/>
          </p:nvPr>
        </p:nvSpPr>
        <p:spPr>
          <a:xfrm>
            <a:off x="381000" y="1901952"/>
            <a:ext cx="8534400" cy="4224528"/>
          </a:xfrm>
        </p:spPr>
        <p:txBody>
          <a:bodyPr>
            <a:normAutofit/>
          </a:bodyPr>
          <a:lstStyle/>
          <a:p>
            <a:pPr>
              <a:buNone/>
            </a:pPr>
            <a:endParaRPr lang="en-US" sz="2400" dirty="0" smtClean="0"/>
          </a:p>
          <a:p>
            <a:pPr>
              <a:buNone/>
            </a:pPr>
            <a:r>
              <a:rPr lang="en-US" sz="2400" dirty="0" smtClean="0"/>
              <a:t>This Ayah contains many great wisdoms, encompassing rulings and correct beliefs. </a:t>
            </a:r>
          </a:p>
          <a:p>
            <a:pPr>
              <a:buNone/>
            </a:pPr>
            <a:endParaRPr lang="nb-NO"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Ayat Birr...........</a:t>
            </a:r>
            <a:endParaRPr lang="nb-NO" dirty="0"/>
          </a:p>
        </p:txBody>
      </p:sp>
      <p:sp>
        <p:nvSpPr>
          <p:cNvPr id="3" name="Plassholder for innhold 2"/>
          <p:cNvSpPr>
            <a:spLocks noGrp="1"/>
          </p:cNvSpPr>
          <p:nvPr>
            <p:ph idx="1"/>
          </p:nvPr>
        </p:nvSpPr>
        <p:spPr>
          <a:xfrm>
            <a:off x="1447800" y="1828800"/>
            <a:ext cx="6629400" cy="4224528"/>
          </a:xfrm>
        </p:spPr>
        <p:txBody>
          <a:bodyPr>
            <a:normAutofit/>
          </a:bodyPr>
          <a:lstStyle/>
          <a:p>
            <a:pPr>
              <a:buNone/>
            </a:pPr>
            <a:endParaRPr lang="nb-NO" sz="2400" dirty="0" smtClean="0"/>
          </a:p>
          <a:p>
            <a:pPr>
              <a:buNone/>
            </a:pPr>
            <a:r>
              <a:rPr lang="nb-NO" sz="2400" dirty="0" smtClean="0"/>
              <a:t>Al-Birr  =   (Piety, Righteousness) </a:t>
            </a:r>
          </a:p>
          <a:p>
            <a:pPr>
              <a:buNone/>
            </a:pPr>
            <a:r>
              <a:rPr lang="nb-NO" sz="2400" dirty="0" smtClean="0"/>
              <a:t>Barr = jungle..</a:t>
            </a:r>
          </a:p>
          <a:p>
            <a:pPr>
              <a:buNone/>
            </a:pPr>
            <a:r>
              <a:rPr lang="nb-NO" sz="2400" dirty="0" smtClean="0"/>
              <a:t>Both have sense of peace.....</a:t>
            </a:r>
          </a:p>
          <a:p>
            <a:pPr>
              <a:buNone/>
            </a:pPr>
            <a:r>
              <a:rPr lang="nb-NO" sz="2400" dirty="0" smtClean="0"/>
              <a:t>Fitrat recognize  good deeds...</a:t>
            </a:r>
            <a:endParaRPr lang="nb-NO" sz="2400" dirty="0"/>
          </a:p>
        </p:txBody>
      </p:sp>
    </p:spTree>
  </p:cSld>
  <p:clrMapOvr>
    <a:masterClrMapping/>
  </p:clrMapOvr>
</p:sld>
</file>

<file path=ppt/theme/theme1.xml><?xml version="1.0" encoding="utf-8"?>
<a:theme xmlns:a="http://schemas.openxmlformats.org/drawingml/2006/main" name="TP030002563">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Props1.xml><?xml version="1.0" encoding="utf-8"?>
<ds:datastoreItem xmlns:ds="http://schemas.openxmlformats.org/officeDocument/2006/customXml" ds:itemID="{BCA48F01-5D82-4020-AB53-7EE22DA893B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80FD269-0748-468E-8B06-1B07CD4C602D}">
  <ds:schemaRefs>
    <ds:schemaRef ds:uri="http://schemas.microsoft.com/sharepoint/v3/contenttype/forms"/>
  </ds:schemaRefs>
</ds:datastoreItem>
</file>

<file path=customXml/itemProps3.xml><?xml version="1.0" encoding="utf-8"?>
<ds:datastoreItem xmlns:ds="http://schemas.openxmlformats.org/officeDocument/2006/customXml" ds:itemID="{C0AF2DE1-F458-4F9A-B896-C2B96B2CD964}">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TP030002563</Template>
  <TotalTime>1567</TotalTime>
  <Words>1448</Words>
  <Application>Microsoft Office PowerPoint</Application>
  <PresentationFormat>On-screen Show (4:3)</PresentationFormat>
  <Paragraphs>203</Paragraphs>
  <Slides>54</Slides>
  <Notes>2</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TP030002563</vt:lpstr>
      <vt:lpstr>Sabeel.ul.Huda</vt:lpstr>
      <vt:lpstr>Main topice of verses</vt:lpstr>
      <vt:lpstr>Verse 177</vt:lpstr>
      <vt:lpstr>Verse  177</vt:lpstr>
      <vt:lpstr>Rootword </vt:lpstr>
      <vt:lpstr>Rootword </vt:lpstr>
      <vt:lpstr>Background....</vt:lpstr>
      <vt:lpstr>Theme,.....</vt:lpstr>
      <vt:lpstr>Ayat Birr...........</vt:lpstr>
      <vt:lpstr>Contnued.......</vt:lpstr>
      <vt:lpstr> Those who acquire the qualities mentioned in the Ayah </vt:lpstr>
      <vt:lpstr>وَءَاتَى الْمَالَ عَلَى حُبِّهِ</vt:lpstr>
      <vt:lpstr> ذَوِى الْقُرْبَى </vt:lpstr>
      <vt:lpstr>وَالْيَتَـمَى</vt:lpstr>
      <vt:lpstr>وَالْمَسَـكِينُ</vt:lpstr>
      <vt:lpstr>Continuede……….</vt:lpstr>
      <vt:lpstr>وَابْنِ السَّبِيلِ</vt:lpstr>
      <vt:lpstr>وَالسَّآئِلِينَ</vt:lpstr>
      <vt:lpstr>وَفِي الرِّقَابِ</vt:lpstr>
      <vt:lpstr> وَأَقَامَ الصَّلَوةَ </vt:lpstr>
      <vt:lpstr>وَءَاتَى الزَّكَوةَ</vt:lpstr>
      <vt:lpstr> وَالْمُوفُونَ بِعَهْدِهِمْ إِذَا عَـهَدُواْ  </vt:lpstr>
      <vt:lpstr>…..وَالصَّابِرِينَ فِى</vt:lpstr>
      <vt:lpstr>وَحِينَ الْبَأْسِ</vt:lpstr>
      <vt:lpstr>أُولَـئِكَ الَّذِينَ صَدَقُوا</vt:lpstr>
      <vt:lpstr> وَأُولَـئِكَ هُمُ الْمُتَّقُونَ </vt:lpstr>
      <vt:lpstr>Verse 178</vt:lpstr>
      <vt:lpstr>Verse 178</vt:lpstr>
      <vt:lpstr>Rootword </vt:lpstr>
      <vt:lpstr>Theme</vt:lpstr>
      <vt:lpstr>كُتِبَ عَلَيْكُمُ الْقِصَاصُ</vt:lpstr>
      <vt:lpstr>فَمَنْ عُفِىَ لَهُ مِنْ أَخِيهِ شَىْءٌ</vt:lpstr>
      <vt:lpstr>فَاتِّبَاعٌ بِالْمَعْرُوفِ</vt:lpstr>
      <vt:lpstr> وَأَدَآءٌ إِلَيْهِ بِإِحْسَـنٍ </vt:lpstr>
      <vt:lpstr>ذَلِكَ تَخْفِيفٌ مِّن رَّبِّكُمْ وَرَحْمَةٌ</vt:lpstr>
      <vt:lpstr> فَمَنِ اعْتَدَى بَعْدَ ذَلِكَ فَلَهُ عَذَابٌ أَلِيمٌ  </vt:lpstr>
      <vt:lpstr>Verse 179</vt:lpstr>
      <vt:lpstr>Theme</vt:lpstr>
      <vt:lpstr>وَلَكُمْ فِي الْقِصَاصِ حَيَوةٌ</vt:lpstr>
      <vt:lpstr>يأُولِي الأَلْبَـبِ لَعَلَّكُمْ تَتَّقُونَ</vt:lpstr>
      <vt:lpstr>Verse 180 </vt:lpstr>
      <vt:lpstr>Rootword </vt:lpstr>
      <vt:lpstr>Theme</vt:lpstr>
      <vt:lpstr>Continued.....</vt:lpstr>
      <vt:lpstr>Verse 181</vt:lpstr>
      <vt:lpstr>Theme</vt:lpstr>
      <vt:lpstr>فَمَن بَدَّلَهُ بَعْدَمَا سَمِعَهُ </vt:lpstr>
      <vt:lpstr>If someone change the will?</vt:lpstr>
      <vt:lpstr>إِنَّ اللَّهَ سَمِيعٌ عَلِيمٌ</vt:lpstr>
      <vt:lpstr>Verse 182</vt:lpstr>
      <vt:lpstr>Rootword </vt:lpstr>
      <vt:lpstr>Continued....</vt:lpstr>
      <vt:lpstr>Continued......</vt:lpstr>
      <vt:lpstr>Slide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Photo Album</dc:title>
  <dc:creator>iffat</dc:creator>
  <cp:lastModifiedBy>Ulfat</cp:lastModifiedBy>
  <cp:revision>181</cp:revision>
  <dcterms:created xsi:type="dcterms:W3CDTF">2010-10-01T19:58:25Z</dcterms:created>
  <dcterms:modified xsi:type="dcterms:W3CDTF">2010-12-19T12:40:58Z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TC300025639990</vt:lpwstr>
  </property>
</Properties>
</file>