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0"/>
  </p:notesMasterIdLst>
  <p:sldIdLst>
    <p:sldId id="256" r:id="rId5"/>
    <p:sldId id="267" r:id="rId6"/>
    <p:sldId id="268" r:id="rId7"/>
    <p:sldId id="296" r:id="rId8"/>
    <p:sldId id="273" r:id="rId9"/>
    <p:sldId id="276" r:id="rId10"/>
    <p:sldId id="277" r:id="rId11"/>
    <p:sldId id="278" r:id="rId12"/>
    <p:sldId id="269" r:id="rId13"/>
    <p:sldId id="297" r:id="rId14"/>
    <p:sldId id="279" r:id="rId15"/>
    <p:sldId id="280" r:id="rId16"/>
    <p:sldId id="286" r:id="rId17"/>
    <p:sldId id="274" r:id="rId18"/>
    <p:sldId id="282" r:id="rId19"/>
    <p:sldId id="281" r:id="rId20"/>
    <p:sldId id="285" r:id="rId21"/>
    <p:sldId id="283" r:id="rId22"/>
    <p:sldId id="284" r:id="rId23"/>
    <p:sldId id="270" r:id="rId24"/>
    <p:sldId id="298" r:id="rId25"/>
    <p:sldId id="275" r:id="rId26"/>
    <p:sldId id="287" r:id="rId27"/>
    <p:sldId id="288" r:id="rId28"/>
    <p:sldId id="289" r:id="rId29"/>
    <p:sldId id="290" r:id="rId30"/>
    <p:sldId id="271" r:id="rId31"/>
    <p:sldId id="299" r:id="rId32"/>
    <p:sldId id="291" r:id="rId33"/>
    <p:sldId id="292" r:id="rId34"/>
    <p:sldId id="293" r:id="rId35"/>
    <p:sldId id="272" r:id="rId36"/>
    <p:sldId id="300" r:id="rId37"/>
    <p:sldId id="294" r:id="rId38"/>
    <p:sldId id="295"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59" autoAdjust="0"/>
    <p:restoredTop sz="86444" autoAdjust="0"/>
  </p:normalViewPr>
  <p:slideViewPr>
    <p:cSldViewPr>
      <p:cViewPr varScale="1">
        <p:scale>
          <a:sx n="44" d="100"/>
          <a:sy n="44" d="100"/>
        </p:scale>
        <p:origin x="-864" y="-96"/>
      </p:cViewPr>
      <p:guideLst>
        <p:guide orient="horz" pos="2160"/>
        <p:guide pos="2880"/>
      </p:guideLst>
    </p:cSldViewPr>
  </p:slideViewPr>
  <p:outlineViewPr>
    <p:cViewPr>
      <p:scale>
        <a:sx n="33" d="100"/>
        <a:sy n="33" d="100"/>
      </p:scale>
      <p:origin x="0" y="40290"/>
    </p:cViewPr>
  </p:outlineViewPr>
  <p:notesTextViewPr>
    <p:cViewPr>
      <p:scale>
        <a:sx n="100" d="100"/>
        <a:sy n="100" d="100"/>
      </p:scale>
      <p:origin x="0" y="0"/>
    </p:cViewPr>
  </p:notesTextViewPr>
  <p:sorterViewPr>
    <p:cViewPr>
      <p:scale>
        <a:sx n="66" d="100"/>
        <a:sy n="66" d="100"/>
      </p:scale>
      <p:origin x="0" y="1278"/>
    </p:cViewPr>
  </p:sorterViewPr>
  <p:notesViewPr>
    <p:cSldViewPr>
      <p:cViewPr varScale="1">
        <p:scale>
          <a:sx n="56" d="100"/>
          <a:sy n="56" d="100"/>
        </p:scale>
        <p:origin x="-283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E9F021-625D-42B5-8273-30BB6E0D7365}" type="datetimeFigureOut">
              <a:rPr lang="nb-NO" smtClean="0"/>
              <a:pPr/>
              <a:t>18.12.2010</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AA6ABF-36CD-4346-85EA-3E981DA0466C}" type="slidenum">
              <a:rPr lang="nb-NO" smtClean="0"/>
              <a:pPr/>
              <a:t>‹#›</a:t>
            </a:fld>
            <a:endParaRPr lang="nb-NO"/>
          </a:p>
        </p:txBody>
      </p:sp>
    </p:spTree>
    <p:extLst>
      <p:ext uri="{BB962C8B-B14F-4D97-AF65-F5344CB8AC3E}">
        <p14:creationId xmlns:p14="http://schemas.microsoft.com/office/powerpoint/2010/main" xmlns="" val="3672099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A6ABF-36CD-4346-85EA-3E981DA0466C}" type="slidenum">
              <a:rPr lang="nb-NO" smtClean="0"/>
              <a:pPr/>
              <a:t>4</a:t>
            </a:fld>
            <a:endParaRPr lang="nb-NO"/>
          </a:p>
        </p:txBody>
      </p:sp>
    </p:spTree>
    <p:extLst>
      <p:ext uri="{BB962C8B-B14F-4D97-AF65-F5344CB8AC3E}">
        <p14:creationId xmlns:p14="http://schemas.microsoft.com/office/powerpoint/2010/main" xmlns="" val="36534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fld id="{0FAA6ABF-36CD-4346-85EA-3E981DA0466C}" type="slidenum">
              <a:rPr lang="nb-NO" smtClean="0"/>
              <a:pPr/>
              <a:t>9</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0FAA6ABF-36CD-4346-85EA-3E981DA0466C}" type="slidenum">
              <a:rPr lang="nb-NO" smtClean="0"/>
              <a:pPr/>
              <a:t>10</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Allah ka </a:t>
            </a:r>
            <a:r>
              <a:rPr lang="nb-NO" dirty="0" err="1" smtClean="0"/>
              <a:t>huqoom</a:t>
            </a:r>
            <a:endParaRPr lang="nb-NO" dirty="0"/>
          </a:p>
        </p:txBody>
      </p:sp>
      <p:sp>
        <p:nvSpPr>
          <p:cNvPr id="4" name="Plassholder for lysbildenummer 3"/>
          <p:cNvSpPr>
            <a:spLocks noGrp="1"/>
          </p:cNvSpPr>
          <p:nvPr>
            <p:ph type="sldNum" sz="quarter" idx="10"/>
          </p:nvPr>
        </p:nvSpPr>
        <p:spPr/>
        <p:txBody>
          <a:bodyPr/>
          <a:lstStyle/>
          <a:p>
            <a:fld id="{0FAA6ABF-36CD-4346-85EA-3E981DA0466C}" type="slidenum">
              <a:rPr lang="nb-NO" smtClean="0"/>
              <a:pPr/>
              <a:t>13</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fld id="{0FAA6ABF-36CD-4346-85EA-3E981DA0466C}" type="slidenum">
              <a:rPr lang="nb-NO" smtClean="0"/>
              <a:pPr/>
              <a:t>24</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12/18/2010</a:t>
            </a:fld>
            <a:endParaRPr lang="en-US" dirty="0"/>
          </a:p>
        </p:txBody>
      </p:sp>
      <p:sp>
        <p:nvSpPr>
          <p:cNvPr id="5" name="Footer Placeholder 4"/>
          <p:cNvSpPr>
            <a:spLocks noGrp="1"/>
          </p:cNvSpPr>
          <p:nvPr>
            <p:ph type="ftr" sz="quarter" idx="11"/>
          </p:nvPr>
        </p:nvSpPr>
        <p:spPr>
          <a:xfrm>
            <a:off x="3124200" y="6521824"/>
            <a:ext cx="2895600" cy="259976"/>
          </a:xfrm>
        </p:spPr>
        <p:txBody>
          <a:bodyPr/>
          <a:lstStyle/>
          <a:p>
            <a:endParaRPr lang="en-US" dirty="0"/>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dirty="0"/>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12/18/2010</a:t>
            </a:fld>
            <a:endParaRPr lang="en-US" dirty="0"/>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dirty="0"/>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en-US" b="1" dirty="0" err="1" smtClean="0">
                <a:latin typeface="Constantia" pitchFamily="18" charset="0"/>
              </a:rPr>
              <a:t>Sabeel.ul.Huda</a:t>
            </a:r>
            <a:endParaRPr lang="nb-NO" b="1" dirty="0">
              <a:latin typeface="Constantia" pitchFamily="18" charset="0"/>
            </a:endParaRPr>
          </a:p>
        </p:txBody>
      </p:sp>
      <p:sp>
        <p:nvSpPr>
          <p:cNvPr id="3" name="Subtitle 2"/>
          <p:cNvSpPr>
            <a:spLocks noGrp="1"/>
          </p:cNvSpPr>
          <p:nvPr>
            <p:ph idx="1"/>
          </p:nvPr>
        </p:nvSpPr>
        <p:spPr/>
        <p:txBody>
          <a:bodyPr>
            <a:normAutofit/>
          </a:bodyPr>
          <a:lstStyle/>
          <a:p>
            <a:pPr algn="ctr">
              <a:buNone/>
            </a:pPr>
            <a:r>
              <a:rPr lang="nb-NO" sz="4000" b="1" dirty="0" err="1" smtClean="0">
                <a:latin typeface="Baskerville Old Face" pitchFamily="18" charset="0"/>
              </a:rPr>
              <a:t>Lesson</a:t>
            </a:r>
            <a:r>
              <a:rPr lang="nb-NO" sz="4000" b="1" dirty="0" smtClean="0">
                <a:latin typeface="Baskerville Old Face" pitchFamily="18" charset="0"/>
              </a:rPr>
              <a:t>  23</a:t>
            </a:r>
          </a:p>
          <a:p>
            <a:pPr algn="ctr">
              <a:buNone/>
            </a:pPr>
            <a:r>
              <a:rPr lang="nb-NO" sz="4000" b="1" dirty="0" smtClean="0">
                <a:latin typeface="Baskerville Old Face" pitchFamily="18" charset="0"/>
              </a:rPr>
              <a:t>172-176 </a:t>
            </a:r>
            <a:r>
              <a:rPr lang="nb-NO" sz="1100" b="1" dirty="0" err="1" smtClean="0">
                <a:solidFill>
                  <a:prstClr val="white"/>
                </a:solidFill>
                <a:effectLst>
                  <a:outerShdw blurRad="76200" sx="101000" sy="101000" algn="ctr" rotWithShape="0">
                    <a:prstClr val="white">
                      <a:lumMod val="85000"/>
                      <a:alpha val="40000"/>
                    </a:prstClr>
                  </a:outerShdw>
                </a:effectLst>
                <a:latin typeface="Baskerville Old Face" pitchFamily="18" charset="0"/>
              </a:rPr>
              <a:t>Al-Baqarah</a:t>
            </a:r>
            <a:r>
              <a:rPr lang="nb-NO" sz="1100" b="1" dirty="0" smtClean="0">
                <a:solidFill>
                  <a:prstClr val="white"/>
                </a:solidFill>
                <a:effectLst>
                  <a:outerShdw blurRad="76200" sx="101000" sy="101000" algn="ctr" rotWithShape="0">
                    <a:prstClr val="white">
                      <a:lumMod val="85000"/>
                      <a:alpha val="40000"/>
                    </a:prstClr>
                  </a:outerShdw>
                </a:effectLst>
                <a:latin typeface="Baskerville Old Face" pitchFamily="18" charset="0"/>
              </a:rPr>
              <a:t>: </a:t>
            </a:r>
            <a:endParaRPr lang="nb-NO" sz="4000" b="1" dirty="0" smtClean="0">
              <a:latin typeface="Baskerville Old Fac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ssholder for innhold 5"/>
          <p:cNvSpPr>
            <a:spLocks noGrp="1"/>
          </p:cNvSpPr>
          <p:nvPr>
            <p:ph sz="half" idx="1"/>
          </p:nvPr>
        </p:nvSpPr>
        <p:spPr>
          <a:xfrm>
            <a:off x="457200" y="2133600"/>
            <a:ext cx="4025153" cy="4495800"/>
          </a:xfrm>
        </p:spPr>
        <p:txBody>
          <a:bodyPr>
            <a:noAutofit/>
          </a:bodyPr>
          <a:lstStyle/>
          <a:p>
            <a:pPr>
              <a:lnSpc>
                <a:spcPct val="115000"/>
              </a:lnSpc>
              <a:spcAft>
                <a:spcPts val="0"/>
              </a:spcAft>
              <a:buNone/>
            </a:pPr>
            <a:r>
              <a:rPr lang="ar-SA" sz="2400" dirty="0" smtClean="0">
                <a:solidFill>
                  <a:schemeClr val="tx2"/>
                </a:solidFill>
                <a:latin typeface="Calibri"/>
                <a:ea typeface="Calibri"/>
                <a:cs typeface="Arial"/>
              </a:rPr>
              <a:t>ٱلۡمَيۡتَةَ</a:t>
            </a:r>
            <a:r>
              <a:rPr lang="nb-NO" sz="2400" dirty="0" smtClean="0">
                <a:solidFill>
                  <a:schemeClr val="tx2"/>
                </a:solidFill>
                <a:latin typeface="Calibri"/>
                <a:ea typeface="Calibri"/>
                <a:cs typeface="Times New Roman"/>
              </a:rPr>
              <a:t>                 </a:t>
            </a:r>
            <a:r>
              <a:rPr lang="nb-NO" sz="2400" dirty="0" smtClean="0">
                <a:solidFill>
                  <a:schemeClr val="tx2"/>
                </a:solidFill>
                <a:latin typeface="Arial"/>
                <a:ea typeface="Calibri"/>
                <a:cs typeface="Times New Roman"/>
              </a:rPr>
              <a:t>م</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ی </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ت </a:t>
            </a:r>
            <a:endParaRPr lang="nb-NO" sz="2400" dirty="0" smtClean="0">
              <a:solidFill>
                <a:schemeClr val="tx2"/>
              </a:solidFill>
              <a:latin typeface="Calibri"/>
              <a:ea typeface="Calibri"/>
              <a:cs typeface="Times New Roman"/>
            </a:endParaRPr>
          </a:p>
          <a:p>
            <a:pPr>
              <a:lnSpc>
                <a:spcPct val="115000"/>
              </a:lnSpc>
              <a:spcAft>
                <a:spcPts val="0"/>
              </a:spcAft>
              <a:buNone/>
            </a:pPr>
            <a:r>
              <a:rPr lang="ar-SA" sz="2400" dirty="0" smtClean="0">
                <a:solidFill>
                  <a:schemeClr val="tx2"/>
                </a:solidFill>
                <a:latin typeface="Calibri"/>
                <a:ea typeface="Calibri"/>
                <a:cs typeface="Arial"/>
              </a:rPr>
              <a:t>ٱلدَّمَ</a:t>
            </a:r>
            <a:r>
              <a:rPr lang="nb-NO" sz="2400" dirty="0" smtClean="0">
                <a:solidFill>
                  <a:schemeClr val="tx2"/>
                </a:solidFill>
                <a:latin typeface="Calibri"/>
                <a:ea typeface="Calibri"/>
                <a:cs typeface="Times New Roman"/>
              </a:rPr>
              <a:t>                     </a:t>
            </a:r>
            <a:r>
              <a:rPr lang="nb-NO" sz="2400" dirty="0" smtClean="0">
                <a:solidFill>
                  <a:schemeClr val="tx2"/>
                </a:solidFill>
                <a:latin typeface="Arial"/>
                <a:ea typeface="Calibri"/>
                <a:cs typeface="Times New Roman"/>
              </a:rPr>
              <a:t>د</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م</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و</a:t>
            </a:r>
            <a:endParaRPr lang="nb-NO" sz="2400" dirty="0" smtClean="0">
              <a:solidFill>
                <a:schemeClr val="tx2"/>
              </a:solidFill>
              <a:latin typeface="Calibri"/>
              <a:ea typeface="Calibri"/>
              <a:cs typeface="Times New Roman"/>
            </a:endParaRPr>
          </a:p>
          <a:p>
            <a:pPr>
              <a:lnSpc>
                <a:spcPct val="115000"/>
              </a:lnSpc>
              <a:spcAft>
                <a:spcPts val="0"/>
              </a:spcAft>
              <a:buNone/>
            </a:pPr>
            <a:r>
              <a:rPr lang="ar-SA" sz="2400" dirty="0" smtClean="0">
                <a:solidFill>
                  <a:schemeClr val="tx2"/>
                </a:solidFill>
                <a:latin typeface="Calibri"/>
                <a:ea typeface="Calibri"/>
                <a:cs typeface="Arial"/>
              </a:rPr>
              <a:t>لَحۡمَ</a:t>
            </a:r>
            <a:r>
              <a:rPr lang="nb-NO" sz="2400" dirty="0" smtClean="0">
                <a:solidFill>
                  <a:schemeClr val="tx2"/>
                </a:solidFill>
                <a:latin typeface="Calibri"/>
                <a:ea typeface="Calibri"/>
                <a:cs typeface="Times New Roman"/>
              </a:rPr>
              <a:t>                   </a:t>
            </a:r>
            <a:r>
              <a:rPr lang="nb-NO" sz="2400" dirty="0" smtClean="0">
                <a:solidFill>
                  <a:schemeClr val="tx2"/>
                </a:solidFill>
                <a:latin typeface="Arial"/>
                <a:ea typeface="Calibri"/>
                <a:cs typeface="Times New Roman"/>
              </a:rPr>
              <a:t>ل</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ح</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م</a:t>
            </a:r>
            <a:endParaRPr lang="nb-NO" sz="2400" dirty="0" smtClean="0">
              <a:solidFill>
                <a:schemeClr val="tx2"/>
              </a:solidFill>
              <a:latin typeface="Calibri"/>
              <a:ea typeface="Calibri"/>
              <a:cs typeface="Times New Roman"/>
            </a:endParaRPr>
          </a:p>
          <a:p>
            <a:pPr>
              <a:lnSpc>
                <a:spcPct val="115000"/>
              </a:lnSpc>
              <a:spcAft>
                <a:spcPts val="0"/>
              </a:spcAft>
              <a:buNone/>
            </a:pPr>
            <a:r>
              <a:rPr lang="ar-SA" sz="2400" dirty="0" smtClean="0">
                <a:solidFill>
                  <a:schemeClr val="tx2"/>
                </a:solidFill>
                <a:latin typeface="Calibri"/>
                <a:ea typeface="Calibri"/>
                <a:cs typeface="Arial"/>
              </a:rPr>
              <a:t> ٱلۡخِنزِيرِ</a:t>
            </a:r>
            <a:r>
              <a:rPr lang="en-US" sz="2400" dirty="0" smtClean="0">
                <a:solidFill>
                  <a:schemeClr val="tx2"/>
                </a:solidFill>
                <a:latin typeface="Calibri"/>
                <a:ea typeface="Calibri"/>
                <a:cs typeface="Arial"/>
              </a:rPr>
              <a:t> </a:t>
            </a:r>
            <a:r>
              <a:rPr lang="nb-NO" sz="2400" dirty="0" smtClean="0">
                <a:solidFill>
                  <a:schemeClr val="tx2"/>
                </a:solidFill>
                <a:latin typeface="Calibri"/>
                <a:ea typeface="Calibri"/>
                <a:cs typeface="Times New Roman"/>
              </a:rPr>
              <a:t>         </a:t>
            </a:r>
            <a:r>
              <a:rPr lang="nb-NO" sz="2400" dirty="0" smtClean="0">
                <a:solidFill>
                  <a:schemeClr val="tx2"/>
                </a:solidFill>
                <a:latin typeface="Arial"/>
                <a:ea typeface="Calibri"/>
                <a:cs typeface="Times New Roman"/>
              </a:rPr>
              <a:t>خ</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ن</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ز</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ر</a:t>
            </a:r>
            <a:endParaRPr lang="nb-NO" sz="2400" dirty="0" smtClean="0">
              <a:solidFill>
                <a:schemeClr val="tx2"/>
              </a:solidFill>
              <a:latin typeface="Calibri"/>
              <a:ea typeface="Calibri"/>
              <a:cs typeface="Times New Roman"/>
            </a:endParaRPr>
          </a:p>
          <a:p>
            <a:pPr>
              <a:lnSpc>
                <a:spcPct val="115000"/>
              </a:lnSpc>
              <a:buNone/>
            </a:pPr>
            <a:r>
              <a:rPr lang="nb-NO" sz="2400" dirty="0" smtClean="0">
                <a:solidFill>
                  <a:schemeClr val="tx2"/>
                </a:solidFill>
                <a:latin typeface="Calibri"/>
                <a:ea typeface="Calibri"/>
                <a:cs typeface="Arial"/>
              </a:rPr>
              <a:t>   </a:t>
            </a:r>
            <a:endParaRPr lang="nb-NO" sz="2400" dirty="0" smtClean="0">
              <a:solidFill>
                <a:schemeClr val="tx2"/>
              </a:solidFill>
              <a:latin typeface="Calibri"/>
              <a:ea typeface="Calibri"/>
              <a:cs typeface="Times New Roman"/>
            </a:endParaRPr>
          </a:p>
          <a:p>
            <a:pPr>
              <a:buNone/>
            </a:pPr>
            <a:endParaRPr lang="nb-NO" sz="2400" dirty="0"/>
          </a:p>
        </p:txBody>
      </p:sp>
      <p:sp>
        <p:nvSpPr>
          <p:cNvPr id="8" name="Plassholder for innhold 7"/>
          <p:cNvSpPr>
            <a:spLocks noGrp="1"/>
          </p:cNvSpPr>
          <p:nvPr>
            <p:ph sz="half" idx="2"/>
          </p:nvPr>
        </p:nvSpPr>
        <p:spPr>
          <a:xfrm>
            <a:off x="4876800" y="1524000"/>
            <a:ext cx="3429000" cy="4724400"/>
          </a:xfrm>
        </p:spPr>
        <p:txBody>
          <a:bodyPr>
            <a:normAutofit/>
          </a:bodyPr>
          <a:lstStyle/>
          <a:p>
            <a:pPr>
              <a:buNone/>
            </a:pPr>
            <a:r>
              <a:rPr lang="ar-SA" sz="2400" dirty="0" smtClean="0">
                <a:solidFill>
                  <a:schemeClr val="tx2"/>
                </a:solidFill>
                <a:latin typeface="Calibri"/>
                <a:ea typeface="Calibri"/>
                <a:cs typeface="Arial"/>
              </a:rPr>
              <a:t>عَادٍ۬</a:t>
            </a:r>
            <a:r>
              <a:rPr lang="nb-NO" sz="2400" dirty="0" smtClean="0">
                <a:solidFill>
                  <a:schemeClr val="tx2"/>
                </a:solidFill>
                <a:latin typeface="Calibri"/>
                <a:ea typeface="Calibri"/>
                <a:cs typeface="Times New Roman"/>
              </a:rPr>
              <a:t>               </a:t>
            </a:r>
            <a:r>
              <a:rPr lang="nb-NO" sz="2400" dirty="0" smtClean="0">
                <a:solidFill>
                  <a:schemeClr val="tx2"/>
                </a:solidFill>
                <a:latin typeface="Arial"/>
                <a:ea typeface="Calibri"/>
                <a:cs typeface="Times New Roman"/>
              </a:rPr>
              <a:t>ع</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د</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و</a:t>
            </a:r>
          </a:p>
          <a:p>
            <a:pPr>
              <a:buNone/>
            </a:pPr>
            <a:r>
              <a:rPr lang="ar-SA" sz="2400" dirty="0" smtClean="0">
                <a:solidFill>
                  <a:schemeClr val="tx2"/>
                </a:solidFill>
                <a:latin typeface="Calibri"/>
                <a:ea typeface="Calibri"/>
                <a:cs typeface="Arial"/>
              </a:rPr>
              <a:t>إِثۡمَ</a:t>
            </a:r>
            <a:r>
              <a:rPr lang="nb-NO" sz="2400" dirty="0" smtClean="0">
                <a:solidFill>
                  <a:schemeClr val="tx2"/>
                </a:solidFill>
                <a:latin typeface="Calibri"/>
                <a:ea typeface="Calibri"/>
                <a:cs typeface="Times New Roman"/>
              </a:rPr>
              <a:t>                 </a:t>
            </a:r>
            <a:r>
              <a:rPr lang="nb-NO" sz="2400" dirty="0" smtClean="0">
                <a:solidFill>
                  <a:schemeClr val="tx2"/>
                </a:solidFill>
                <a:latin typeface="Arial"/>
                <a:ea typeface="Calibri"/>
                <a:cs typeface="Times New Roman"/>
              </a:rPr>
              <a:t>ا</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ث</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م</a:t>
            </a:r>
            <a:endParaRPr lang="nb-NO" sz="2400" dirty="0" smtClean="0">
              <a:solidFill>
                <a:schemeClr val="tx2"/>
              </a:solidFill>
              <a:latin typeface="Calibri"/>
              <a:ea typeface="Calibri"/>
              <a:cs typeface="Times New Roman"/>
            </a:endParaRPr>
          </a:p>
          <a:p>
            <a:pPr>
              <a:buNone/>
            </a:pPr>
            <a:r>
              <a:rPr lang="ar-SA" sz="2400" dirty="0" smtClean="0">
                <a:solidFill>
                  <a:schemeClr val="tx2"/>
                </a:solidFill>
                <a:latin typeface="Calibri"/>
                <a:ea typeface="Calibri"/>
                <a:cs typeface="Arial"/>
              </a:rPr>
              <a:t>ٱضۡطُرّ</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ض</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ط</a:t>
            </a:r>
            <a:r>
              <a:rPr lang="nb-NO" sz="2400" dirty="0" smtClean="0">
                <a:solidFill>
                  <a:schemeClr val="tx2"/>
                </a:solidFill>
                <a:latin typeface="Calibri"/>
                <a:ea typeface="Calibri"/>
                <a:cs typeface="Arial"/>
              </a:rPr>
              <a:t> </a:t>
            </a:r>
            <a:r>
              <a:rPr lang="nb-NO" sz="2400" dirty="0" smtClean="0">
                <a:solidFill>
                  <a:schemeClr val="tx2"/>
                </a:solidFill>
                <a:latin typeface="Arial"/>
                <a:ea typeface="Calibri"/>
                <a:cs typeface="Times New Roman"/>
              </a:rPr>
              <a:t>ر</a:t>
            </a:r>
            <a:endParaRPr lang="nb-NO" sz="2400" dirty="0" smtClean="0">
              <a:solidFill>
                <a:schemeClr val="tx2"/>
              </a:solidFill>
              <a:latin typeface="Calibri"/>
              <a:ea typeface="Calibri"/>
              <a:cs typeface="Times New Roman"/>
            </a:endParaRPr>
          </a:p>
          <a:p>
            <a:pPr>
              <a:buNone/>
            </a:pPr>
            <a:endParaRPr lang="nb-NO" sz="2400" dirty="0"/>
          </a:p>
        </p:txBody>
      </p:sp>
      <p:sp>
        <p:nvSpPr>
          <p:cNvPr id="7" name="Tittel 6"/>
          <p:cNvSpPr>
            <a:spLocks noGrp="1"/>
          </p:cNvSpPr>
          <p:nvPr>
            <p:ph type="title"/>
          </p:nvPr>
        </p:nvSpPr>
        <p:spPr/>
        <p:txBody>
          <a:bodyPr/>
          <a:lstStyle/>
          <a:p>
            <a:r>
              <a:rPr lang="nb-NO" dirty="0" err="1" smtClean="0"/>
              <a:t>Rootwords</a:t>
            </a:r>
            <a:r>
              <a:rPr lang="nb-NO" dirty="0" smtClean="0"/>
              <a:t> </a:t>
            </a:r>
            <a:endParaRPr lang="nb-N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ssholder for innhold 5"/>
          <p:cNvSpPr>
            <a:spLocks noGrp="1"/>
          </p:cNvSpPr>
          <p:nvPr>
            <p:ph sz="half" idx="1"/>
          </p:nvPr>
        </p:nvSpPr>
        <p:spPr/>
        <p:txBody>
          <a:bodyPr/>
          <a:lstStyle/>
          <a:p>
            <a:r>
              <a:rPr lang="en-US" sz="2800" dirty="0" smtClean="0"/>
              <a:t>He then stated that He has not prohibited anything for them, except </a:t>
            </a:r>
            <a:endParaRPr lang="nb-NO" sz="2800" dirty="0" smtClean="0"/>
          </a:p>
          <a:p>
            <a:endParaRPr lang="nb-NO" dirty="0"/>
          </a:p>
        </p:txBody>
      </p:sp>
      <p:sp>
        <p:nvSpPr>
          <p:cNvPr id="7" name="Plassholder for innhold 6"/>
          <p:cNvSpPr>
            <a:spLocks noGrp="1"/>
          </p:cNvSpPr>
          <p:nvPr>
            <p:ph sz="half" idx="2"/>
          </p:nvPr>
        </p:nvSpPr>
        <p:spPr/>
        <p:txBody>
          <a:bodyPr>
            <a:normAutofit/>
          </a:bodyPr>
          <a:lstStyle/>
          <a:p>
            <a:r>
              <a:rPr lang="nb-NO" sz="2800" dirty="0" smtClean="0"/>
              <a:t>Han uttalte da at han ikke har forbudt noe for dem, bortsett</a:t>
            </a:r>
            <a:endParaRPr lang="nb-NO" sz="2800" dirty="0"/>
          </a:p>
        </p:txBody>
      </p:sp>
      <p:sp>
        <p:nvSpPr>
          <p:cNvPr id="4" name="Tittel 3"/>
          <p:cNvSpPr>
            <a:spLocks noGrp="1"/>
          </p:cNvSpPr>
          <p:nvPr>
            <p:ph type="title"/>
          </p:nvPr>
        </p:nvSpPr>
        <p:spPr/>
        <p:txBody>
          <a:bodyPr>
            <a:normAutofit/>
          </a:bodyPr>
          <a:lstStyle/>
          <a:p>
            <a:r>
              <a:rPr lang="nb-NO" dirty="0" smtClean="0"/>
              <a:t>Continued......</a:t>
            </a:r>
            <a:endParaRPr lang="nb-N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t>
            </a:r>
            <a:endParaRPr lang="nb-NO" dirty="0"/>
          </a:p>
        </p:txBody>
      </p:sp>
      <p:sp>
        <p:nvSpPr>
          <p:cNvPr id="3" name="Plassholder for innhold 2"/>
          <p:cNvSpPr>
            <a:spLocks noGrp="1"/>
          </p:cNvSpPr>
          <p:nvPr>
            <p:ph idx="1"/>
          </p:nvPr>
        </p:nvSpPr>
        <p:spPr>
          <a:xfrm>
            <a:off x="0" y="228600"/>
            <a:ext cx="8839200" cy="6172200"/>
          </a:xfrm>
        </p:spPr>
        <p:txBody>
          <a:bodyPr>
            <a:normAutofit fontScale="92500" lnSpcReduction="20000"/>
          </a:bodyPr>
          <a:lstStyle/>
          <a:p>
            <a:r>
              <a:rPr lang="nb-NO" sz="3100" b="1" dirty="0" err="1" smtClean="0"/>
              <a:t>Dead</a:t>
            </a:r>
            <a:r>
              <a:rPr lang="nb-NO" sz="3100" b="1" dirty="0" smtClean="0"/>
              <a:t> animals</a:t>
            </a:r>
          </a:p>
          <a:p>
            <a:pPr>
              <a:buFont typeface="Wingdings" pitchFamily="2" charset="2"/>
              <a:buChar char="Ø"/>
            </a:pPr>
            <a:r>
              <a:rPr lang="en-US" sz="2300" b="1" dirty="0" smtClean="0"/>
              <a:t>Dead animals are those that </a:t>
            </a:r>
          </a:p>
          <a:p>
            <a:pPr>
              <a:buFont typeface="Wingdings" pitchFamily="2" charset="2"/>
              <a:buChar char="Ø"/>
            </a:pPr>
            <a:r>
              <a:rPr lang="en-US" sz="2300" b="1" dirty="0" smtClean="0"/>
              <a:t>die before being slaughtered</a:t>
            </a:r>
          </a:p>
          <a:p>
            <a:pPr>
              <a:buFont typeface="Wingdings" pitchFamily="2" charset="2"/>
              <a:buChar char="Ø"/>
            </a:pPr>
            <a:r>
              <a:rPr lang="en-US" sz="2300" b="1" dirty="0" smtClean="0"/>
              <a:t> whether they die by strangling</a:t>
            </a:r>
          </a:p>
          <a:p>
            <a:pPr>
              <a:buFont typeface="Wingdings" pitchFamily="2" charset="2"/>
              <a:buChar char="Ø"/>
            </a:pPr>
            <a:r>
              <a:rPr lang="en-US" sz="2300" b="1" dirty="0" smtClean="0"/>
              <a:t>a violent blow</a:t>
            </a:r>
          </a:p>
          <a:p>
            <a:pPr>
              <a:buFont typeface="Wingdings" pitchFamily="2" charset="2"/>
              <a:buChar char="Ø"/>
            </a:pPr>
            <a:r>
              <a:rPr lang="en-US" sz="2300" b="1" dirty="0" smtClean="0"/>
              <a:t> a headlong fall</a:t>
            </a:r>
          </a:p>
          <a:p>
            <a:pPr>
              <a:buFont typeface="Wingdings" pitchFamily="2" charset="2"/>
              <a:buChar char="Ø"/>
            </a:pPr>
            <a:r>
              <a:rPr lang="en-US" sz="2300" b="1" dirty="0" smtClean="0"/>
              <a:t> the goring of horns or by being partly eaten by a wild animal</a:t>
            </a:r>
          </a:p>
          <a:p>
            <a:pPr>
              <a:buNone/>
            </a:pPr>
            <a:r>
              <a:rPr lang="en-US" sz="2300" b="1" dirty="0" smtClean="0"/>
              <a:t>Dead animals of the sea are excluded from this ruling</a:t>
            </a:r>
          </a:p>
          <a:p>
            <a:pPr>
              <a:buFont typeface="Wingdings" pitchFamily="2" charset="2"/>
              <a:buChar char="Ø"/>
            </a:pPr>
            <a:endParaRPr lang="nb-NO"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0" y="1901952"/>
            <a:ext cx="8077200" cy="4956048"/>
          </a:xfrm>
        </p:spPr>
        <p:txBody>
          <a:bodyPr>
            <a:normAutofit fontScale="92500" lnSpcReduction="10000"/>
          </a:bodyPr>
          <a:lstStyle/>
          <a:p>
            <a:pPr>
              <a:buNone/>
            </a:pPr>
            <a:r>
              <a:rPr lang="ar-SA" sz="4000" dirty="0" smtClean="0">
                <a:latin typeface="Arabic Typesetting" pitchFamily="66" charset="-78"/>
                <a:cs typeface="Arabic Typesetting" pitchFamily="66" charset="-78"/>
              </a:rPr>
              <a:t>وَالدَّمَ </a:t>
            </a:r>
            <a:r>
              <a:rPr lang="en-US" sz="4000" dirty="0">
                <a:latin typeface="Arabic Typesetting" pitchFamily="66" charset="-78"/>
                <a:cs typeface="Arabic Typesetting" pitchFamily="66" charset="-78"/>
              </a:rPr>
              <a:t> </a:t>
            </a:r>
            <a:r>
              <a:rPr lang="en-US" sz="4000" dirty="0" smtClean="0">
                <a:latin typeface="Arabic Typesetting" pitchFamily="66" charset="-78"/>
                <a:cs typeface="Arabic Typesetting" pitchFamily="66" charset="-78"/>
              </a:rPr>
              <a:t>         blood</a:t>
            </a:r>
            <a:endParaRPr lang="en-US" sz="4000" dirty="0">
              <a:latin typeface="Arabic Typesetting" pitchFamily="66" charset="-78"/>
              <a:cs typeface="Arabic Typesetting" pitchFamily="66" charset="-78"/>
            </a:endParaRPr>
          </a:p>
          <a:p>
            <a:pPr>
              <a:buNone/>
            </a:pPr>
            <a:endParaRPr lang="en-US" sz="4000" dirty="0" smtClean="0">
              <a:latin typeface="Arabic Typesetting" pitchFamily="66" charset="-78"/>
              <a:cs typeface="Arabic Typesetting" pitchFamily="66" charset="-78"/>
            </a:endParaRPr>
          </a:p>
          <a:p>
            <a:pPr>
              <a:buNone/>
            </a:pPr>
            <a:r>
              <a:rPr lang="ar-SA" sz="4000" dirty="0" smtClean="0">
                <a:latin typeface="Arabic Typesetting" pitchFamily="66" charset="-78"/>
                <a:cs typeface="Arabic Typesetting" pitchFamily="66" charset="-78"/>
              </a:rPr>
              <a:t>الْخِنزِيرِ</a:t>
            </a:r>
            <a:r>
              <a:rPr lang="nb-NO" sz="4000" dirty="0" smtClean="0">
                <a:latin typeface="Arabic Typesetting" pitchFamily="66" charset="-78"/>
                <a:cs typeface="Arabic Typesetting" pitchFamily="66" charset="-78"/>
              </a:rPr>
              <a:t>  </a:t>
            </a:r>
            <a:r>
              <a:rPr lang="ar-AE" sz="4000" dirty="0" smtClean="0">
                <a:latin typeface="Arabic Typesetting" pitchFamily="66" charset="-78"/>
                <a:cs typeface="Arabic Typesetting" pitchFamily="66" charset="-78"/>
              </a:rPr>
              <a:t>لَحْمَ</a:t>
            </a:r>
            <a:r>
              <a:rPr lang="nb-NO" sz="4000" dirty="0" smtClean="0">
                <a:latin typeface="Arabic Typesetting" pitchFamily="66" charset="-78"/>
                <a:cs typeface="Arabic Typesetting" pitchFamily="66" charset="-78"/>
              </a:rPr>
              <a:t>        </a:t>
            </a:r>
            <a:r>
              <a:rPr lang="ar-SA" sz="4000" dirty="0" smtClean="0">
                <a:latin typeface="Arabic Typesetting" pitchFamily="66" charset="-78"/>
                <a:cs typeface="Arabic Typesetting" pitchFamily="66" charset="-78"/>
              </a:rPr>
              <a:t> </a:t>
            </a:r>
            <a:r>
              <a:rPr lang="nb-NO" sz="4000" dirty="0" smtClean="0">
                <a:latin typeface="Arabic Typesetting" pitchFamily="66" charset="-78"/>
                <a:cs typeface="Arabic Typesetting" pitchFamily="66" charset="-78"/>
              </a:rPr>
              <a:t>Og kjøtt av svin, </a:t>
            </a:r>
          </a:p>
          <a:p>
            <a:pPr>
              <a:buNone/>
            </a:pPr>
            <a:r>
              <a:rPr lang="ar-SA" sz="4000" dirty="0" smtClean="0">
                <a:latin typeface="Arabic Typesetting" pitchFamily="66" charset="-78"/>
                <a:cs typeface="Arabic Typesetting" pitchFamily="66" charset="-78"/>
              </a:rPr>
              <a:t>وَمَآ أُهِلَّ بِهِ لِغَيْرِ اللَّهِ</a:t>
            </a:r>
            <a:r>
              <a:rPr lang="nb-NO" sz="4000" dirty="0" smtClean="0">
                <a:latin typeface="Arabic Typesetting" pitchFamily="66" charset="-78"/>
                <a:cs typeface="Arabic Typesetting" pitchFamily="66" charset="-78"/>
              </a:rPr>
              <a:t>   og det som er slaktet som et offer for andre enn Allah</a:t>
            </a:r>
            <a:r>
              <a:rPr lang="ar-SA" sz="4000" dirty="0" smtClean="0">
                <a:latin typeface="Arabic Typesetting" pitchFamily="66" charset="-78"/>
                <a:cs typeface="Arabic Typesetting" pitchFamily="66" charset="-78"/>
              </a:rPr>
              <a:t> </a:t>
            </a:r>
            <a:endParaRPr lang="nb-NO" sz="4000" dirty="0" smtClean="0">
              <a:latin typeface="Arabic Typesetting" pitchFamily="66" charset="-78"/>
              <a:cs typeface="Arabic Typesetting" pitchFamily="66" charset="-78"/>
            </a:endParaRPr>
          </a:p>
          <a:p>
            <a:pPr>
              <a:buNone/>
            </a:pPr>
            <a:endParaRPr lang="nb-NO" sz="4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innhold 6"/>
          <p:cNvSpPr>
            <a:spLocks noGrp="1"/>
          </p:cNvSpPr>
          <p:nvPr>
            <p:ph sz="half" idx="1"/>
          </p:nvPr>
        </p:nvSpPr>
        <p:spPr/>
        <p:txBody>
          <a:bodyPr>
            <a:normAutofit/>
          </a:bodyPr>
          <a:lstStyle/>
          <a:p>
            <a:r>
              <a:rPr lang="en-US" sz="2800" dirty="0" smtClean="0"/>
              <a:t>The Prohibited tings are Allowed in Cases of Emergency</a:t>
            </a:r>
            <a:endParaRPr lang="nb-NO" sz="2800" dirty="0" smtClean="0"/>
          </a:p>
          <a:p>
            <a:endParaRPr lang="nb-NO" sz="2800" dirty="0"/>
          </a:p>
        </p:txBody>
      </p:sp>
      <p:sp>
        <p:nvSpPr>
          <p:cNvPr id="8" name="Plassholder for innhold 7"/>
          <p:cNvSpPr>
            <a:spLocks noGrp="1"/>
          </p:cNvSpPr>
          <p:nvPr>
            <p:ph sz="half" idx="2"/>
          </p:nvPr>
        </p:nvSpPr>
        <p:spPr>
          <a:xfrm>
            <a:off x="4800600" y="1905000"/>
            <a:ext cx="3429000" cy="4343400"/>
          </a:xfrm>
        </p:spPr>
        <p:txBody>
          <a:bodyPr>
            <a:normAutofit/>
          </a:bodyPr>
          <a:lstStyle/>
          <a:p>
            <a:r>
              <a:rPr lang="nb-NO" sz="2800" dirty="0" smtClean="0"/>
              <a:t>Den Forbudte er tillatt i nødssituasjoner</a:t>
            </a:r>
            <a:endParaRPr lang="nb-NO" sz="2800" dirty="0"/>
          </a:p>
        </p:txBody>
      </p:sp>
      <p:sp>
        <p:nvSpPr>
          <p:cNvPr id="5" name="Tittel 4"/>
          <p:cNvSpPr>
            <a:spLocks noGrp="1"/>
          </p:cNvSpPr>
          <p:nvPr>
            <p:ph type="title"/>
          </p:nvPr>
        </p:nvSpPr>
        <p:spPr/>
        <p:txBody>
          <a:bodyPr>
            <a:normAutofit/>
          </a:bodyPr>
          <a:lstStyle/>
          <a:p>
            <a:r>
              <a:rPr lang="en-US" sz="5400" dirty="0" smtClean="0">
                <a:latin typeface="Arabic Typesetting" pitchFamily="66" charset="-78"/>
                <a:cs typeface="Arabic Typesetting" pitchFamily="66" charset="-78"/>
              </a:rPr>
              <a:t>………………….</a:t>
            </a:r>
            <a:r>
              <a:rPr lang="ar-SA" sz="5400" dirty="0" smtClean="0">
                <a:latin typeface="Arabic Typesetting" pitchFamily="66" charset="-78"/>
                <a:cs typeface="Arabic Typesetting" pitchFamily="66" charset="-78"/>
              </a:rPr>
              <a:t>فَمَنِ </a:t>
            </a:r>
            <a:r>
              <a:rPr lang="ar-SA" sz="5400" dirty="0">
                <a:latin typeface="Arabic Typesetting" pitchFamily="66" charset="-78"/>
                <a:cs typeface="Arabic Typesetting" pitchFamily="66" charset="-78"/>
              </a:rPr>
              <a:t>اضْطُرَّ</a:t>
            </a:r>
            <a:endParaRPr lang="nb-NO" sz="5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p:txBody>
          <a:bodyPr>
            <a:normAutofit/>
          </a:bodyPr>
          <a:lstStyle/>
          <a:p>
            <a:pPr>
              <a:buNone/>
            </a:pPr>
            <a:r>
              <a:rPr lang="en-US" sz="2400" b="1" dirty="0" smtClean="0"/>
              <a:t>Then Allah permitted eating these things when </a:t>
            </a:r>
          </a:p>
          <a:p>
            <a:r>
              <a:rPr lang="en-US" sz="2400" dirty="0" smtClean="0"/>
              <a:t>Needed for survival </a:t>
            </a:r>
          </a:p>
          <a:p>
            <a:r>
              <a:rPr lang="en-US" sz="2400" dirty="0" smtClean="0"/>
              <a:t>When there are no permissible types of food available. </a:t>
            </a:r>
            <a:endParaRPr lang="nb-NO"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sz="6700" b="1" dirty="0" smtClean="0">
                <a:latin typeface="Arabic Typesetting" pitchFamily="66" charset="-78"/>
                <a:cs typeface="Arabic Typesetting" pitchFamily="66" charset="-78"/>
              </a:rPr>
              <a:t/>
            </a:r>
            <a:br>
              <a:rPr lang="ar-AE" sz="6700" b="1" dirty="0" smtClean="0">
                <a:latin typeface="Arabic Typesetting" pitchFamily="66" charset="-78"/>
                <a:cs typeface="Arabic Typesetting" pitchFamily="66" charset="-78"/>
              </a:rPr>
            </a:br>
            <a:r>
              <a:rPr lang="ar-AE" sz="6700" b="1" dirty="0" smtClean="0">
                <a:latin typeface="Arabic Typesetting" pitchFamily="66" charset="-78"/>
                <a:cs typeface="Arabic Typesetting" pitchFamily="66" charset="-78"/>
              </a:rPr>
              <a:t>﴿فَمَنِ اضْطُرَّ غَيْرَ بَاغٍ وَلاَ عَادٍ﴾ </a:t>
            </a:r>
            <a:r>
              <a:rPr lang="ar-AE" dirty="0" smtClean="0"/>
              <a:t/>
            </a:r>
            <a:br>
              <a:rPr lang="ar-AE" dirty="0" smtClean="0"/>
            </a:br>
            <a:endParaRPr lang="nb-NO" dirty="0"/>
          </a:p>
        </p:txBody>
      </p:sp>
      <p:sp>
        <p:nvSpPr>
          <p:cNvPr id="3" name="Plassholder for innhold 2"/>
          <p:cNvSpPr>
            <a:spLocks noGrp="1"/>
          </p:cNvSpPr>
          <p:nvPr>
            <p:ph idx="1"/>
          </p:nvPr>
        </p:nvSpPr>
        <p:spPr>
          <a:xfrm>
            <a:off x="533400" y="1901952"/>
            <a:ext cx="7543800" cy="4224528"/>
          </a:xfrm>
        </p:spPr>
        <p:txBody>
          <a:bodyPr/>
          <a:lstStyle/>
          <a:p>
            <a:pPr>
              <a:buNone/>
            </a:pPr>
            <a:r>
              <a:rPr lang="en-US" sz="2000" dirty="0" smtClean="0"/>
              <a:t>But if one is forced by necessity without willful disobedience nor transgressing due limits)</a:t>
            </a:r>
          </a:p>
          <a:p>
            <a:pPr>
              <a:buNone/>
            </a:pPr>
            <a:endParaRPr lang="en-US" sz="2000" dirty="0" smtClean="0"/>
          </a:p>
          <a:p>
            <a:pPr>
              <a:buNone/>
            </a:pPr>
            <a:r>
              <a:rPr lang="en-US" sz="2000" dirty="0" smtClean="0"/>
              <a:t>without transgression or overstepping the limits, </a:t>
            </a:r>
          </a:p>
          <a:p>
            <a:pPr>
              <a:buNone/>
            </a:pPr>
            <a:endParaRPr lang="nb-NO"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﴿غَيْرَ بَاغٍ وَلاَ عَادٍ﴾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1447800" y="1676400"/>
            <a:ext cx="6629400" cy="4648200"/>
          </a:xfrm>
        </p:spPr>
        <p:txBody>
          <a:bodyPr/>
          <a:lstStyle/>
          <a:p>
            <a:pPr>
              <a:buNone/>
            </a:pPr>
            <a:r>
              <a:rPr lang="en-US" sz="2000" dirty="0" smtClean="0"/>
              <a:t>"Without willful disobedience </a:t>
            </a:r>
          </a:p>
          <a:p>
            <a:pPr>
              <a:buNone/>
            </a:pPr>
            <a:r>
              <a:rPr lang="en-US" sz="2000" dirty="0" smtClean="0"/>
              <a:t>means eating the dead animal and not continuing to do so. </a:t>
            </a:r>
          </a:p>
          <a:p>
            <a:pPr>
              <a:buNone/>
            </a:pPr>
            <a:r>
              <a:rPr lang="en-US" sz="2000" dirty="0" smtClean="0"/>
              <a:t>“Without transgressing</a:t>
            </a:r>
          </a:p>
          <a:p>
            <a:pPr>
              <a:buNone/>
            </a:pPr>
            <a:r>
              <a:rPr lang="en-US" sz="2000" dirty="0" smtClean="0"/>
              <a:t> by eating from the dead animals, that is when the lawful is available.'' </a:t>
            </a:r>
          </a:p>
          <a:p>
            <a:pPr>
              <a:buNone/>
            </a:pPr>
            <a:endParaRPr lang="nb-NO"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﴿فَلاَ إِثْمَ عَلَيْهِ﴾</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pPr>
              <a:buNone/>
            </a:pPr>
            <a:r>
              <a:rPr lang="en-US" sz="2400" dirty="0" smtClean="0"/>
              <a:t>(...then there is no sin on him.)</a:t>
            </a:r>
          </a:p>
          <a:p>
            <a:pPr>
              <a:buNone/>
            </a:pPr>
            <a:r>
              <a:rPr lang="en-US" sz="2400" dirty="0" smtClean="0"/>
              <a:t> meaning, if one eats such items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524000" y="685800"/>
            <a:ext cx="6629400" cy="1143000"/>
          </a:xfrm>
        </p:spPr>
        <p:txBody>
          <a:bodyPr>
            <a:normAutofit fontScale="90000"/>
          </a:bodyPr>
          <a:lstStyle/>
          <a:p>
            <a:r>
              <a:rPr lang="nb-NO" sz="6000" dirty="0" smtClean="0">
                <a:latin typeface="Arabic Typesetting" pitchFamily="66" charset="-78"/>
                <a:cs typeface="Arabic Typesetting" pitchFamily="66" charset="-78"/>
              </a:rPr>
              <a:t/>
            </a:r>
            <a:br>
              <a:rPr lang="nb-NO" sz="6000" dirty="0" smtClean="0">
                <a:latin typeface="Arabic Typesetting" pitchFamily="66" charset="-78"/>
                <a:cs typeface="Arabic Typesetting" pitchFamily="66" charset="-78"/>
              </a:rPr>
            </a:br>
            <a:r>
              <a:rPr lang="ar-AE" sz="6000" b="1" dirty="0" smtClean="0">
                <a:latin typeface="Arabic Typesetting" pitchFamily="66" charset="-78"/>
                <a:cs typeface="Arabic Typesetting" pitchFamily="66" charset="-78"/>
              </a:rPr>
              <a:t>إِنَّ اللَّهَ غَفُورٌ رَّحِيمٌ </a:t>
            </a:r>
            <a:r>
              <a:rPr lang="ar-AE" sz="6000" dirty="0" smtClean="0">
                <a:latin typeface="Arabic Typesetting" pitchFamily="66" charset="-78"/>
                <a:cs typeface="Arabic Typesetting" pitchFamily="66" charset="-78"/>
              </a:rPr>
              <a:t/>
            </a:r>
            <a:br>
              <a:rPr lang="ar-AE" sz="6000" dirty="0" smtClean="0">
                <a:latin typeface="Arabic Typesetting" pitchFamily="66" charset="-78"/>
                <a:cs typeface="Arabic Typesetting" pitchFamily="66" charset="-78"/>
              </a:rPr>
            </a:b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a:buNone/>
            </a:pPr>
            <a:endParaRPr lang="nb-NO" sz="2000" dirty="0" smtClean="0"/>
          </a:p>
          <a:p>
            <a:pPr>
              <a:buNone/>
            </a:pPr>
            <a:endParaRPr lang="nb-NO" sz="2000" dirty="0" smtClean="0"/>
          </a:p>
          <a:p>
            <a:pPr>
              <a:buNone/>
            </a:pPr>
            <a:r>
              <a:rPr lang="nb-NO" sz="2000" dirty="0" err="1" smtClean="0"/>
              <a:t>Truly</a:t>
            </a:r>
            <a:r>
              <a:rPr lang="nb-NO" sz="2000" dirty="0" smtClean="0"/>
              <a:t>, Allah is </a:t>
            </a:r>
            <a:r>
              <a:rPr lang="nb-NO" sz="2000" dirty="0" err="1" smtClean="0"/>
              <a:t>Oft-Forgiving</a:t>
            </a:r>
            <a:r>
              <a:rPr lang="nb-NO" sz="2000" dirty="0" smtClean="0"/>
              <a:t>, Most </a:t>
            </a:r>
            <a:r>
              <a:rPr lang="nb-NO" sz="2000" dirty="0" err="1" smtClean="0"/>
              <a:t>Merciful</a:t>
            </a:r>
            <a:r>
              <a:rPr lang="nb-NO" sz="2000" dirty="0" smtClean="0"/>
              <a:t>. </a:t>
            </a:r>
          </a:p>
          <a:p>
            <a:endParaRPr lang="nb-NO"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b="1" dirty="0" smtClean="0"/>
              <a:t>Main Topics of Verses</a:t>
            </a:r>
            <a:endParaRPr lang="nb-NO" b="1" dirty="0"/>
          </a:p>
        </p:txBody>
      </p:sp>
      <p:sp>
        <p:nvSpPr>
          <p:cNvPr id="3" name="Plassholder for innhold 2"/>
          <p:cNvSpPr>
            <a:spLocks noGrp="1"/>
          </p:cNvSpPr>
          <p:nvPr>
            <p:ph idx="1"/>
          </p:nvPr>
        </p:nvSpPr>
        <p:spPr>
          <a:xfrm>
            <a:off x="0" y="1600200"/>
            <a:ext cx="9144000" cy="5257800"/>
          </a:xfrm>
        </p:spPr>
        <p:txBody>
          <a:bodyPr>
            <a:normAutofit/>
          </a:bodyPr>
          <a:lstStyle/>
          <a:p>
            <a:endParaRPr lang="nb-NO" dirty="0" smtClean="0"/>
          </a:p>
          <a:p>
            <a:r>
              <a:rPr lang="en-US" sz="2800" dirty="0" smtClean="0"/>
              <a:t>Prohibited </a:t>
            </a:r>
            <a:r>
              <a:rPr lang="en-US" sz="2800" i="1" dirty="0" smtClean="0"/>
              <a:t>(</a:t>
            </a:r>
            <a:r>
              <a:rPr lang="en-US" sz="2800" i="1" dirty="0" err="1" smtClean="0"/>
              <a:t>Harâm</a:t>
            </a:r>
            <a:r>
              <a:rPr lang="en-US" sz="2800" i="1" dirty="0" smtClean="0"/>
              <a:t>) </a:t>
            </a:r>
            <a:r>
              <a:rPr lang="en-US" sz="2800" dirty="0" smtClean="0"/>
              <a:t>food.	2:[172-173]</a:t>
            </a:r>
            <a:endParaRPr lang="nb-NO" sz="2800" dirty="0" smtClean="0"/>
          </a:p>
          <a:p>
            <a:r>
              <a:rPr lang="en-US" sz="2800" dirty="0" smtClean="0"/>
              <a:t>Those who hide the truth for worldly gain swallow </a:t>
            </a:r>
            <a:r>
              <a:rPr lang="en-US" sz="2800" dirty="0" err="1" smtClean="0"/>
              <a:t>nothingbut</a:t>
            </a:r>
            <a:r>
              <a:rPr lang="en-US" sz="2800" dirty="0" smtClean="0"/>
              <a:t> fire.	2:[174-176]</a:t>
            </a:r>
            <a:endParaRPr lang="nb-NO" sz="2800" dirty="0" smtClean="0"/>
          </a:p>
          <a:p>
            <a:pPr>
              <a:buNone/>
            </a:pPr>
            <a:endParaRPr lang="nb-NO" sz="2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a:xfrm>
            <a:off x="900953" y="1752600"/>
            <a:ext cx="3429000" cy="5105400"/>
          </a:xfrm>
        </p:spPr>
        <p:txBody>
          <a:bodyPr>
            <a:noAutofit/>
          </a:bodyPr>
          <a:lstStyle/>
          <a:p>
            <a:pPr>
              <a:buNone/>
            </a:pPr>
            <a:r>
              <a:rPr lang="ar-SA" sz="3200" dirty="0" smtClean="0">
                <a:latin typeface="Arabic Typesetting" pitchFamily="66" charset="-78"/>
                <a:cs typeface="Arabic Typesetting" pitchFamily="66" charset="-78"/>
              </a:rPr>
              <a:t>إِنَّ الَّذِينَ يَكْتُمُونَ مَآ أَنزَلَ اللَّهُ مِنَ الْكِتَـبِ وَيَشْتَرُونَ بِهِ ثَمَنًا قَلِيًلا أُولَـئِكَ مَا يَأْكُلُونَ فِي بُطُونِهِمْ إِلاَّ النَّارَ وَلاَ يُكَلِّمُهُمُ اللَّهُ يَوْمَ الْقِيَـمَةِ وَلاَ يُزَكِّيهِمْ وَلَهُمْ عَذَابٌ أَلِيمٌ </a:t>
            </a:r>
            <a:endParaRPr lang="nb-NO" sz="3200" dirty="0">
              <a:latin typeface="Arabic Typesetting" pitchFamily="66" charset="-78"/>
              <a:cs typeface="Arabic Typesetting" pitchFamily="66" charset="-78"/>
            </a:endParaRPr>
          </a:p>
        </p:txBody>
      </p:sp>
      <p:sp>
        <p:nvSpPr>
          <p:cNvPr id="3" name="Plassholder for innhold 2"/>
          <p:cNvSpPr>
            <a:spLocks noGrp="1"/>
          </p:cNvSpPr>
          <p:nvPr>
            <p:ph sz="half" idx="2"/>
          </p:nvPr>
        </p:nvSpPr>
        <p:spPr>
          <a:xfrm>
            <a:off x="4800600" y="838200"/>
            <a:ext cx="3429000" cy="5410200"/>
          </a:xfrm>
        </p:spPr>
        <p:txBody>
          <a:bodyPr>
            <a:normAutofit fontScale="85000" lnSpcReduction="20000"/>
          </a:bodyPr>
          <a:lstStyle/>
          <a:p>
            <a:r>
              <a:rPr lang="en-US" dirty="0" smtClean="0"/>
              <a:t>. </a:t>
            </a:r>
            <a:r>
              <a:rPr lang="en-US" sz="2200" dirty="0" smtClean="0"/>
              <a:t>Verily, those who conceal what Allah has sent down of the Book, and purchase a small gain therewith , they eat into their bellies nothing but fire. Allah will not speak to them on the Day of Resurrection, nor purify them, and theirs will be a painful torment). </a:t>
            </a:r>
            <a:endParaRPr lang="nb-NO" sz="2200" dirty="0"/>
          </a:p>
        </p:txBody>
      </p:sp>
      <p:sp>
        <p:nvSpPr>
          <p:cNvPr id="4" name="Tittel 3"/>
          <p:cNvSpPr>
            <a:spLocks noGrp="1"/>
          </p:cNvSpPr>
          <p:nvPr>
            <p:ph type="title"/>
          </p:nvPr>
        </p:nvSpPr>
        <p:spPr/>
        <p:txBody>
          <a:bodyPr/>
          <a:lstStyle/>
          <a:p>
            <a:r>
              <a:rPr lang="nb-NO" b="1" dirty="0" smtClean="0"/>
              <a:t>Verse 174</a:t>
            </a:r>
            <a:endParaRPr lang="nb-NO"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Root words </a:t>
            </a:r>
            <a:endParaRPr lang="nb-NO" dirty="0"/>
          </a:p>
        </p:txBody>
      </p:sp>
      <p:sp>
        <p:nvSpPr>
          <p:cNvPr id="6" name="Plassholder for innhold 5"/>
          <p:cNvSpPr>
            <a:spLocks noGrp="1"/>
          </p:cNvSpPr>
          <p:nvPr>
            <p:ph idx="1"/>
          </p:nvPr>
        </p:nvSpPr>
        <p:spPr>
          <a:xfrm>
            <a:off x="1447800" y="1828800"/>
            <a:ext cx="6629400" cy="4224528"/>
          </a:xfrm>
        </p:spPr>
        <p:txBody>
          <a:bodyPr>
            <a:normAutofit fontScale="32500" lnSpcReduction="20000"/>
          </a:bodyPr>
          <a:lstStyle/>
          <a:p>
            <a:pPr lvl="3" algn="just">
              <a:lnSpc>
                <a:spcPct val="115000"/>
              </a:lnSpc>
              <a:buNone/>
            </a:pPr>
            <a:r>
              <a:rPr lang="ar-SA" sz="9600" dirty="0" smtClean="0">
                <a:solidFill>
                  <a:schemeClr val="tx2"/>
                </a:solidFill>
                <a:latin typeface="Calibri"/>
                <a:ea typeface="Calibri"/>
                <a:cs typeface="Arial"/>
              </a:rPr>
              <a:t>يَكۡتُمُونَ</a:t>
            </a:r>
            <a:r>
              <a:rPr lang="nb-NO" sz="9600" dirty="0" smtClean="0">
                <a:solidFill>
                  <a:schemeClr val="tx2"/>
                </a:solidFill>
                <a:latin typeface="Calibri"/>
                <a:ea typeface="Calibri"/>
                <a:cs typeface="Arial"/>
              </a:rPr>
              <a:t>      </a:t>
            </a:r>
            <a:r>
              <a:rPr lang="ar-AE" sz="9600" dirty="0" smtClean="0"/>
              <a:t>ك ت م</a:t>
            </a:r>
            <a:endParaRPr lang="nb-NO" sz="9600" dirty="0" smtClean="0">
              <a:solidFill>
                <a:schemeClr val="tx2"/>
              </a:solidFill>
              <a:latin typeface="Calibri"/>
              <a:ea typeface="Calibri"/>
              <a:cs typeface="Times New Roman"/>
            </a:endParaRPr>
          </a:p>
          <a:p>
            <a:pPr lvl="3" algn="just">
              <a:lnSpc>
                <a:spcPct val="115000"/>
              </a:lnSpc>
              <a:buNone/>
            </a:pPr>
            <a:r>
              <a:rPr lang="ar-SA" sz="9600" dirty="0" smtClean="0">
                <a:solidFill>
                  <a:schemeClr val="tx2"/>
                </a:solidFill>
                <a:latin typeface="Calibri"/>
                <a:ea typeface="Calibri"/>
                <a:cs typeface="Arial"/>
              </a:rPr>
              <a:t>شۡتَرُونَ</a:t>
            </a:r>
            <a:r>
              <a:rPr lang="nb-NO" sz="9600" dirty="0" smtClean="0">
                <a:solidFill>
                  <a:schemeClr val="tx2"/>
                </a:solidFill>
                <a:latin typeface="Calibri"/>
                <a:ea typeface="Calibri"/>
                <a:cs typeface="Arial"/>
              </a:rPr>
              <a:t>      </a:t>
            </a:r>
            <a:r>
              <a:rPr lang="ar-AE" sz="9600" dirty="0" smtClean="0"/>
              <a:t>ش ر ي</a:t>
            </a:r>
            <a:r>
              <a:rPr lang="nb-NO" sz="9600" dirty="0" smtClean="0">
                <a:solidFill>
                  <a:schemeClr val="tx2"/>
                </a:solidFill>
                <a:latin typeface="Calibri"/>
                <a:ea typeface="Calibri"/>
                <a:cs typeface="Arial"/>
              </a:rPr>
              <a:t> </a:t>
            </a:r>
            <a:endParaRPr lang="nb-NO" sz="9600" dirty="0" smtClean="0">
              <a:solidFill>
                <a:schemeClr val="tx2"/>
              </a:solidFill>
              <a:latin typeface="Calibri"/>
              <a:ea typeface="Calibri"/>
              <a:cs typeface="Times New Roman"/>
            </a:endParaRPr>
          </a:p>
          <a:p>
            <a:pPr lvl="3" algn="just">
              <a:lnSpc>
                <a:spcPct val="115000"/>
              </a:lnSpc>
              <a:buNone/>
            </a:pPr>
            <a:r>
              <a:rPr lang="ar-SA" sz="9600" dirty="0" smtClean="0">
                <a:solidFill>
                  <a:schemeClr val="tx2"/>
                </a:solidFill>
                <a:latin typeface="Calibri"/>
                <a:ea typeface="Calibri"/>
                <a:cs typeface="Arial"/>
              </a:rPr>
              <a:t>بُطُونِهِمۡ</a:t>
            </a:r>
            <a:r>
              <a:rPr lang="nb-NO" sz="9600" dirty="0" smtClean="0">
                <a:solidFill>
                  <a:schemeClr val="tx2"/>
                </a:solidFill>
                <a:latin typeface="Calibri"/>
                <a:ea typeface="Calibri"/>
                <a:cs typeface="Arial"/>
              </a:rPr>
              <a:t>      </a:t>
            </a:r>
            <a:r>
              <a:rPr lang="ar-AE" sz="9600" dirty="0" smtClean="0"/>
              <a:t>ب ط ن</a:t>
            </a:r>
            <a:r>
              <a:rPr lang="nb-NO" sz="9600" dirty="0" smtClean="0">
                <a:solidFill>
                  <a:schemeClr val="tx2"/>
                </a:solidFill>
                <a:latin typeface="Calibri"/>
                <a:ea typeface="Calibri"/>
                <a:cs typeface="Arial"/>
              </a:rPr>
              <a:t>    </a:t>
            </a:r>
            <a:endParaRPr lang="nb-NO" sz="9600" dirty="0" smtClean="0">
              <a:solidFill>
                <a:schemeClr val="tx2"/>
              </a:solidFill>
              <a:latin typeface="Calibri"/>
              <a:ea typeface="Calibri"/>
              <a:cs typeface="Times New Roman"/>
            </a:endParaRPr>
          </a:p>
          <a:p>
            <a:pPr lvl="3" algn="just">
              <a:lnSpc>
                <a:spcPct val="115000"/>
              </a:lnSpc>
              <a:buNone/>
            </a:pPr>
            <a:r>
              <a:rPr lang="ar-SA" sz="9600" dirty="0" smtClean="0">
                <a:solidFill>
                  <a:schemeClr val="tx2"/>
                </a:solidFill>
                <a:latin typeface="Calibri"/>
                <a:ea typeface="Calibri"/>
                <a:cs typeface="Arial"/>
              </a:rPr>
              <a:t>يُڪَلِّمُهُمُ</a:t>
            </a:r>
            <a:r>
              <a:rPr lang="nb-NO" sz="9600" dirty="0" smtClean="0">
                <a:solidFill>
                  <a:schemeClr val="tx2"/>
                </a:solidFill>
                <a:latin typeface="Calibri"/>
                <a:ea typeface="Calibri"/>
                <a:cs typeface="Arial"/>
              </a:rPr>
              <a:t>      </a:t>
            </a:r>
            <a:r>
              <a:rPr lang="ar-AE" sz="9600" dirty="0" smtClean="0"/>
              <a:t>ك ل م</a:t>
            </a:r>
            <a:r>
              <a:rPr lang="nb-NO" sz="9600" dirty="0" smtClean="0"/>
              <a:t>   </a:t>
            </a:r>
            <a:endParaRPr lang="nb-NO" sz="9600" dirty="0" smtClean="0">
              <a:solidFill>
                <a:schemeClr val="tx2"/>
              </a:solidFill>
              <a:latin typeface="Calibri"/>
              <a:ea typeface="Calibri"/>
              <a:cs typeface="Times New Roman"/>
            </a:endParaRPr>
          </a:p>
          <a:p>
            <a:pPr lvl="3" algn="just">
              <a:lnSpc>
                <a:spcPct val="115000"/>
              </a:lnSpc>
              <a:buNone/>
            </a:pPr>
            <a:r>
              <a:rPr lang="ar-SA" sz="9600" dirty="0" smtClean="0">
                <a:solidFill>
                  <a:schemeClr val="tx2"/>
                </a:solidFill>
                <a:latin typeface="Calibri"/>
                <a:ea typeface="Calibri"/>
                <a:cs typeface="Arial"/>
              </a:rPr>
              <a:t>يُزَڪِّيهِمۡ</a:t>
            </a:r>
            <a:r>
              <a:rPr lang="nb-NO" sz="9600" dirty="0" smtClean="0">
                <a:solidFill>
                  <a:schemeClr val="tx2"/>
                </a:solidFill>
                <a:latin typeface="Calibri"/>
                <a:ea typeface="Calibri"/>
                <a:cs typeface="Arial"/>
              </a:rPr>
              <a:t>       </a:t>
            </a:r>
            <a:r>
              <a:rPr lang="ar-AE" sz="9600" dirty="0" smtClean="0"/>
              <a:t>ز ك و</a:t>
            </a:r>
            <a:endParaRPr lang="nb-NO" sz="9600" dirty="0" smtClean="0">
              <a:solidFill>
                <a:schemeClr val="tx2"/>
              </a:solidFill>
              <a:latin typeface="Calibri"/>
              <a:ea typeface="Calibri"/>
              <a:cs typeface="Times New Roman"/>
            </a:endParaRPr>
          </a:p>
          <a:p>
            <a:endParaRPr lang="nb-NO" sz="16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innhold 6"/>
          <p:cNvSpPr>
            <a:spLocks noGrp="1"/>
          </p:cNvSpPr>
          <p:nvPr>
            <p:ph sz="half" idx="1"/>
          </p:nvPr>
        </p:nvSpPr>
        <p:spPr/>
        <p:txBody>
          <a:bodyPr>
            <a:normAutofit/>
          </a:bodyPr>
          <a:lstStyle/>
          <a:p>
            <a:r>
              <a:rPr lang="en-US" sz="2800" dirty="0" smtClean="0"/>
              <a:t>Criticism on Jews for concealing </a:t>
            </a:r>
            <a:r>
              <a:rPr lang="en-US" sz="2800" dirty="0" err="1" smtClean="0"/>
              <a:t>Allah,s</a:t>
            </a:r>
            <a:r>
              <a:rPr lang="en-US" sz="2800" dirty="0" smtClean="0"/>
              <a:t> message</a:t>
            </a:r>
            <a:endParaRPr lang="nb-NO" sz="2800" dirty="0"/>
          </a:p>
        </p:txBody>
      </p:sp>
      <p:sp>
        <p:nvSpPr>
          <p:cNvPr id="8" name="Plassholder for innhold 7"/>
          <p:cNvSpPr>
            <a:spLocks noGrp="1"/>
          </p:cNvSpPr>
          <p:nvPr>
            <p:ph sz="half" idx="2"/>
          </p:nvPr>
        </p:nvSpPr>
        <p:spPr/>
        <p:txBody>
          <a:bodyPr>
            <a:normAutofit/>
          </a:bodyPr>
          <a:lstStyle/>
          <a:p>
            <a:r>
              <a:rPr lang="nb-NO" sz="2800" dirty="0" smtClean="0"/>
              <a:t>Kritisere jødene for å skjule hva Allah åpenbarte</a:t>
            </a:r>
            <a:endParaRPr lang="nb-NO" sz="2800" dirty="0"/>
          </a:p>
        </p:txBody>
      </p:sp>
      <p:sp>
        <p:nvSpPr>
          <p:cNvPr id="5" name="Tittel 4"/>
          <p:cNvSpPr>
            <a:spLocks noGrp="1"/>
          </p:cNvSpPr>
          <p:nvPr>
            <p:ph type="title"/>
          </p:nvPr>
        </p:nvSpPr>
        <p:spPr/>
        <p:txBody>
          <a:bodyPr>
            <a:normAutofit/>
          </a:bodyPr>
          <a:lstStyle/>
          <a:p>
            <a:r>
              <a:rPr lang="nb-NO" dirty="0" smtClean="0"/>
              <a:t>Theme of the Ayat....</a:t>
            </a:r>
            <a:endParaRPr lang="nb-NO"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r>
              <a:rPr lang="ar-AE" b="1" dirty="0" smtClean="0">
                <a:latin typeface="Arabic Typesetting" pitchFamily="66" charset="-78"/>
                <a:cs typeface="Arabic Typesetting" pitchFamily="66" charset="-78"/>
              </a:rPr>
              <a:t>﴿إِنَّ الَّذِينَ يَكْتُمُونَ مَآ أَنزَلَ اللَّهُ مِنَ الْكِتَـبِ﴾ </a:t>
            </a:r>
            <a:endParaRPr lang="nb-NO" b="1" dirty="0">
              <a:latin typeface="Arabic Typesetting" pitchFamily="66" charset="-78"/>
              <a:cs typeface="Arabic Typesetting" pitchFamily="66" charset="-78"/>
            </a:endParaRPr>
          </a:p>
        </p:txBody>
      </p:sp>
      <p:sp>
        <p:nvSpPr>
          <p:cNvPr id="6" name="Plassholder for innhold 5"/>
          <p:cNvSpPr>
            <a:spLocks noGrp="1"/>
          </p:cNvSpPr>
          <p:nvPr>
            <p:ph idx="1"/>
          </p:nvPr>
        </p:nvSpPr>
        <p:spPr>
          <a:xfrm>
            <a:off x="1447800" y="1600200"/>
            <a:ext cx="6629400" cy="4526280"/>
          </a:xfrm>
        </p:spPr>
        <p:txBody>
          <a:bodyPr>
            <a:normAutofit/>
          </a:bodyPr>
          <a:lstStyle/>
          <a:p>
            <a:pPr>
              <a:buNone/>
            </a:pPr>
            <a:r>
              <a:rPr lang="en-US" sz="2000" dirty="0" smtClean="0"/>
              <a:t>(Verily, those who conceal what Allah has sent down of the Book.) </a:t>
            </a:r>
          </a:p>
          <a:p>
            <a:r>
              <a:rPr lang="en-US" sz="2000" dirty="0" smtClean="0"/>
              <a:t>Jews who concealed their Book's descriptions of Muhammad </a:t>
            </a:r>
          </a:p>
          <a:p>
            <a:r>
              <a:rPr lang="en-US" sz="2000" dirty="0" smtClean="0"/>
              <a:t> all of which testify to his truth as a Messenger and a Prophet.</a:t>
            </a:r>
            <a:endParaRPr lang="nb-NO"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dirty="0" smtClean="0">
                <a:latin typeface="Arabic Typesetting" pitchFamily="66" charset="-78"/>
                <a:cs typeface="Arabic Typesetting" pitchFamily="66" charset="-78"/>
              </a:rPr>
              <a:t>وَيَشْتَرُونَ بِهِ ثَمَنًا قَلِيًلا</a:t>
            </a:r>
            <a:endParaRPr lang="nb-NO" sz="6000"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pPr>
              <a:buNone/>
            </a:pPr>
            <a:r>
              <a:rPr lang="nb-NO" sz="2400" dirty="0" smtClean="0"/>
              <a:t>And </a:t>
            </a:r>
            <a:r>
              <a:rPr lang="nb-NO" sz="2400" dirty="0" err="1" smtClean="0"/>
              <a:t>purchase</a:t>
            </a:r>
            <a:r>
              <a:rPr lang="nb-NO" sz="2400" dirty="0" smtClean="0"/>
              <a:t> a </a:t>
            </a:r>
            <a:r>
              <a:rPr lang="nb-NO" sz="2400" dirty="0" err="1" smtClean="0"/>
              <a:t>small</a:t>
            </a:r>
            <a:r>
              <a:rPr lang="nb-NO" sz="2400" dirty="0" smtClean="0"/>
              <a:t> </a:t>
            </a:r>
            <a:r>
              <a:rPr lang="nb-NO" sz="2400" dirty="0" err="1" smtClean="0"/>
              <a:t>gain</a:t>
            </a:r>
            <a:r>
              <a:rPr lang="nb-NO" sz="2400" dirty="0" smtClean="0"/>
              <a:t> </a:t>
            </a:r>
            <a:r>
              <a:rPr lang="nb-NO" sz="2400" dirty="0" err="1" smtClean="0"/>
              <a:t>therewith</a:t>
            </a:r>
            <a:r>
              <a:rPr lang="nb-NO" sz="2400" dirty="0" smtClean="0"/>
              <a:t> </a:t>
            </a:r>
          </a:p>
          <a:p>
            <a:r>
              <a:rPr lang="nb-NO" sz="2400" dirty="0" smtClean="0"/>
              <a:t>Of </a:t>
            </a:r>
            <a:r>
              <a:rPr lang="nb-NO" sz="2400" dirty="0" err="1" smtClean="0"/>
              <a:t>worldly</a:t>
            </a:r>
            <a:r>
              <a:rPr lang="nb-NO" sz="2400" dirty="0" smtClean="0"/>
              <a:t> </a:t>
            </a:r>
            <a:r>
              <a:rPr lang="nb-NO" sz="2400" dirty="0" err="1" smtClean="0"/>
              <a:t>things</a:t>
            </a:r>
            <a:endParaRPr lang="nb-NO" sz="2400" dirty="0" smtClean="0"/>
          </a:p>
          <a:p>
            <a:r>
              <a:rPr lang="nb-NO" sz="2400" dirty="0" smtClean="0"/>
              <a:t>The joys and delights of this worldly  life. </a:t>
            </a:r>
          </a:p>
          <a:p>
            <a:pPr>
              <a:buNone/>
            </a:pPr>
            <a:endParaRPr lang="nb-NO"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4800" b="1" dirty="0" smtClean="0">
                <a:latin typeface="Arabic Typesetting" pitchFamily="66" charset="-78"/>
                <a:cs typeface="Arabic Typesetting" pitchFamily="66" charset="-78"/>
              </a:rPr>
              <a:t>﴿أُولَـئِكَ مَا يَأْكُلُونَ فِي بُطُونِهِمْ إِلاَّ النَّارَ﴾</a:t>
            </a:r>
            <a:endParaRPr lang="nb-NO" sz="48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457200" y="1901952"/>
            <a:ext cx="8077200" cy="4224528"/>
          </a:xfrm>
        </p:spPr>
        <p:txBody>
          <a:bodyPr>
            <a:normAutofit/>
          </a:bodyPr>
          <a:lstStyle/>
          <a:p>
            <a:r>
              <a:rPr lang="en-US" sz="2400" dirty="0" smtClean="0"/>
              <a:t>(...they put  into their bellies nothing but fire,)</a:t>
            </a:r>
          </a:p>
          <a:p>
            <a:pPr>
              <a:buNone/>
            </a:pPr>
            <a:r>
              <a:rPr lang="en-US" sz="2400" dirty="0" smtClean="0"/>
              <a:t> whatever they eat in return for hiding the truth, will turn into a raging fire in their stomachs on the Day of Resurrection. </a:t>
            </a:r>
          </a:p>
          <a:p>
            <a:endParaRPr lang="nb-NO"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وَلاَ يُكَلِّمُهُمُ اللَّهُ يَوْمَ الْقِيَـمَةِ</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dirty="0" smtClean="0"/>
              <a:t>Allah will not speak to them on the Day of Resurrection, </a:t>
            </a:r>
          </a:p>
          <a:p>
            <a:r>
              <a:rPr lang="en-US" dirty="0" smtClean="0"/>
              <a:t>nor purify them</a:t>
            </a:r>
          </a:p>
          <a:p>
            <a:r>
              <a:rPr lang="en-US" dirty="0" smtClean="0"/>
              <a:t> theirs will be a painful torment.</a:t>
            </a:r>
          </a:p>
          <a:p>
            <a:pPr>
              <a:buNone/>
            </a:pPr>
            <a:r>
              <a:rPr lang="en-US" dirty="0" smtClean="0"/>
              <a:t>This is because Allah is furious with them for concealing the truth.</a:t>
            </a:r>
            <a:endParaRPr lang="nb-NO"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Autofit/>
          </a:bodyPr>
          <a:lstStyle/>
          <a:p>
            <a:pPr>
              <a:buNone/>
            </a:pPr>
            <a:r>
              <a:rPr lang="ar-SA" sz="4000" dirty="0" smtClean="0">
                <a:latin typeface="Arabic Typesetting" pitchFamily="66" charset="-78"/>
                <a:cs typeface="Arabic Typesetting" pitchFamily="66" charset="-78"/>
              </a:rPr>
              <a:t>أُولَـئِكَ الَّذِينَ اشْتَرَوُاْ الضَّلَـلَةَ بِالْهُدَى وَالْعَذَابَ بِالْمَغْفِرَةِ فَمَآ أَصْبَرَهُمْ عَلَى النَّارِ</a:t>
            </a:r>
            <a:endParaRPr lang="nb-NO" sz="4000" dirty="0">
              <a:latin typeface="Arabic Typesetting" pitchFamily="66" charset="-78"/>
              <a:cs typeface="Arabic Typesetting" pitchFamily="66" charset="-78"/>
            </a:endParaRPr>
          </a:p>
        </p:txBody>
      </p:sp>
      <p:sp>
        <p:nvSpPr>
          <p:cNvPr id="3" name="Plassholder for innhold 2"/>
          <p:cNvSpPr>
            <a:spLocks noGrp="1"/>
          </p:cNvSpPr>
          <p:nvPr>
            <p:ph sz="half" idx="2"/>
          </p:nvPr>
        </p:nvSpPr>
        <p:spPr>
          <a:xfrm>
            <a:off x="4800600" y="1143000"/>
            <a:ext cx="3429000" cy="5105400"/>
          </a:xfrm>
        </p:spPr>
        <p:txBody>
          <a:bodyPr>
            <a:noAutofit/>
          </a:bodyPr>
          <a:lstStyle/>
          <a:p>
            <a:r>
              <a:rPr lang="en-US" sz="2000" dirty="0" smtClean="0"/>
              <a:t>Those are they who have purchased error at the price of guidance, and torment at the price of forgiveness. So how bold they are (for evil deeds which will push them) to the Fire).</a:t>
            </a:r>
            <a:endParaRPr lang="nb-NO" sz="2000" dirty="0"/>
          </a:p>
        </p:txBody>
      </p:sp>
      <p:sp>
        <p:nvSpPr>
          <p:cNvPr id="4" name="Tittel 3"/>
          <p:cNvSpPr>
            <a:spLocks noGrp="1"/>
          </p:cNvSpPr>
          <p:nvPr>
            <p:ph type="title"/>
          </p:nvPr>
        </p:nvSpPr>
        <p:spPr/>
        <p:txBody>
          <a:bodyPr/>
          <a:lstStyle/>
          <a:p>
            <a:r>
              <a:rPr lang="nb-NO" b="1" dirty="0" smtClean="0"/>
              <a:t>Verse 175</a:t>
            </a:r>
            <a:endParaRPr lang="nb-NO"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err="1" smtClean="0"/>
              <a:t>Rootwords</a:t>
            </a:r>
            <a:r>
              <a:rPr lang="nb-NO" dirty="0" smtClean="0"/>
              <a:t> </a:t>
            </a:r>
            <a:endParaRPr lang="nb-NO" dirty="0"/>
          </a:p>
        </p:txBody>
      </p:sp>
      <p:sp>
        <p:nvSpPr>
          <p:cNvPr id="6" name="Plassholder for innhold 5"/>
          <p:cNvSpPr>
            <a:spLocks noGrp="1"/>
          </p:cNvSpPr>
          <p:nvPr>
            <p:ph idx="1"/>
          </p:nvPr>
        </p:nvSpPr>
        <p:spPr>
          <a:xfrm>
            <a:off x="1447800" y="1828800"/>
            <a:ext cx="6629400" cy="4224528"/>
          </a:xfrm>
        </p:spPr>
        <p:txBody>
          <a:bodyPr>
            <a:normAutofit fontScale="47500" lnSpcReduction="20000"/>
          </a:bodyPr>
          <a:lstStyle/>
          <a:p>
            <a:pPr lvl="4">
              <a:lnSpc>
                <a:spcPct val="115000"/>
              </a:lnSpc>
              <a:buNone/>
            </a:pPr>
            <a:r>
              <a:rPr lang="ar-SA" sz="8000" dirty="0" smtClean="0">
                <a:solidFill>
                  <a:schemeClr val="tx2"/>
                </a:solidFill>
                <a:latin typeface="Calibri"/>
                <a:ea typeface="Calibri"/>
                <a:cs typeface="Arial"/>
              </a:rPr>
              <a:t>ٱشۡتَرَو</a:t>
            </a:r>
            <a:r>
              <a:rPr lang="nb-NO" sz="8000" dirty="0" smtClean="0">
                <a:solidFill>
                  <a:schemeClr val="tx2"/>
                </a:solidFill>
                <a:latin typeface="Calibri"/>
                <a:ea typeface="Calibri"/>
                <a:cs typeface="Arial"/>
              </a:rPr>
              <a:t>     </a:t>
            </a:r>
            <a:r>
              <a:rPr lang="ar-AE" sz="5100" dirty="0" smtClean="0"/>
              <a:t>ر ي</a:t>
            </a:r>
            <a:r>
              <a:rPr lang="nb-NO" sz="5100" dirty="0" smtClean="0"/>
              <a:t> </a:t>
            </a:r>
            <a:r>
              <a:rPr lang="ar-AE" sz="5100" dirty="0" smtClean="0"/>
              <a:t>ش </a:t>
            </a:r>
            <a:r>
              <a:rPr lang="nb-NO" sz="5100" dirty="0" smtClean="0">
                <a:solidFill>
                  <a:schemeClr val="tx2"/>
                </a:solidFill>
                <a:latin typeface="Calibri"/>
                <a:ea typeface="Calibri"/>
                <a:cs typeface="Arial"/>
              </a:rPr>
              <a:t> </a:t>
            </a:r>
            <a:endParaRPr lang="nb-NO" sz="5100" dirty="0" smtClean="0">
              <a:solidFill>
                <a:schemeClr val="tx2"/>
              </a:solidFill>
              <a:latin typeface="Calibri"/>
              <a:ea typeface="Calibri"/>
              <a:cs typeface="Times New Roman"/>
            </a:endParaRPr>
          </a:p>
          <a:p>
            <a:pPr lvl="4">
              <a:lnSpc>
                <a:spcPct val="115000"/>
              </a:lnSpc>
              <a:buNone/>
            </a:pPr>
            <a:r>
              <a:rPr lang="ar-SA" sz="8000" dirty="0" smtClean="0">
                <a:solidFill>
                  <a:schemeClr val="tx2"/>
                </a:solidFill>
                <a:latin typeface="Calibri"/>
                <a:ea typeface="Calibri"/>
                <a:cs typeface="Arial"/>
              </a:rPr>
              <a:t>ٱلضَّلَـٰلَةَ</a:t>
            </a:r>
            <a:r>
              <a:rPr lang="nb-NO" sz="8000" dirty="0" smtClean="0">
                <a:solidFill>
                  <a:schemeClr val="tx2"/>
                </a:solidFill>
                <a:latin typeface="Calibri"/>
                <a:ea typeface="Calibri"/>
                <a:cs typeface="Arial"/>
              </a:rPr>
              <a:t>    </a:t>
            </a:r>
            <a:r>
              <a:rPr lang="ar-AE" sz="5100" dirty="0" smtClean="0"/>
              <a:t>ض ل ل</a:t>
            </a:r>
            <a:r>
              <a:rPr lang="nb-NO" sz="5100" dirty="0" smtClean="0">
                <a:solidFill>
                  <a:schemeClr val="tx2"/>
                </a:solidFill>
                <a:latin typeface="Calibri"/>
                <a:ea typeface="Calibri"/>
                <a:cs typeface="Arial"/>
              </a:rPr>
              <a:t>    </a:t>
            </a:r>
            <a:endParaRPr lang="nb-NO" sz="5100" dirty="0" smtClean="0">
              <a:solidFill>
                <a:schemeClr val="tx2"/>
              </a:solidFill>
              <a:latin typeface="Calibri"/>
              <a:ea typeface="Calibri"/>
              <a:cs typeface="Times New Roman"/>
            </a:endParaRPr>
          </a:p>
          <a:p>
            <a:pPr lvl="4">
              <a:lnSpc>
                <a:spcPct val="115000"/>
              </a:lnSpc>
              <a:buNone/>
            </a:pPr>
            <a:r>
              <a:rPr lang="ar-SA" sz="8000" dirty="0" smtClean="0">
                <a:solidFill>
                  <a:schemeClr val="tx2"/>
                </a:solidFill>
                <a:latin typeface="Calibri"/>
                <a:ea typeface="Calibri"/>
                <a:cs typeface="Arial"/>
              </a:rPr>
              <a:t>بِٱلۡهُدَىٰ</a:t>
            </a:r>
            <a:r>
              <a:rPr lang="nb-NO" sz="8000" dirty="0" smtClean="0">
                <a:solidFill>
                  <a:schemeClr val="tx2"/>
                </a:solidFill>
                <a:latin typeface="Calibri"/>
                <a:ea typeface="Calibri"/>
                <a:cs typeface="Arial"/>
              </a:rPr>
              <a:t>     </a:t>
            </a:r>
            <a:r>
              <a:rPr lang="ar-AE" sz="5100" dirty="0" smtClean="0"/>
              <a:t>ه د ي</a:t>
            </a:r>
            <a:r>
              <a:rPr lang="nb-NO" sz="5100" dirty="0" smtClean="0"/>
              <a:t> </a:t>
            </a:r>
            <a:endParaRPr lang="nb-NO" sz="5100" dirty="0" smtClean="0">
              <a:solidFill>
                <a:schemeClr val="tx2"/>
              </a:solidFill>
              <a:latin typeface="Calibri"/>
              <a:ea typeface="Calibri"/>
              <a:cs typeface="Times New Roman"/>
            </a:endParaRPr>
          </a:p>
          <a:p>
            <a:pPr lvl="4">
              <a:lnSpc>
                <a:spcPct val="115000"/>
              </a:lnSpc>
              <a:buNone/>
            </a:pPr>
            <a:r>
              <a:rPr lang="ar-SA" sz="8000" dirty="0" smtClean="0">
                <a:solidFill>
                  <a:schemeClr val="tx2"/>
                </a:solidFill>
                <a:latin typeface="Calibri"/>
                <a:ea typeface="Calibri"/>
                <a:cs typeface="Arial"/>
              </a:rPr>
              <a:t>أَصۡبَرَهُمۡ</a:t>
            </a:r>
            <a:r>
              <a:rPr lang="nb-NO" sz="8000" dirty="0" smtClean="0">
                <a:solidFill>
                  <a:schemeClr val="tx2"/>
                </a:solidFill>
                <a:latin typeface="Calibri"/>
                <a:ea typeface="Calibri"/>
                <a:cs typeface="Arial"/>
              </a:rPr>
              <a:t>   </a:t>
            </a:r>
            <a:r>
              <a:rPr lang="ar-AE" sz="5100" dirty="0" smtClean="0"/>
              <a:t>ص ب ر</a:t>
            </a:r>
            <a:r>
              <a:rPr lang="nb-NO" sz="5100" dirty="0" smtClean="0">
                <a:solidFill>
                  <a:schemeClr val="tx2"/>
                </a:solidFill>
                <a:latin typeface="Calibri"/>
                <a:ea typeface="Calibri"/>
                <a:cs typeface="Arial"/>
              </a:rPr>
              <a:t>     </a:t>
            </a:r>
            <a:endParaRPr lang="nb-NO" sz="5100" dirty="0" smtClean="0">
              <a:solidFill>
                <a:schemeClr val="tx2"/>
              </a:solidFill>
              <a:latin typeface="Calibri"/>
              <a:ea typeface="Calibri"/>
              <a:cs typeface="Times New Roman"/>
            </a:endParaRPr>
          </a:p>
          <a:p>
            <a:pPr>
              <a:lnSpc>
                <a:spcPct val="115000"/>
              </a:lnSpc>
            </a:pPr>
            <a:endParaRPr lang="nb-NO" sz="8000" dirty="0" smtClean="0">
              <a:solidFill>
                <a:schemeClr val="tx2"/>
              </a:solidFill>
              <a:latin typeface="Calibri"/>
              <a:ea typeface="Calibri"/>
              <a:cs typeface="Times New Roman"/>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r>
              <a:rPr lang="ar-AE" sz="4800" b="1" dirty="0" smtClean="0">
                <a:latin typeface="Arabic Typesetting" pitchFamily="66" charset="-78"/>
                <a:cs typeface="Arabic Typesetting" pitchFamily="66" charset="-78"/>
              </a:rPr>
              <a:t>﴿أُوْلَـئِكَ الَّذِينَ اشْتَرَوُاْ الضَّلَـلَةَ بِالْهُدَى﴾</a:t>
            </a:r>
            <a:endParaRPr lang="nb-NO" sz="4800" b="1" dirty="0">
              <a:latin typeface="Arabic Typesetting" pitchFamily="66" charset="-78"/>
              <a:cs typeface="Arabic Typesetting" pitchFamily="66" charset="-78"/>
            </a:endParaRPr>
          </a:p>
        </p:txBody>
      </p:sp>
      <p:sp>
        <p:nvSpPr>
          <p:cNvPr id="6" name="Plassholder for innhold 5"/>
          <p:cNvSpPr>
            <a:spLocks noGrp="1"/>
          </p:cNvSpPr>
          <p:nvPr>
            <p:ph idx="1"/>
          </p:nvPr>
        </p:nvSpPr>
        <p:spPr/>
        <p:txBody>
          <a:bodyPr>
            <a:normAutofit/>
          </a:bodyPr>
          <a:lstStyle/>
          <a:p>
            <a:r>
              <a:rPr lang="en-US" sz="2800" dirty="0" smtClean="0"/>
              <a:t>(Those are they who have purchased error for guidance.) </a:t>
            </a:r>
          </a:p>
          <a:p>
            <a:pPr>
              <a:buNone/>
            </a:pPr>
            <a:endParaRPr lang="nb-NO"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innhold 4"/>
          <p:cNvSpPr>
            <a:spLocks noGrp="1"/>
          </p:cNvSpPr>
          <p:nvPr>
            <p:ph sz="half" idx="1"/>
          </p:nvPr>
        </p:nvSpPr>
        <p:spPr/>
        <p:txBody>
          <a:bodyPr>
            <a:normAutofit/>
          </a:bodyPr>
          <a:lstStyle/>
          <a:p>
            <a:pPr>
              <a:buNone/>
            </a:pPr>
            <a:r>
              <a:rPr lang="ar-SA" sz="3600" dirty="0" smtClean="0">
                <a:latin typeface="Arabic Typesetting" pitchFamily="66" charset="-78"/>
                <a:cs typeface="Arabic Typesetting" pitchFamily="66" charset="-78"/>
              </a:rPr>
              <a:t>يـأَيُّهَا الَّذِينَ ءَامَنُواْ كُلُواْ مِن طَيِّبَاتِ مَا رَزَقْنَـكُمْ وَاشْكُرُواْ للَّهِ إِن كُنتُمْ إِيَّاهُ تَعْبُدُونَ </a:t>
            </a:r>
            <a:endParaRPr lang="nb-NO" sz="3600" dirty="0">
              <a:latin typeface="Arabic Typesetting" pitchFamily="66" charset="-78"/>
              <a:cs typeface="Arabic Typesetting" pitchFamily="66" charset="-78"/>
            </a:endParaRPr>
          </a:p>
        </p:txBody>
      </p:sp>
      <p:sp>
        <p:nvSpPr>
          <p:cNvPr id="6" name="Plassholder for innhold 5"/>
          <p:cNvSpPr>
            <a:spLocks noGrp="1"/>
          </p:cNvSpPr>
          <p:nvPr>
            <p:ph sz="half" idx="2"/>
          </p:nvPr>
        </p:nvSpPr>
        <p:spPr>
          <a:xfrm>
            <a:off x="4876800" y="1066800"/>
            <a:ext cx="3429000" cy="5181600"/>
          </a:xfrm>
        </p:spPr>
        <p:txBody>
          <a:bodyPr>
            <a:normAutofit/>
          </a:bodyPr>
          <a:lstStyle/>
          <a:p>
            <a:r>
              <a:rPr lang="en-US" sz="1800" dirty="0" smtClean="0"/>
              <a:t>O you who believe (in the Oneness of Allah </a:t>
            </a:r>
            <a:r>
              <a:rPr lang="nb-NO" sz="1800" dirty="0" smtClean="0"/>
              <a:t>ـ</a:t>
            </a:r>
            <a:r>
              <a:rPr lang="en-US" sz="1800" dirty="0" smtClean="0"/>
              <a:t> Islamic Monotheism)! Eat of the lawful things that We have provided you with, and be grateful to Allah, if it is indeed He Whom you worship). </a:t>
            </a:r>
            <a:endParaRPr lang="nb-NO" sz="1800" dirty="0"/>
          </a:p>
        </p:txBody>
      </p:sp>
      <p:sp>
        <p:nvSpPr>
          <p:cNvPr id="4" name="Tittel 3"/>
          <p:cNvSpPr>
            <a:spLocks noGrp="1"/>
          </p:cNvSpPr>
          <p:nvPr>
            <p:ph type="title"/>
          </p:nvPr>
        </p:nvSpPr>
        <p:spPr/>
        <p:txBody>
          <a:bodyPr/>
          <a:lstStyle/>
          <a:p>
            <a:r>
              <a:rPr lang="nb-NO" b="1" dirty="0" err="1" smtClean="0"/>
              <a:t>Veres</a:t>
            </a:r>
            <a:r>
              <a:rPr lang="nb-NO" b="1" dirty="0" smtClean="0"/>
              <a:t> 172</a:t>
            </a:r>
            <a:endParaRPr lang="nb-NO"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sz="6700" b="1" dirty="0" smtClean="0">
                <a:latin typeface="Arabic Typesetting" pitchFamily="66" charset="-78"/>
                <a:cs typeface="Arabic Typesetting" pitchFamily="66" charset="-78"/>
              </a:rPr>
              <a:t/>
            </a:r>
            <a:br>
              <a:rPr lang="ar-AE" sz="6700" b="1" dirty="0" smtClean="0">
                <a:latin typeface="Arabic Typesetting" pitchFamily="66" charset="-78"/>
                <a:cs typeface="Arabic Typesetting" pitchFamily="66" charset="-78"/>
              </a:rPr>
            </a:br>
            <a:r>
              <a:rPr lang="ar-AE" sz="6700" b="1" dirty="0" smtClean="0">
                <a:latin typeface="Arabic Typesetting" pitchFamily="66" charset="-78"/>
                <a:cs typeface="Arabic Typesetting" pitchFamily="66" charset="-78"/>
              </a:rPr>
              <a:t>وَالْعَذَابَ بِالْمَغْفِرَةِ </a:t>
            </a:r>
            <a:r>
              <a:rPr lang="ar-AE" dirty="0" smtClean="0"/>
              <a:t/>
            </a:r>
            <a:br>
              <a:rPr lang="ar-AE" dirty="0" smtClean="0"/>
            </a:br>
            <a:endParaRPr lang="nb-NO" dirty="0"/>
          </a:p>
        </p:txBody>
      </p:sp>
      <p:sp>
        <p:nvSpPr>
          <p:cNvPr id="3" name="Plassholder for innhold 2"/>
          <p:cNvSpPr>
            <a:spLocks noGrp="1"/>
          </p:cNvSpPr>
          <p:nvPr>
            <p:ph idx="1"/>
          </p:nvPr>
        </p:nvSpPr>
        <p:spPr>
          <a:xfrm>
            <a:off x="304800" y="1901952"/>
            <a:ext cx="8610600" cy="4224528"/>
          </a:xfrm>
        </p:spPr>
        <p:txBody>
          <a:bodyPr/>
          <a:lstStyle/>
          <a:p>
            <a:pPr>
              <a:buNone/>
            </a:pPr>
            <a:r>
              <a:rPr lang="en-US" sz="2400" dirty="0" smtClean="0"/>
              <a:t>(...and torment at the price of forgiveness,) </a:t>
            </a:r>
          </a:p>
          <a:p>
            <a:r>
              <a:rPr lang="en-US" sz="2400" dirty="0" smtClean="0"/>
              <a:t>meaning, they preferred torment over forgiveness due to the sins they have committed</a:t>
            </a:r>
          </a:p>
          <a:p>
            <a:endParaRPr lang="nb-NO"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فَمَآ أَصْبَرَهُمْ عَلَى النَّارِ</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endParaRPr lang="en-US" sz="2400" dirty="0" smtClean="0"/>
          </a:p>
          <a:p>
            <a:r>
              <a:rPr lang="en-US" sz="2400" dirty="0" smtClean="0"/>
              <a:t>(So how bold they are (for evil deeds which will push them) to the Fire.) </a:t>
            </a:r>
          </a:p>
          <a:p>
            <a:endParaRPr lang="nb-NO"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rmAutofit fontScale="92500" lnSpcReduction="10000"/>
          </a:bodyPr>
          <a:lstStyle/>
          <a:p>
            <a:pPr>
              <a:buNone/>
            </a:pPr>
            <a:r>
              <a:rPr lang="ar-SA" sz="4000" dirty="0" smtClean="0">
                <a:latin typeface="Arabic Typesetting" pitchFamily="66" charset="-78"/>
                <a:cs typeface="Arabic Typesetting" pitchFamily="66" charset="-78"/>
              </a:rPr>
              <a:t>- ذَلِكَ بِأَنَّ اللَّهَ نَزَّلَ الْكِتَـبَ بِالْحَقِّ وَإِنَّ الَّذِينَ اخْتَلَفُواْ فِى الْكِتَـبِ لَفِى شِقَاقٍ بَعِيدٍ </a:t>
            </a:r>
            <a:endParaRPr lang="nb-NO" sz="4000" dirty="0" smtClean="0">
              <a:latin typeface="Arabic Typesetting" pitchFamily="66" charset="-78"/>
              <a:cs typeface="Arabic Typesetting" pitchFamily="66" charset="-78"/>
            </a:endParaRPr>
          </a:p>
          <a:p>
            <a:pPr>
              <a:buNone/>
            </a:pPr>
            <a:endParaRPr lang="nb-NO" dirty="0"/>
          </a:p>
        </p:txBody>
      </p:sp>
      <p:sp>
        <p:nvSpPr>
          <p:cNvPr id="3" name="Plassholder for innhold 2"/>
          <p:cNvSpPr>
            <a:spLocks noGrp="1"/>
          </p:cNvSpPr>
          <p:nvPr>
            <p:ph sz="half" idx="2"/>
          </p:nvPr>
        </p:nvSpPr>
        <p:spPr>
          <a:xfrm>
            <a:off x="4800600" y="1295400"/>
            <a:ext cx="3429000" cy="4953000"/>
          </a:xfrm>
        </p:spPr>
        <p:txBody>
          <a:bodyPr>
            <a:normAutofit fontScale="92500" lnSpcReduction="10000"/>
          </a:bodyPr>
          <a:lstStyle/>
          <a:p>
            <a:r>
              <a:rPr lang="en-US" sz="2200" dirty="0" smtClean="0"/>
              <a:t>That is because Allah has sent down the Book (the Qur'an) in truth. And verily, those who disputed as regards the Book are far away in opposition). </a:t>
            </a:r>
            <a:endParaRPr lang="nb-NO" sz="2200" dirty="0" smtClean="0"/>
          </a:p>
          <a:p>
            <a:pPr>
              <a:buNone/>
            </a:pPr>
            <a:endParaRPr lang="nb-NO" dirty="0"/>
          </a:p>
        </p:txBody>
      </p:sp>
      <p:sp>
        <p:nvSpPr>
          <p:cNvPr id="4" name="Tittel 3"/>
          <p:cNvSpPr>
            <a:spLocks noGrp="1"/>
          </p:cNvSpPr>
          <p:nvPr>
            <p:ph type="title"/>
          </p:nvPr>
        </p:nvSpPr>
        <p:spPr/>
        <p:txBody>
          <a:bodyPr/>
          <a:lstStyle/>
          <a:p>
            <a:r>
              <a:rPr lang="nb-NO" b="1" dirty="0" smtClean="0"/>
              <a:t>Verse 176</a:t>
            </a:r>
            <a:endParaRPr lang="nb-NO"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err="1" smtClean="0"/>
              <a:t>Rootwords</a:t>
            </a:r>
            <a:r>
              <a:rPr lang="nb-NO" dirty="0" smtClean="0"/>
              <a:t> </a:t>
            </a:r>
            <a:endParaRPr lang="nb-NO" dirty="0"/>
          </a:p>
        </p:txBody>
      </p:sp>
      <p:sp>
        <p:nvSpPr>
          <p:cNvPr id="6" name="Plassholder for innhold 5"/>
          <p:cNvSpPr>
            <a:spLocks noGrp="1"/>
          </p:cNvSpPr>
          <p:nvPr>
            <p:ph idx="1"/>
          </p:nvPr>
        </p:nvSpPr>
        <p:spPr/>
        <p:txBody>
          <a:bodyPr>
            <a:normAutofit fontScale="40000" lnSpcReduction="20000"/>
          </a:bodyPr>
          <a:lstStyle/>
          <a:p>
            <a:pPr>
              <a:lnSpc>
                <a:spcPct val="115000"/>
              </a:lnSpc>
              <a:spcAft>
                <a:spcPts val="0"/>
              </a:spcAft>
              <a:buNone/>
            </a:pPr>
            <a:r>
              <a:rPr lang="ar-SA" dirty="0" smtClean="0">
                <a:solidFill>
                  <a:srgbClr val="000000"/>
                </a:solidFill>
                <a:latin typeface="Calibri"/>
                <a:ea typeface="Calibri"/>
                <a:cs typeface="Arial"/>
              </a:rPr>
              <a:t> </a:t>
            </a:r>
            <a:endParaRPr lang="nb-NO" sz="3600" dirty="0" smtClean="0">
              <a:latin typeface="Calibri"/>
              <a:ea typeface="Calibri"/>
              <a:cs typeface="Times New Roman"/>
            </a:endParaRPr>
          </a:p>
          <a:p>
            <a:pPr lvl="4">
              <a:lnSpc>
                <a:spcPct val="115000"/>
              </a:lnSpc>
              <a:buNone/>
            </a:pPr>
            <a:r>
              <a:rPr lang="ar-SA" sz="7000" dirty="0" smtClean="0">
                <a:solidFill>
                  <a:schemeClr val="tx2"/>
                </a:solidFill>
                <a:latin typeface="Calibri"/>
                <a:ea typeface="Calibri"/>
                <a:cs typeface="Arial"/>
              </a:rPr>
              <a:t>ٱخۡتَلَفُواْ</a:t>
            </a:r>
            <a:r>
              <a:rPr lang="en-US" sz="7000" dirty="0" smtClean="0">
                <a:solidFill>
                  <a:schemeClr val="tx2"/>
                </a:solidFill>
                <a:latin typeface="Calibri"/>
                <a:ea typeface="Calibri"/>
                <a:cs typeface="Arial"/>
              </a:rPr>
              <a:t> </a:t>
            </a:r>
            <a:r>
              <a:rPr lang="nb-NO" sz="7000" dirty="0" smtClean="0">
                <a:solidFill>
                  <a:schemeClr val="tx2"/>
                </a:solidFill>
                <a:latin typeface="Calibri"/>
                <a:ea typeface="Calibri"/>
                <a:cs typeface="Arial"/>
              </a:rPr>
              <a:t>   </a:t>
            </a:r>
            <a:r>
              <a:rPr lang="ar-AE" sz="7400" dirty="0" smtClean="0"/>
              <a:t>خ ل ف</a:t>
            </a:r>
            <a:endParaRPr lang="nb-NO" sz="7000" dirty="0" smtClean="0">
              <a:solidFill>
                <a:schemeClr val="tx2"/>
              </a:solidFill>
              <a:latin typeface="Calibri"/>
              <a:ea typeface="Calibri"/>
              <a:cs typeface="Times New Roman"/>
            </a:endParaRPr>
          </a:p>
          <a:p>
            <a:pPr lvl="4">
              <a:lnSpc>
                <a:spcPct val="115000"/>
              </a:lnSpc>
              <a:buNone/>
            </a:pPr>
            <a:r>
              <a:rPr lang="ar-SA" sz="7000" dirty="0" smtClean="0">
                <a:solidFill>
                  <a:schemeClr val="tx2"/>
                </a:solidFill>
                <a:latin typeface="Calibri"/>
                <a:ea typeface="Calibri"/>
                <a:cs typeface="Arial"/>
              </a:rPr>
              <a:t>شِقَاقِۭ</a:t>
            </a:r>
            <a:r>
              <a:rPr lang="nb-NO" sz="7000" dirty="0" smtClean="0">
                <a:solidFill>
                  <a:schemeClr val="tx2"/>
                </a:solidFill>
                <a:latin typeface="Calibri"/>
                <a:ea typeface="Calibri"/>
                <a:cs typeface="Arial"/>
              </a:rPr>
              <a:t>      </a:t>
            </a:r>
            <a:r>
              <a:rPr lang="ar-AE" sz="7400" dirty="0" smtClean="0"/>
              <a:t>ش ق ق</a:t>
            </a:r>
            <a:r>
              <a:rPr lang="nb-NO" sz="7400" dirty="0" smtClean="0"/>
              <a:t> </a:t>
            </a:r>
            <a:endParaRPr lang="nb-NO" sz="7400" dirty="0" smtClean="0">
              <a:solidFill>
                <a:schemeClr val="tx2"/>
              </a:solidFill>
              <a:latin typeface="Calibri"/>
              <a:ea typeface="Calibri"/>
              <a:cs typeface="Times New Roman"/>
            </a:endParaRPr>
          </a:p>
          <a:p>
            <a:pPr lvl="4">
              <a:lnSpc>
                <a:spcPct val="115000"/>
              </a:lnSpc>
              <a:buNone/>
            </a:pPr>
            <a:r>
              <a:rPr lang="ar-SA" sz="7000" dirty="0" smtClean="0">
                <a:solidFill>
                  <a:schemeClr val="tx2"/>
                </a:solidFill>
                <a:latin typeface="Calibri"/>
                <a:ea typeface="Calibri"/>
                <a:cs typeface="Arial"/>
              </a:rPr>
              <a:t>بَعِيدٍ۬</a:t>
            </a:r>
            <a:r>
              <a:rPr lang="nb-NO" sz="7000" dirty="0" smtClean="0">
                <a:solidFill>
                  <a:schemeClr val="tx2"/>
                </a:solidFill>
                <a:latin typeface="Calibri"/>
                <a:ea typeface="Calibri"/>
                <a:cs typeface="Arial"/>
              </a:rPr>
              <a:t>          </a:t>
            </a:r>
            <a:r>
              <a:rPr lang="ar-AE" sz="7200" dirty="0" smtClean="0"/>
              <a:t>ب ع د</a:t>
            </a:r>
            <a:r>
              <a:rPr lang="nb-NO" sz="7200" dirty="0" smtClean="0"/>
              <a:t> </a:t>
            </a:r>
            <a:endParaRPr lang="nb-NO" sz="7000" dirty="0" smtClean="0">
              <a:solidFill>
                <a:schemeClr val="tx2"/>
              </a:solidFill>
              <a:latin typeface="Calibri"/>
              <a:ea typeface="Calibri"/>
              <a:cs typeface="Times New Roman"/>
            </a:endParaRPr>
          </a:p>
          <a:p>
            <a:pPr>
              <a:lnSpc>
                <a:spcPct val="115000"/>
              </a:lnSpc>
              <a:spcAft>
                <a:spcPts val="0"/>
              </a:spcAft>
            </a:pPr>
            <a:endParaRPr lang="nb-NO" sz="3600" dirty="0" smtClean="0">
              <a:latin typeface="Calibri"/>
              <a:ea typeface="Calibri"/>
              <a:cs typeface="Times New Roman"/>
            </a:endParaRPr>
          </a:p>
          <a:p>
            <a:pPr>
              <a:lnSpc>
                <a:spcPct val="115000"/>
              </a:lnSpc>
              <a:spcAft>
                <a:spcPts val="1000"/>
              </a:spcAft>
              <a:buNone/>
            </a:pPr>
            <a:r>
              <a:rPr lang="nb-NO" sz="3600" dirty="0" smtClean="0">
                <a:latin typeface="Calibri"/>
                <a:ea typeface="Calibri"/>
                <a:cs typeface="Times New Roman"/>
              </a:rPr>
              <a:t> </a:t>
            </a:r>
          </a:p>
          <a:p>
            <a:endParaRPr lang="nb-NO" sz="3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Autofit/>
          </a:bodyPr>
          <a:lstStyle/>
          <a:p>
            <a:r>
              <a:rPr lang="ar-AE" sz="4800" b="1" dirty="0" smtClean="0">
                <a:latin typeface="Arabic Typesetting" pitchFamily="66" charset="-78"/>
                <a:cs typeface="Arabic Typesetting" pitchFamily="66" charset="-78"/>
              </a:rPr>
              <a:t>﴿ذَلِكَ بِأَنَّ اللَّهَ نَزَّلَ الْكِتَـبَ بِالْحَقِّ﴾</a:t>
            </a:r>
            <a:endParaRPr lang="nb-NO" sz="4800" b="1" dirty="0">
              <a:latin typeface="Arabic Typesetting" pitchFamily="66" charset="-78"/>
              <a:cs typeface="Arabic Typesetting" pitchFamily="66" charset="-78"/>
            </a:endParaRPr>
          </a:p>
        </p:txBody>
      </p:sp>
      <p:sp>
        <p:nvSpPr>
          <p:cNvPr id="6" name="Plassholder for innhold 5"/>
          <p:cNvSpPr>
            <a:spLocks noGrp="1"/>
          </p:cNvSpPr>
          <p:nvPr>
            <p:ph idx="1"/>
          </p:nvPr>
        </p:nvSpPr>
        <p:spPr/>
        <p:txBody>
          <a:bodyPr/>
          <a:lstStyle/>
          <a:p>
            <a:endParaRPr lang="en-US" dirty="0" smtClean="0"/>
          </a:p>
          <a:p>
            <a:r>
              <a:rPr lang="en-US" dirty="0" smtClean="0"/>
              <a:t>(That is because Allah has sent down the Book (the Qur'an) in truth. ) </a:t>
            </a:r>
          </a:p>
          <a:p>
            <a:r>
              <a:rPr lang="en-US" dirty="0" smtClean="0"/>
              <a:t>those who disputed about the Book are far away in opposition.) </a:t>
            </a:r>
          </a:p>
          <a:p>
            <a:pPr>
              <a:buNone/>
            </a:pPr>
            <a:endParaRPr lang="nb-NO"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4294967295"/>
          </p:nvPr>
        </p:nvPicPr>
        <p:blipFill>
          <a:blip r:embed="rId2" cstate="print"/>
          <a:srcRect/>
          <a:stretch>
            <a:fillRect/>
          </a:stretch>
        </p:blipFill>
        <p:spPr bwMode="auto">
          <a:xfrm>
            <a:off x="1219200" y="1524000"/>
            <a:ext cx="6629400" cy="38846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tel 6"/>
          <p:cNvSpPr>
            <a:spLocks noGrp="1"/>
          </p:cNvSpPr>
          <p:nvPr>
            <p:ph type="title"/>
          </p:nvPr>
        </p:nvSpPr>
        <p:spPr/>
        <p:txBody>
          <a:bodyPr/>
          <a:lstStyle/>
          <a:p>
            <a:r>
              <a:rPr lang="nb-NO" dirty="0" err="1" smtClean="0"/>
              <a:t>Rootworsd</a:t>
            </a:r>
            <a:r>
              <a:rPr lang="nb-NO" dirty="0" smtClean="0"/>
              <a:t> </a:t>
            </a:r>
            <a:endParaRPr lang="nb-NO" dirty="0"/>
          </a:p>
        </p:txBody>
      </p:sp>
      <p:sp>
        <p:nvSpPr>
          <p:cNvPr id="6" name="Plassholder for innhold 5"/>
          <p:cNvSpPr>
            <a:spLocks noGrp="1"/>
          </p:cNvSpPr>
          <p:nvPr>
            <p:ph idx="1"/>
          </p:nvPr>
        </p:nvSpPr>
        <p:spPr>
          <a:xfrm>
            <a:off x="1752600" y="1524000"/>
            <a:ext cx="6324600" cy="4605528"/>
          </a:xfrm>
        </p:spPr>
        <p:txBody>
          <a:bodyPr>
            <a:noAutofit/>
          </a:bodyPr>
          <a:lstStyle/>
          <a:p>
            <a:pPr lvl="4">
              <a:buNone/>
            </a:pPr>
            <a:endParaRPr lang="nb-NO" sz="2400" dirty="0" smtClean="0"/>
          </a:p>
          <a:p>
            <a:pPr lvl="4">
              <a:buNone/>
            </a:pPr>
            <a:r>
              <a:rPr lang="ar-SA" sz="3200" dirty="0" smtClean="0"/>
              <a:t>طَيِّبَـٰتِ </a:t>
            </a:r>
            <a:r>
              <a:rPr lang="nb-NO" sz="3200" dirty="0" smtClean="0"/>
              <a:t>        ط ی ب</a:t>
            </a:r>
          </a:p>
          <a:p>
            <a:pPr lvl="4">
              <a:buNone/>
            </a:pPr>
            <a:r>
              <a:rPr lang="ar-SA" sz="3200" dirty="0" smtClean="0"/>
              <a:t>رَزَقۡنَـٰكُمۡ</a:t>
            </a:r>
            <a:r>
              <a:rPr lang="nb-NO" sz="3200" dirty="0" smtClean="0"/>
              <a:t>            ر ز ق</a:t>
            </a:r>
          </a:p>
          <a:p>
            <a:pPr lvl="4">
              <a:buNone/>
            </a:pPr>
            <a:r>
              <a:rPr lang="ar-SA" sz="3200" dirty="0" smtClean="0"/>
              <a:t>ٱشۡكُرُو</a:t>
            </a:r>
            <a:r>
              <a:rPr lang="nb-NO" sz="3200" dirty="0" smtClean="0"/>
              <a:t>           ش ک ر</a:t>
            </a:r>
          </a:p>
          <a:p>
            <a:pPr lvl="4">
              <a:buNone/>
            </a:pPr>
            <a:r>
              <a:rPr lang="ar-SA" sz="3200" dirty="0" smtClean="0"/>
              <a:t>تَعۡبُدُونَ</a:t>
            </a:r>
            <a:r>
              <a:rPr lang="nb-NO" sz="3200" dirty="0" smtClean="0"/>
              <a:t>            ع ب د</a:t>
            </a:r>
          </a:p>
          <a:p>
            <a:pPr lvl="4">
              <a:buNone/>
            </a:pPr>
            <a:r>
              <a:rPr lang="ar-SA" sz="3200" dirty="0" smtClean="0"/>
              <a:t> </a:t>
            </a:r>
            <a:endParaRPr lang="nb-NO" sz="3200" dirty="0" smtClean="0"/>
          </a:p>
          <a:p>
            <a:pPr lvl="4">
              <a:buNone/>
            </a:pPr>
            <a:endParaRPr lang="nb-NO"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ssholder for innhold 6"/>
          <p:cNvSpPr>
            <a:spLocks noGrp="1"/>
          </p:cNvSpPr>
          <p:nvPr>
            <p:ph sz="half" idx="1"/>
          </p:nvPr>
        </p:nvSpPr>
        <p:spPr/>
        <p:txBody>
          <a:bodyPr>
            <a:normAutofit fontScale="85000" lnSpcReduction="10000"/>
          </a:bodyPr>
          <a:lstStyle/>
          <a:p>
            <a:r>
              <a:rPr lang="en-US" sz="2800" dirty="0" smtClean="0"/>
              <a:t>The Command to eat Pure Things and the Explanation of the Prohibited Things </a:t>
            </a:r>
            <a:endParaRPr lang="nb-NO" sz="2800" dirty="0" smtClean="0"/>
          </a:p>
          <a:p>
            <a:endParaRPr lang="nb-NO" dirty="0"/>
          </a:p>
        </p:txBody>
      </p:sp>
      <p:sp>
        <p:nvSpPr>
          <p:cNvPr id="8" name="Plassholder for innhold 7"/>
          <p:cNvSpPr>
            <a:spLocks noGrp="1"/>
          </p:cNvSpPr>
          <p:nvPr>
            <p:ph sz="half" idx="2"/>
          </p:nvPr>
        </p:nvSpPr>
        <p:spPr>
          <a:xfrm>
            <a:off x="4800600" y="1981200"/>
            <a:ext cx="3429000" cy="4267200"/>
          </a:xfrm>
        </p:spPr>
        <p:txBody>
          <a:bodyPr>
            <a:normAutofit fontScale="85000" lnSpcReduction="10000"/>
          </a:bodyPr>
          <a:lstStyle/>
          <a:p>
            <a:r>
              <a:rPr lang="nb-NO" sz="2800" dirty="0" smtClean="0"/>
              <a:t>Kommando å spise Pure Ting og forklaring av forbudte ting</a:t>
            </a:r>
            <a:endParaRPr lang="nb-NO" sz="2800" dirty="0"/>
          </a:p>
        </p:txBody>
      </p:sp>
      <p:sp>
        <p:nvSpPr>
          <p:cNvPr id="5" name="Tittel 4"/>
          <p:cNvSpPr>
            <a:spLocks noGrp="1"/>
          </p:cNvSpPr>
          <p:nvPr>
            <p:ph type="title"/>
          </p:nvPr>
        </p:nvSpPr>
        <p:spPr/>
        <p:txBody>
          <a:bodyPr>
            <a:normAutofit/>
          </a:bodyPr>
          <a:lstStyle/>
          <a:p>
            <a:r>
              <a:rPr lang="nb-NO" dirty="0" smtClean="0"/>
              <a:t>Theme of the Ayat..</a:t>
            </a:r>
            <a:endParaRPr lang="nb-N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p:txBody>
          <a:bodyPr/>
          <a:lstStyle/>
          <a:p>
            <a:r>
              <a:rPr lang="en-US" sz="2400" dirty="0" smtClean="0"/>
              <a:t>Allah commands His believing servants to eat from the pure things</a:t>
            </a:r>
            <a:r>
              <a:rPr lang="nb-NO" sz="2400" dirty="0" smtClean="0"/>
              <a:t> </a:t>
            </a:r>
            <a:r>
              <a:rPr lang="en-US" sz="2400" dirty="0" smtClean="0"/>
              <a:t>that He has created for them </a:t>
            </a:r>
          </a:p>
          <a:p>
            <a:r>
              <a:rPr lang="en-US" sz="2400" dirty="0" smtClean="0"/>
              <a:t>To thank Him for it, if they are truly His servants.</a:t>
            </a:r>
          </a:p>
          <a:p>
            <a:pPr>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600200" y="533400"/>
            <a:ext cx="6629400" cy="1143000"/>
          </a:xfrm>
        </p:spPr>
        <p:txBody>
          <a:bodyPr>
            <a:normAutofit fontScale="90000"/>
          </a:bodyPr>
          <a:lstStyle/>
          <a:p>
            <a:r>
              <a:rPr lang="nb-NO" dirty="0" smtClean="0"/>
              <a:t>Effect of eating                     </a:t>
            </a:r>
            <a:r>
              <a:rPr lang="nb-NO" i="1" dirty="0" smtClean="0"/>
              <a:t>pure &amp; impure</a:t>
            </a:r>
            <a:endParaRPr lang="nb-NO" i="1" dirty="0"/>
          </a:p>
        </p:txBody>
      </p:sp>
      <p:sp>
        <p:nvSpPr>
          <p:cNvPr id="3" name="Plassholder for innhold 2"/>
          <p:cNvSpPr>
            <a:spLocks noGrp="1"/>
          </p:cNvSpPr>
          <p:nvPr>
            <p:ph idx="1"/>
          </p:nvPr>
        </p:nvSpPr>
        <p:spPr/>
        <p:txBody>
          <a:bodyPr>
            <a:normAutofit lnSpcReduction="10000"/>
          </a:bodyPr>
          <a:lstStyle/>
          <a:p>
            <a:r>
              <a:rPr lang="en-US" sz="2400" dirty="0" smtClean="0"/>
              <a:t>Eating from pure sources is a cause for the acceptance of supplications and acts of worship</a:t>
            </a:r>
          </a:p>
          <a:p>
            <a:r>
              <a:rPr lang="en-US" sz="2400" dirty="0" smtClean="0"/>
              <a:t>Eating from impure sources prevents the acceptance of supplications and acts of worship</a:t>
            </a:r>
            <a:endParaRPr lang="nb-NO"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مِن طَيِّبَاتِ مَا رَزَقْنَـكُمْ</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a:buNone/>
            </a:pPr>
            <a:r>
              <a:rPr lang="nb-NO" sz="4000" b="1" dirty="0" smtClean="0">
                <a:latin typeface="Arabic Typesetting" pitchFamily="66" charset="-78"/>
                <a:cs typeface="Arabic Typesetting" pitchFamily="66" charset="-78"/>
              </a:rPr>
              <a:t>  </a:t>
            </a:r>
            <a:r>
              <a:rPr lang="ar-AE" sz="4000" b="1" dirty="0" smtClean="0">
                <a:latin typeface="Arabic Typesetting" pitchFamily="66" charset="-78"/>
                <a:cs typeface="Arabic Typesetting" pitchFamily="66" charset="-78"/>
              </a:rPr>
              <a:t>طَيِّبَاتِ</a:t>
            </a:r>
            <a:endParaRPr lang="nb-NO" dirty="0" smtClean="0"/>
          </a:p>
          <a:p>
            <a:pPr>
              <a:buNone/>
            </a:pPr>
            <a:r>
              <a:rPr lang="nb-NO" sz="2000" dirty="0" smtClean="0"/>
              <a:t>(Pure and </a:t>
            </a:r>
            <a:r>
              <a:rPr lang="nb-NO" sz="2000" dirty="0" err="1" smtClean="0"/>
              <a:t>Good</a:t>
            </a:r>
            <a:r>
              <a:rPr lang="nb-NO" sz="2000" dirty="0" smtClean="0"/>
              <a:t>)</a:t>
            </a:r>
          </a:p>
          <a:p>
            <a:pPr>
              <a:buNone/>
            </a:pPr>
            <a:r>
              <a:rPr lang="en-US" sz="2000" dirty="0" smtClean="0"/>
              <a:t> Eat of the lawful things that We have provided you </a:t>
            </a:r>
            <a:r>
              <a:rPr lang="en-US" sz="2000" dirty="0"/>
              <a:t>.</a:t>
            </a:r>
            <a:endParaRPr lang="nb-NO" sz="2000" dirty="0" smtClean="0"/>
          </a:p>
          <a:p>
            <a:pPr>
              <a:buNone/>
            </a:pPr>
            <a:endParaRPr lang="nb-N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a:xfrm>
            <a:off x="900953" y="1752600"/>
            <a:ext cx="3429000" cy="4572000"/>
          </a:xfrm>
        </p:spPr>
        <p:txBody>
          <a:bodyPr>
            <a:noAutofit/>
          </a:bodyPr>
          <a:lstStyle/>
          <a:p>
            <a:pPr>
              <a:buNone/>
            </a:pPr>
            <a:r>
              <a:rPr lang="ar-SA" sz="3600" dirty="0" smtClean="0">
                <a:latin typeface="Arabic Typesetting" pitchFamily="66" charset="-78"/>
                <a:cs typeface="Arabic Typesetting" pitchFamily="66" charset="-78"/>
              </a:rPr>
              <a:t>إِنَّمَا حَرَّمَ عَلَيْكُمُ الْمَيْتَةَ وَالدَّمَ وَلَحْمَ الْخِنزِيرِ وَمَآ أُهِلَّ بِهِ لِغَيْرِ اللَّهِ فَمَنِ اضْطُرَّ غَيْرَ بَاغٍ وَلاَ عَادٍ فَلاَ إِثْمَ عَلَيْهِ إِنَّ اللَّهَ غَفُورٌ رَّحِيمٌ </a:t>
            </a:r>
            <a:endParaRPr lang="nb-NO" sz="3600" dirty="0">
              <a:latin typeface="Arabic Typesetting" pitchFamily="66" charset="-78"/>
              <a:cs typeface="Arabic Typesetting" pitchFamily="66" charset="-78"/>
            </a:endParaRPr>
          </a:p>
        </p:txBody>
      </p:sp>
      <p:sp>
        <p:nvSpPr>
          <p:cNvPr id="3" name="Plassholder for innhold 2"/>
          <p:cNvSpPr>
            <a:spLocks noGrp="1"/>
          </p:cNvSpPr>
          <p:nvPr>
            <p:ph sz="half" idx="2"/>
          </p:nvPr>
        </p:nvSpPr>
        <p:spPr>
          <a:xfrm>
            <a:off x="4572000" y="914400"/>
            <a:ext cx="3429000" cy="6858000"/>
          </a:xfrm>
        </p:spPr>
        <p:txBody>
          <a:bodyPr>
            <a:normAutofit/>
          </a:bodyPr>
          <a:lstStyle/>
          <a:p>
            <a:r>
              <a:rPr lang="en-US" sz="1800" dirty="0" smtClean="0"/>
              <a:t>He has forbidden you only the </a:t>
            </a:r>
            <a:r>
              <a:rPr lang="en-US" sz="1800" dirty="0" err="1" smtClean="0"/>
              <a:t>Maitah</a:t>
            </a:r>
            <a:r>
              <a:rPr lang="en-US" sz="1800" dirty="0" smtClean="0"/>
              <a:t> , and blood, and the flesh of swine, and that which is slaughtered as a sacrifice for other than Allah. But if one is forced by necessity without willful disobedience nor transgressing due limits, then there is no sin on him. Truly, Allah is Oft-Forgiving, Most Merciful.) </a:t>
            </a:r>
            <a:endParaRPr lang="nb-NO" sz="1800" dirty="0" smtClean="0"/>
          </a:p>
          <a:p>
            <a:endParaRPr lang="nb-NO" dirty="0"/>
          </a:p>
        </p:txBody>
      </p:sp>
      <p:sp>
        <p:nvSpPr>
          <p:cNvPr id="4" name="Tittel 3"/>
          <p:cNvSpPr>
            <a:spLocks noGrp="1"/>
          </p:cNvSpPr>
          <p:nvPr>
            <p:ph type="title"/>
          </p:nvPr>
        </p:nvSpPr>
        <p:spPr/>
        <p:txBody>
          <a:bodyPr/>
          <a:lstStyle/>
          <a:p>
            <a:r>
              <a:rPr lang="nb-NO" b="1" dirty="0" smtClean="0"/>
              <a:t>Verse 173</a:t>
            </a:r>
            <a:endParaRPr lang="nb-NO"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P030002563">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80FD269-0748-468E-8B06-1B07CD4C602D}">
  <ds:schemaRefs>
    <ds:schemaRef ds:uri="http://schemas.microsoft.com/sharepoint/v3/contenttype/forms"/>
  </ds:schemaRefs>
</ds:datastoreItem>
</file>

<file path=customXml/itemProps3.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TP030002563</Template>
  <TotalTime>1525</TotalTime>
  <Words>1081</Words>
  <Application>Microsoft Office PowerPoint</Application>
  <PresentationFormat>On-screen Show (4:3)</PresentationFormat>
  <Paragraphs>146</Paragraphs>
  <Slides>35</Slides>
  <Notes>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TP030002563</vt:lpstr>
      <vt:lpstr>Sabeel.ul.Huda</vt:lpstr>
      <vt:lpstr>Main Topics of Verses</vt:lpstr>
      <vt:lpstr>Veres 172</vt:lpstr>
      <vt:lpstr>Rootworsd </vt:lpstr>
      <vt:lpstr>Theme of the Ayat..</vt:lpstr>
      <vt:lpstr>Continued.....</vt:lpstr>
      <vt:lpstr>Effect of eating                     pure &amp; impure</vt:lpstr>
      <vt:lpstr>مِن طَيِّبَاتِ مَا رَزَقْنَـكُمْ</vt:lpstr>
      <vt:lpstr>Verse 173</vt:lpstr>
      <vt:lpstr>Rootwords </vt:lpstr>
      <vt:lpstr>Continued......</vt:lpstr>
      <vt:lpstr>.</vt:lpstr>
      <vt:lpstr>Continued.....</vt:lpstr>
      <vt:lpstr>………………….فَمَنِ اضْطُرَّ</vt:lpstr>
      <vt:lpstr>Continued.....</vt:lpstr>
      <vt:lpstr> ﴿فَمَنِ اضْطُرَّ غَيْرَ بَاغٍ وَلاَ عَادٍ﴾  </vt:lpstr>
      <vt:lpstr>﴿غَيْرَ بَاغٍ وَلاَ عَادٍ﴾ </vt:lpstr>
      <vt:lpstr>﴿فَلاَ إِثْمَ عَلَيْهِ﴾</vt:lpstr>
      <vt:lpstr> إِنَّ اللَّهَ غَفُورٌ رَّحِيمٌ  </vt:lpstr>
      <vt:lpstr>Verse 174</vt:lpstr>
      <vt:lpstr>Root words </vt:lpstr>
      <vt:lpstr>Theme of the Ayat....</vt:lpstr>
      <vt:lpstr>﴿إِنَّ الَّذِينَ يَكْتُمُونَ مَآ أَنزَلَ اللَّهُ مِنَ الْكِتَـبِ﴾ </vt:lpstr>
      <vt:lpstr>وَيَشْتَرُونَ بِهِ ثَمَنًا قَلِيًلا</vt:lpstr>
      <vt:lpstr>﴿أُولَـئِكَ مَا يَأْكُلُونَ فِي بُطُونِهِمْ إِلاَّ النَّارَ﴾</vt:lpstr>
      <vt:lpstr>وَلاَ يُكَلِّمُهُمُ اللَّهُ يَوْمَ الْقِيَـمَةِ</vt:lpstr>
      <vt:lpstr>Verse 175</vt:lpstr>
      <vt:lpstr>Rootwords </vt:lpstr>
      <vt:lpstr>﴿أُوْلَـئِكَ الَّذِينَ اشْتَرَوُاْ الضَّلَـلَةَ بِالْهُدَى﴾</vt:lpstr>
      <vt:lpstr> وَالْعَذَابَ بِالْمَغْفِرَةِ  </vt:lpstr>
      <vt:lpstr>فَمَآ أَصْبَرَهُمْ عَلَى النَّارِ</vt:lpstr>
      <vt:lpstr>Verse 176</vt:lpstr>
      <vt:lpstr>Rootwords </vt:lpstr>
      <vt:lpstr>﴿ذَلِكَ بِأَنَّ اللَّهَ نَزَّلَ الْكِتَـبَ بِالْحَقِّ﴾</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144</cp:revision>
  <dcterms:created xsi:type="dcterms:W3CDTF">2010-10-01T19:58:25Z</dcterms:created>
  <dcterms:modified xsi:type="dcterms:W3CDTF">2010-12-18T14:42:27Z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