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6"/>
  </p:notesMasterIdLst>
  <p:sldIdLst>
    <p:sldId id="256" r:id="rId5"/>
    <p:sldId id="267" r:id="rId6"/>
    <p:sldId id="324" r:id="rId7"/>
    <p:sldId id="261" r:id="rId8"/>
    <p:sldId id="278" r:id="rId9"/>
    <p:sldId id="274" r:id="rId10"/>
    <p:sldId id="275" r:id="rId11"/>
    <p:sldId id="276" r:id="rId12"/>
    <p:sldId id="268" r:id="rId13"/>
    <p:sldId id="323" r:id="rId14"/>
    <p:sldId id="262" r:id="rId15"/>
    <p:sldId id="279" r:id="rId16"/>
    <p:sldId id="280" r:id="rId17"/>
    <p:sldId id="322" r:id="rId18"/>
    <p:sldId id="263" r:id="rId19"/>
    <p:sldId id="269" r:id="rId20"/>
    <p:sldId id="281" r:id="rId21"/>
    <p:sldId id="270" r:id="rId22"/>
    <p:sldId id="282" r:id="rId23"/>
    <p:sldId id="271" r:id="rId24"/>
    <p:sldId id="272" r:id="rId25"/>
    <p:sldId id="273" r:id="rId26"/>
    <p:sldId id="321" r:id="rId27"/>
    <p:sldId id="264" r:id="rId28"/>
    <p:sldId id="283" r:id="rId29"/>
    <p:sldId id="284" r:id="rId30"/>
    <p:sldId id="285" r:id="rId31"/>
    <p:sldId id="286" r:id="rId32"/>
    <p:sldId id="265" r:id="rId33"/>
    <p:sldId id="287" r:id="rId34"/>
    <p:sldId id="288" r:id="rId35"/>
    <p:sldId id="293" r:id="rId36"/>
    <p:sldId id="289" r:id="rId37"/>
    <p:sldId id="290" r:id="rId38"/>
    <p:sldId id="301" r:id="rId39"/>
    <p:sldId id="295" r:id="rId40"/>
    <p:sldId id="302" r:id="rId41"/>
    <p:sldId id="319" r:id="rId42"/>
    <p:sldId id="320" r:id="rId43"/>
    <p:sldId id="303" r:id="rId44"/>
    <p:sldId id="296" r:id="rId45"/>
    <p:sldId id="304" r:id="rId46"/>
    <p:sldId id="297" r:id="rId47"/>
    <p:sldId id="313" r:id="rId48"/>
    <p:sldId id="305" r:id="rId49"/>
    <p:sldId id="308" r:id="rId50"/>
    <p:sldId id="309" r:id="rId51"/>
    <p:sldId id="310" r:id="rId52"/>
    <p:sldId id="311" r:id="rId53"/>
    <p:sldId id="312" r:id="rId54"/>
    <p:sldId id="306" r:id="rId55"/>
    <p:sldId id="298" r:id="rId56"/>
    <p:sldId id="307" r:id="rId57"/>
    <p:sldId id="299" r:id="rId58"/>
    <p:sldId id="314" r:id="rId59"/>
    <p:sldId id="315" r:id="rId60"/>
    <p:sldId id="300" r:id="rId61"/>
    <p:sldId id="316" r:id="rId62"/>
    <p:sldId id="317" r:id="rId63"/>
    <p:sldId id="318" r:id="rId64"/>
    <p:sldId id="294" r:id="rId6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85915" autoAdjust="0"/>
  </p:normalViewPr>
  <p:slideViewPr>
    <p:cSldViewPr>
      <p:cViewPr varScale="1">
        <p:scale>
          <a:sx n="22" d="100"/>
          <a:sy n="22" d="100"/>
        </p:scale>
        <p:origin x="-58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87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9F021-625D-42B5-8273-30BB6E0D7365}" type="datetimeFigureOut">
              <a:rPr lang="nb-NO" smtClean="0"/>
              <a:pPr/>
              <a:t>06.12.2010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A6ABF-36CD-4346-85EA-3E981DA0466C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="" xmlns:p14="http://schemas.microsoft.com/office/powerpoint/2010/main" val="3213721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Abraheim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nay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doain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thin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doa</a:t>
            </a:r>
            <a:r>
              <a:rPr lang="nb-NO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……..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saal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bad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pori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hoi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Rasool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Allah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doa: Islam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madad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day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chahe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Umar Bin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Hatab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say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yah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Amar Bin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Hasham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Abbu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Jahal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ka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naam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b-NO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tha</a:t>
            </a:r>
            <a:r>
              <a:rPr lang="nb-NO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A6ABF-36CD-4346-85EA-3E981DA0466C}" type="slidenum">
              <a:rPr lang="nb-NO" smtClean="0"/>
              <a:pPr/>
              <a:t>24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A6ABF-36CD-4346-85EA-3E981DA0466C}" type="slidenum">
              <a:rPr lang="nb-NO" smtClean="0"/>
              <a:pPr/>
              <a:t>26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086600" cy="14700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946400"/>
            <a:ext cx="4432300" cy="1752600"/>
          </a:xfrm>
        </p:spPr>
        <p:txBody>
          <a:bodyPr anchor="ctr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77000" y="6521824"/>
            <a:ext cx="2133600" cy="259976"/>
          </a:xfrm>
        </p:spPr>
        <p:txBody>
          <a:bodyPr/>
          <a:lstStyle>
            <a:lvl1pPr algn="r">
              <a:defRPr/>
            </a:lvl1pPr>
          </a:lstStyle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21824"/>
            <a:ext cx="2895600" cy="2599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293224"/>
            <a:ext cx="609600" cy="259976"/>
          </a:xfrm>
        </p:spPr>
        <p:txBody>
          <a:bodyPr/>
          <a:lstStyle>
            <a:lvl1pPr algn="ctr">
              <a:defRPr/>
            </a:lvl1pPr>
          </a:lstStyle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85798" y="0"/>
            <a:ext cx="8001004" cy="7950200"/>
            <a:chOff x="685798" y="0"/>
            <a:chExt cx="8001004" cy="7950200"/>
          </a:xfrm>
        </p:grpSpPr>
        <p:sp>
          <p:nvSpPr>
            <p:cNvPr id="8" name="Pie 7"/>
            <p:cNvSpPr/>
            <p:nvPr/>
          </p:nvSpPr>
          <p:spPr>
            <a:xfrm flipH="1" flipV="1">
              <a:off x="1257300" y="5778500"/>
              <a:ext cx="2171700" cy="2171700"/>
            </a:xfrm>
            <a:prstGeom prst="pie">
              <a:avLst>
                <a:gd name="adj1" fmla="val 0"/>
                <a:gd name="adj2" fmla="val 10800000"/>
              </a:avLst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grpSp>
          <p:nvGrpSpPr>
            <p:cNvPr id="9" name="Group 52"/>
            <p:cNvGrpSpPr/>
            <p:nvPr/>
          </p:nvGrpSpPr>
          <p:grpSpPr>
            <a:xfrm>
              <a:off x="685798" y="0"/>
              <a:ext cx="8001004" cy="6855714"/>
              <a:chOff x="685798" y="0"/>
              <a:chExt cx="8001004" cy="6855714"/>
            </a:xfrm>
          </p:grpSpPr>
          <p:sp>
            <p:nvSpPr>
              <p:cNvPr id="10" name="Freeform 9"/>
              <p:cNvSpPr/>
              <p:nvPr/>
            </p:nvSpPr>
            <p:spPr>
              <a:xfrm>
                <a:off x="685798" y="5880101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2590800" y="5181600"/>
                <a:ext cx="914400" cy="914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38200" y="57912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2362200" y="59436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76400" y="5626100"/>
                <a:ext cx="457200" cy="457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81200" y="5334000"/>
                <a:ext cx="355600" cy="3556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943100" y="55626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362200" y="5029200"/>
                <a:ext cx="762000" cy="762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009900" y="4419600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2971800" y="4648200"/>
                <a:ext cx="431800" cy="4318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3314700" y="4724400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3619500" y="50292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3843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3505200" y="5257800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1295400" y="56642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447800" y="5511800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1600200" y="5486400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3352800" y="5943600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8" name="Freeform 27"/>
              <p:cNvSpPr/>
              <p:nvPr/>
            </p:nvSpPr>
            <p:spPr>
              <a:xfrm flipV="1">
                <a:off x="5486400" y="0"/>
                <a:ext cx="1143001" cy="975613"/>
              </a:xfrm>
              <a:custGeom>
                <a:avLst/>
                <a:gdLst>
                  <a:gd name="connsiteX0" fmla="*/ 0 w 1143000"/>
                  <a:gd name="connsiteY0" fmla="*/ 571500 h 1143000"/>
                  <a:gd name="connsiteX1" fmla="*/ 167389 w 1143000"/>
                  <a:gd name="connsiteY1" fmla="*/ 167389 h 1143000"/>
                  <a:gd name="connsiteX2" fmla="*/ 571501 w 1143000"/>
                  <a:gd name="connsiteY2" fmla="*/ 1 h 1143000"/>
                  <a:gd name="connsiteX3" fmla="*/ 975612 w 1143000"/>
                  <a:gd name="connsiteY3" fmla="*/ 167390 h 1143000"/>
                  <a:gd name="connsiteX4" fmla="*/ 1143000 w 1143000"/>
                  <a:gd name="connsiteY4" fmla="*/ 571502 h 1143000"/>
                  <a:gd name="connsiteX5" fmla="*/ 975611 w 1143000"/>
                  <a:gd name="connsiteY5" fmla="*/ 975614 h 1143000"/>
                  <a:gd name="connsiteX6" fmla="*/ 571499 w 1143000"/>
                  <a:gd name="connsiteY6" fmla="*/ 1143002 h 1143000"/>
                  <a:gd name="connsiteX7" fmla="*/ 167387 w 1143000"/>
                  <a:gd name="connsiteY7" fmla="*/ 975613 h 1143000"/>
                  <a:gd name="connsiteX8" fmla="*/ -1 w 1143000"/>
                  <a:gd name="connsiteY8" fmla="*/ 571501 h 1143000"/>
                  <a:gd name="connsiteX9" fmla="*/ 0 w 1143000"/>
                  <a:gd name="connsiteY9" fmla="*/ 571500 h 1143000"/>
                  <a:gd name="connsiteX0" fmla="*/ 1 w 1143001"/>
                  <a:gd name="connsiteY0" fmla="*/ 571499 h 1042965"/>
                  <a:gd name="connsiteX1" fmla="*/ 167390 w 1143001"/>
                  <a:gd name="connsiteY1" fmla="*/ 167388 h 1042965"/>
                  <a:gd name="connsiteX2" fmla="*/ 571502 w 1143001"/>
                  <a:gd name="connsiteY2" fmla="*/ 0 h 1042965"/>
                  <a:gd name="connsiteX3" fmla="*/ 975613 w 1143001"/>
                  <a:gd name="connsiteY3" fmla="*/ 167389 h 1042965"/>
                  <a:gd name="connsiteX4" fmla="*/ 1143001 w 1143001"/>
                  <a:gd name="connsiteY4" fmla="*/ 571501 h 1042965"/>
                  <a:gd name="connsiteX5" fmla="*/ 975612 w 1143001"/>
                  <a:gd name="connsiteY5" fmla="*/ 975613 h 1042965"/>
                  <a:gd name="connsiteX6" fmla="*/ 167388 w 1143001"/>
                  <a:gd name="connsiteY6" fmla="*/ 975612 h 1042965"/>
                  <a:gd name="connsiteX7" fmla="*/ 0 w 1143001"/>
                  <a:gd name="connsiteY7" fmla="*/ 571500 h 1042965"/>
                  <a:gd name="connsiteX8" fmla="*/ 1 w 1143001"/>
                  <a:gd name="connsiteY8" fmla="*/ 571499 h 1042965"/>
                  <a:gd name="connsiteX0" fmla="*/ 1 w 1143001"/>
                  <a:gd name="connsiteY0" fmla="*/ 571499 h 975613"/>
                  <a:gd name="connsiteX1" fmla="*/ 167390 w 1143001"/>
                  <a:gd name="connsiteY1" fmla="*/ 167388 h 975613"/>
                  <a:gd name="connsiteX2" fmla="*/ 571502 w 1143001"/>
                  <a:gd name="connsiteY2" fmla="*/ 0 h 975613"/>
                  <a:gd name="connsiteX3" fmla="*/ 975613 w 1143001"/>
                  <a:gd name="connsiteY3" fmla="*/ 167389 h 975613"/>
                  <a:gd name="connsiteX4" fmla="*/ 1143001 w 1143001"/>
                  <a:gd name="connsiteY4" fmla="*/ 571501 h 975613"/>
                  <a:gd name="connsiteX5" fmla="*/ 975612 w 1143001"/>
                  <a:gd name="connsiteY5" fmla="*/ 975613 h 975613"/>
                  <a:gd name="connsiteX6" fmla="*/ 167388 w 1143001"/>
                  <a:gd name="connsiteY6" fmla="*/ 975612 h 975613"/>
                  <a:gd name="connsiteX7" fmla="*/ 0 w 1143001"/>
                  <a:gd name="connsiteY7" fmla="*/ 571500 h 975613"/>
                  <a:gd name="connsiteX8" fmla="*/ 1 w 1143001"/>
                  <a:gd name="connsiteY8" fmla="*/ 571499 h 975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1" h="975613">
                    <a:moveTo>
                      <a:pt x="1" y="571499"/>
                    </a:moveTo>
                    <a:cubicBezTo>
                      <a:pt x="1" y="419928"/>
                      <a:pt x="60213" y="274564"/>
                      <a:pt x="167390" y="167388"/>
                    </a:cubicBezTo>
                    <a:cubicBezTo>
                      <a:pt x="274567" y="60211"/>
                      <a:pt x="419931" y="0"/>
                      <a:pt x="571502" y="0"/>
                    </a:cubicBezTo>
                    <a:cubicBezTo>
                      <a:pt x="723073" y="0"/>
                      <a:pt x="868437" y="60212"/>
                      <a:pt x="975613" y="167389"/>
                    </a:cubicBezTo>
                    <a:cubicBezTo>
                      <a:pt x="1082790" y="274566"/>
                      <a:pt x="1143001" y="419930"/>
                      <a:pt x="1143001" y="571501"/>
                    </a:cubicBezTo>
                    <a:cubicBezTo>
                      <a:pt x="1143001" y="723072"/>
                      <a:pt x="1138214" y="908261"/>
                      <a:pt x="975612" y="975613"/>
                    </a:cubicBezTo>
                    <a:lnTo>
                      <a:pt x="167388" y="975612"/>
                    </a:lnTo>
                    <a:cubicBezTo>
                      <a:pt x="60211" y="868435"/>
                      <a:pt x="0" y="723071"/>
                      <a:pt x="0" y="571500"/>
                    </a:cubicBezTo>
                    <a:lnTo>
                      <a:pt x="1" y="571499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29" name="Oval 28"/>
              <p:cNvSpPr/>
              <p:nvPr/>
            </p:nvSpPr>
            <p:spPr>
              <a:xfrm flipV="1">
                <a:off x="7391402" y="759714"/>
                <a:ext cx="914400" cy="9144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30" name="Oval 29"/>
              <p:cNvSpPr/>
              <p:nvPr/>
            </p:nvSpPr>
            <p:spPr>
              <a:xfrm flipV="1">
                <a:off x="5638802" y="6073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 flipV="1">
                <a:off x="7162802" y="1501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 flipV="1">
                <a:off x="6477002" y="772414"/>
                <a:ext cx="457200" cy="457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 flipV="1">
                <a:off x="6781802" y="11661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34" name="Oval 33"/>
              <p:cNvSpPr/>
              <p:nvPr/>
            </p:nvSpPr>
            <p:spPr>
              <a:xfrm flipV="1">
                <a:off x="6743702" y="8613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35" name="Oval 34"/>
              <p:cNvSpPr/>
              <p:nvPr/>
            </p:nvSpPr>
            <p:spPr>
              <a:xfrm flipV="1">
                <a:off x="7162802" y="1064514"/>
                <a:ext cx="762000" cy="762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 flipV="1">
                <a:off x="7810502" y="2080514"/>
                <a:ext cx="355600" cy="3556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37" name="Oval 36"/>
              <p:cNvSpPr/>
              <p:nvPr/>
            </p:nvSpPr>
            <p:spPr>
              <a:xfrm flipV="1">
                <a:off x="7772402" y="1775714"/>
                <a:ext cx="431800" cy="4318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38" name="Oval 37"/>
              <p:cNvSpPr/>
              <p:nvPr/>
            </p:nvSpPr>
            <p:spPr>
              <a:xfrm flipV="1">
                <a:off x="8115302" y="1928114"/>
                <a:ext cx="203200" cy="2032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 flipV="1">
                <a:off x="8420102" y="16233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40" name="Oval 39"/>
              <p:cNvSpPr/>
              <p:nvPr/>
            </p:nvSpPr>
            <p:spPr>
              <a:xfrm flipV="1">
                <a:off x="61849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41" name="Oval 40"/>
              <p:cNvSpPr/>
              <p:nvPr/>
            </p:nvSpPr>
            <p:spPr>
              <a:xfrm flipV="1">
                <a:off x="8305802" y="1394714"/>
                <a:ext cx="203200" cy="2032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42" name="Oval 41"/>
              <p:cNvSpPr/>
              <p:nvPr/>
            </p:nvSpPr>
            <p:spPr>
              <a:xfrm flipV="1">
                <a:off x="6096002" y="10645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3" name="Oval 42"/>
              <p:cNvSpPr/>
              <p:nvPr/>
            </p:nvSpPr>
            <p:spPr>
              <a:xfrm flipV="1">
                <a:off x="6248402" y="1216914"/>
                <a:ext cx="127000" cy="127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44" name="Oval 43"/>
              <p:cNvSpPr/>
              <p:nvPr/>
            </p:nvSpPr>
            <p:spPr>
              <a:xfrm flipV="1">
                <a:off x="6400802" y="1242314"/>
                <a:ext cx="127000" cy="127000"/>
              </a:xfrm>
              <a:prstGeom prst="ellipse">
                <a:avLst/>
              </a:prstGeom>
              <a:solidFill>
                <a:schemeClr val="tx2">
                  <a:alpha val="7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dirty="0"/>
              </a:p>
            </p:txBody>
          </p:sp>
          <p:sp>
            <p:nvSpPr>
              <p:cNvPr id="45" name="Oval 44"/>
              <p:cNvSpPr/>
              <p:nvPr/>
            </p:nvSpPr>
            <p:spPr>
              <a:xfrm flipV="1">
                <a:off x="8153402" y="378714"/>
                <a:ext cx="533400" cy="5334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tint val="66000"/>
                      <a:satMod val="160000"/>
                      <a:alpha val="60000"/>
                    </a:schemeClr>
                  </a:gs>
                  <a:gs pos="50000">
                    <a:schemeClr val="accent1">
                      <a:tint val="44500"/>
                      <a:satMod val="160000"/>
                      <a:alpha val="60000"/>
                    </a:schemeClr>
                  </a:gs>
                  <a:gs pos="100000">
                    <a:schemeClr val="accent1">
                      <a:tint val="23500"/>
                      <a:satMod val="160000"/>
                      <a:alpha val="60000"/>
                    </a:schemeClr>
                  </a:gs>
                </a:gsLst>
                <a:lin ang="54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algn="ctr" defTabSz="914400" rtl="0" eaLnBrk="1" latinLnBrk="0" hangingPunct="1"/>
                <a:endParaRPr sz="1800" kern="1200" dirty="0">
                  <a:solidFill>
                    <a:schemeClr val="lt1"/>
                  </a:solidFill>
                  <a:latin typeface="+mn-lt"/>
                  <a:ea typeface="+mn-ea"/>
                  <a:cs typeface="+mn-cs"/>
                </a:endParaRPr>
              </a:p>
            </p:txBody>
          </p:sp>
        </p:grpSp>
      </p:grpSp>
      <p:sp>
        <p:nvSpPr>
          <p:cNvPr id="46" name="Oval 45"/>
          <p:cNvSpPr/>
          <p:nvPr/>
        </p:nvSpPr>
        <p:spPr>
          <a:xfrm>
            <a:off x="86360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788400" y="6589059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8940800" y="658905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4" name="Picture Placeholder 2"/>
          <p:cNvSpPr>
            <a:spLocks noGrp="1"/>
          </p:cNvSpPr>
          <p:nvPr>
            <p:ph type="pic" idx="1"/>
          </p:nvPr>
        </p:nvSpPr>
        <p:spPr>
          <a:xfrm>
            <a:off x="5638800" y="838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22" name="Picture Placeholder 2"/>
          <p:cNvSpPr>
            <a:spLocks noGrp="1"/>
          </p:cNvSpPr>
          <p:nvPr>
            <p:ph type="pic" idx="1"/>
          </p:nvPr>
        </p:nvSpPr>
        <p:spPr>
          <a:xfrm>
            <a:off x="5715000" y="76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idx="13"/>
          </p:nvPr>
        </p:nvSpPr>
        <p:spPr>
          <a:xfrm>
            <a:off x="3810000" y="23622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Picture Placeholder 2"/>
          <p:cNvSpPr>
            <a:spLocks noGrp="1"/>
          </p:cNvSpPr>
          <p:nvPr>
            <p:ph type="pic" idx="14"/>
          </p:nvPr>
        </p:nvSpPr>
        <p:spPr>
          <a:xfrm>
            <a:off x="2667000" y="381000"/>
            <a:ext cx="2514600" cy="25146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4592782" y="2133600"/>
            <a:ext cx="3865418" cy="4172197"/>
            <a:chOff x="0" y="0"/>
            <a:chExt cx="1600200" cy="17272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grpSp>
        <p:nvGrpSpPr>
          <p:cNvPr id="13" name="Group 32"/>
          <p:cNvGrpSpPr/>
          <p:nvPr/>
        </p:nvGrpSpPr>
        <p:grpSpPr>
          <a:xfrm>
            <a:off x="609600" y="990600"/>
            <a:ext cx="1179761" cy="1356814"/>
            <a:chOff x="266700" y="914400"/>
            <a:chExt cx="1179761" cy="1356814"/>
          </a:xfrm>
        </p:grpSpPr>
        <p:sp>
          <p:nvSpPr>
            <p:cNvPr id="23" name="Oval 22"/>
            <p:cNvSpPr/>
            <p:nvPr/>
          </p:nvSpPr>
          <p:spPr>
            <a:xfrm>
              <a:off x="555812" y="1380565"/>
              <a:ext cx="890649" cy="8906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 flipV="1">
              <a:off x="304800" y="121920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7" name="Oval 26"/>
            <p:cNvSpPr/>
            <p:nvPr/>
          </p:nvSpPr>
          <p:spPr>
            <a:xfrm flipV="1">
              <a:off x="266700" y="914400"/>
              <a:ext cx="431800" cy="4318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8" name="Oval 27"/>
            <p:cNvSpPr/>
            <p:nvPr/>
          </p:nvSpPr>
          <p:spPr>
            <a:xfrm flipV="1">
              <a:off x="609600" y="1066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4400" y="2590800"/>
            <a:ext cx="1905000" cy="1905000"/>
          </a:xfrm>
          <a:prstGeom prst="ellipse">
            <a:avLst/>
          </a:prstGeom>
          <a:solidFill>
            <a:schemeClr val="tx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43000"/>
            <a:ext cx="7086600" cy="1472184"/>
          </a:xfrm>
        </p:spPr>
        <p:txBody>
          <a:bodyPr anchor="ctr" anchorCtr="0">
            <a:normAutofit/>
          </a:bodyPr>
          <a:lstStyle>
            <a:lvl1pPr algn="l">
              <a:defRPr sz="36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3886200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indent="-228600" algn="l" defTabSz="914400" rtl="0" eaLnBrk="1" latinLnBrk="0" hangingPunct="1">
              <a:buFont typeface="Wingdings" pitchFamily="2" charset="2"/>
              <a:buChar char="l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indent="-228600" algn="l" defTabSz="914400" rtl="0" eaLnBrk="1" latinLnBrk="0" hangingPunct="1">
              <a:buFont typeface="Arial" pitchFamily="34" charset="0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indent="-228600" algn="l" defTabSz="914400" rtl="0" eaLnBrk="1" latinLnBrk="0" hangingPunct="1">
              <a:buFont typeface="Wingdings" pitchFamily="2" charset="2"/>
              <a:buChar char="l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6200000">
            <a:off x="-870003" y="31472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800" y="1755648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16200000">
            <a:off x="3259278" y="3756819"/>
            <a:ext cx="3429000" cy="639762"/>
          </a:xfrm>
          <a:prstGeom prst="rect">
            <a:avLst/>
          </a:prstGeom>
          <a:noFill/>
        </p:spPr>
        <p:txBody>
          <a:bodyPr anchor="ctr" anchorCtr="0"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marL="0" indent="0" algn="ctr">
              <a:buNone/>
              <a:defRPr sz="1800" b="0"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81600" y="2359152"/>
            <a:ext cx="3200400" cy="34290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2130552" cy="3044952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22"/>
          <p:cNvGrpSpPr/>
          <p:nvPr/>
        </p:nvGrpSpPr>
        <p:grpSpPr>
          <a:xfrm>
            <a:off x="4695702" y="2133600"/>
            <a:ext cx="4448298" cy="4018808"/>
            <a:chOff x="4695702" y="2133600"/>
            <a:chExt cx="4448298" cy="4018808"/>
          </a:xfrm>
        </p:grpSpPr>
        <p:sp>
          <p:nvSpPr>
            <p:cNvPr id="10" name="Oval 9"/>
            <p:cNvSpPr/>
            <p:nvPr/>
          </p:nvSpPr>
          <p:spPr>
            <a:xfrm>
              <a:off x="4695702" y="5048003"/>
              <a:ext cx="1104405" cy="110440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7065818" y="4572000"/>
              <a:ext cx="858982" cy="858982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5339938" y="489461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6693725" y="3048000"/>
              <a:ext cx="1840675" cy="1840675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7916883" y="2133600"/>
              <a:ext cx="858982" cy="858982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7824849" y="2685803"/>
              <a:ext cx="1043049" cy="104304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8653153" y="2869870"/>
              <a:ext cx="490847" cy="490847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552210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5562600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1" name="Oval 20"/>
            <p:cNvSpPr/>
            <p:nvPr/>
          </p:nvSpPr>
          <p:spPr>
            <a:xfrm>
              <a:off x="6705600" y="5181600"/>
              <a:ext cx="306779" cy="306779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7073735" y="5120244"/>
              <a:ext cx="306779" cy="306779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27847"/>
            <a:ext cx="4114800" cy="4114800"/>
          </a:xfr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45720" tIns="9144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228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1117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80645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089025" indent="-228600" algn="l" defTabSz="914400" rtl="0" eaLnBrk="1" latinLnBrk="0" hangingPunct="1">
              <a:spcBef>
                <a:spcPts val="1800"/>
              </a:spcBef>
              <a:buFont typeface="Arial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ts val="1800"/>
              </a:spcBef>
              <a:buFont typeface="Wingdings" pitchFamily="2" charset="2"/>
              <a:buChar char="l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886200" y="5638800"/>
            <a:ext cx="304800" cy="304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645152"/>
            <a:ext cx="2514600" cy="1600200"/>
          </a:xfrm>
          <a:solidFill>
            <a:schemeClr val="tx2">
              <a:alpha val="20000"/>
            </a:schemeClr>
          </a:solidFill>
          <a:ln>
            <a:noFill/>
          </a:ln>
        </p:spPr>
        <p:txBody>
          <a:bodyPr vert="horz" lIns="0" tIns="45720" rIns="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1800"/>
              </a:spcBef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26" name="Oval 25"/>
          <p:cNvSpPr/>
          <p:nvPr/>
        </p:nvSpPr>
        <p:spPr>
          <a:xfrm>
            <a:off x="3319153" y="5147953"/>
            <a:ext cx="186047" cy="186047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25024" y="5103129"/>
            <a:ext cx="186047" cy="186047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2133600" cy="3048000"/>
          </a:xfrm>
          <a:noFill/>
          <a:ln>
            <a:noFill/>
          </a:ln>
          <a:scene3d>
            <a:camera prst="orthographicFront"/>
            <a:lightRig rig="threePt" dir="t"/>
          </a:scene3d>
          <a:sp3d>
            <a:bevelT w="12700" h="12700"/>
          </a:sp3d>
        </p:spPr>
        <p:txBody>
          <a:bodyPr anchor="b">
            <a:noAutofit/>
          </a:bodyPr>
          <a:lstStyle>
            <a:lvl1pPr algn="l">
              <a:defRPr sz="4000" kern="1200" spc="200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648200"/>
            <a:ext cx="3200400" cy="1524000"/>
          </a:xfrm>
        </p:spPr>
        <p:txBody>
          <a:bodyPr lIns="0" rIns="0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3775364" y="2133600"/>
            <a:ext cx="5368636" cy="4724400"/>
            <a:chOff x="0" y="0"/>
            <a:chExt cx="2222500" cy="1955800"/>
          </a:xfrm>
        </p:grpSpPr>
        <p:sp>
          <p:nvSpPr>
            <p:cNvPr id="8" name="Oval 7"/>
            <p:cNvSpPr/>
            <p:nvPr/>
          </p:nvSpPr>
          <p:spPr>
            <a:xfrm>
              <a:off x="685800" y="152400"/>
              <a:ext cx="914400" cy="9144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381000" y="1206500"/>
              <a:ext cx="457200" cy="457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685800" y="914400"/>
              <a:ext cx="355600" cy="3556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647700" y="11430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457200" y="0"/>
              <a:ext cx="762000" cy="762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714500" y="0"/>
              <a:ext cx="355600" cy="3556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4" name="Oval 13"/>
            <p:cNvSpPr/>
            <p:nvPr/>
          </p:nvSpPr>
          <p:spPr>
            <a:xfrm>
              <a:off x="1676400" y="228600"/>
              <a:ext cx="431800" cy="4318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019300" y="304800"/>
              <a:ext cx="203200" cy="2032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028700" y="15240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889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914400" y="1752600"/>
              <a:ext cx="203200" cy="2032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0" y="12446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152400" y="1092200"/>
              <a:ext cx="127000" cy="127000"/>
            </a:xfrm>
            <a:prstGeom prst="ellipse">
              <a:avLst/>
            </a:prstGeom>
            <a:gradFill>
              <a:gsLst>
                <a:gs pos="0">
                  <a:schemeClr val="accent1">
                    <a:tint val="66000"/>
                    <a:satMod val="160000"/>
                    <a:alpha val="60000"/>
                  </a:schemeClr>
                </a:gs>
                <a:gs pos="50000">
                  <a:schemeClr val="accent1">
                    <a:tint val="44500"/>
                    <a:satMod val="160000"/>
                    <a:alpha val="60000"/>
                  </a:schemeClr>
                </a:gs>
                <a:gs pos="100000">
                  <a:schemeClr val="accent1">
                    <a:tint val="23500"/>
                    <a:satMod val="160000"/>
                    <a:alpha val="6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304800" y="1066800"/>
              <a:ext cx="127000" cy="127000"/>
            </a:xfrm>
            <a:prstGeom prst="ellipse">
              <a:avLst/>
            </a:prstGeom>
            <a:solidFill>
              <a:schemeClr val="tx2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dirty="0"/>
            </a:p>
          </p:txBody>
        </p:sp>
      </p:grp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14600" y="685800"/>
            <a:ext cx="4572000" cy="4572000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tx2">
                <a:alpha val="50000"/>
              </a:schemeClr>
            </a:solidFill>
          </a:ln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25400"/>
          </a:bodyPr>
          <a:lstStyle>
            <a:lvl1pPr marL="0" indent="0" algn="ctr" defTabSz="914400" rtl="0" eaLnBrk="1" latinLnBrk="0" hangingPunct="1"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6629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25400">
              <a:bevelT w="12700" h="12700"/>
              <a:extrusionClr>
                <a:schemeClr val="bg1">
                  <a:lumMod val="10000"/>
                  <a:lumOff val="90000"/>
                </a:schemeClr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901952"/>
            <a:ext cx="6629400" cy="4224528"/>
          </a:xfrm>
          <a:prstGeom prst="ellipse">
            <a:avLst/>
          </a:prstGeom>
          <a:solidFill>
            <a:schemeClr val="tx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vert="horz" lIns="45720" tIns="45720" rIns="45720" bIns="45720" rtlCol="0" anchor="t" anchorCtr="0">
            <a:normAutofit/>
            <a:scene3d>
              <a:camera prst="orthographicFront"/>
              <a:lightRig rig="threePt" dir="t"/>
            </a:scene3d>
            <a:sp3d extrusionH="25400"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5A79A-0266-4373-B961-D63926166091}" type="datetimeFigureOut">
              <a:rPr lang="en-US" smtClean="0"/>
              <a:pPr/>
              <a:t>12/6/2010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21824"/>
            <a:ext cx="2895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21824"/>
            <a:ext cx="2133600" cy="2599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A79F9-84DB-4A87-9834-2A4AB5101F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685800" y="152400"/>
            <a:ext cx="914400" cy="9144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381000" y="1206500"/>
            <a:ext cx="457200" cy="457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3" name="Oval 62"/>
          <p:cNvSpPr/>
          <p:nvPr/>
        </p:nvSpPr>
        <p:spPr>
          <a:xfrm>
            <a:off x="685800" y="914400"/>
            <a:ext cx="355600" cy="3556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47700" y="11430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57200" y="0"/>
            <a:ext cx="762000" cy="762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6" name="Oval 65"/>
          <p:cNvSpPr/>
          <p:nvPr/>
        </p:nvSpPr>
        <p:spPr>
          <a:xfrm>
            <a:off x="1714500" y="0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7" name="Oval 66"/>
          <p:cNvSpPr/>
          <p:nvPr/>
        </p:nvSpPr>
        <p:spPr>
          <a:xfrm>
            <a:off x="1676400" y="228600"/>
            <a:ext cx="431800" cy="4318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2019300" y="304800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1028700" y="15240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0" name="Oval 69"/>
          <p:cNvSpPr/>
          <p:nvPr/>
        </p:nvSpPr>
        <p:spPr>
          <a:xfrm>
            <a:off x="889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1" name="Oval 70"/>
          <p:cNvSpPr/>
          <p:nvPr/>
        </p:nvSpPr>
        <p:spPr>
          <a:xfrm>
            <a:off x="914400" y="1752600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2" name="Oval 71"/>
          <p:cNvSpPr/>
          <p:nvPr/>
        </p:nvSpPr>
        <p:spPr>
          <a:xfrm>
            <a:off x="0" y="12446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3" name="Oval 72"/>
          <p:cNvSpPr/>
          <p:nvPr/>
        </p:nvSpPr>
        <p:spPr>
          <a:xfrm>
            <a:off x="152400" y="1092200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304800" y="10668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7" name="Oval 76"/>
          <p:cNvSpPr/>
          <p:nvPr/>
        </p:nvSpPr>
        <p:spPr>
          <a:xfrm rot="6197586" flipV="1">
            <a:off x="7932464" y="5568366"/>
            <a:ext cx="914400" cy="9144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0" name="Oval 79"/>
          <p:cNvSpPr/>
          <p:nvPr/>
        </p:nvSpPr>
        <p:spPr>
          <a:xfrm rot="6197586" flipV="1">
            <a:off x="8633992" y="4734233"/>
            <a:ext cx="457200" cy="457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1" name="Oval 80"/>
          <p:cNvSpPr/>
          <p:nvPr/>
        </p:nvSpPr>
        <p:spPr>
          <a:xfrm rot="6197586" flipV="1">
            <a:off x="8292676" y="4953384"/>
            <a:ext cx="355600" cy="3556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2" name="Oval 81"/>
          <p:cNvSpPr/>
          <p:nvPr/>
        </p:nvSpPr>
        <p:spPr>
          <a:xfrm rot="6197586" flipV="1">
            <a:off x="8514131" y="4976607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3" name="Oval 82"/>
          <p:cNvSpPr/>
          <p:nvPr/>
        </p:nvSpPr>
        <p:spPr>
          <a:xfrm rot="6197586" flipV="1">
            <a:off x="7856272" y="5295370"/>
            <a:ext cx="762000" cy="762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4" name="Oval 83"/>
          <p:cNvSpPr/>
          <p:nvPr/>
        </p:nvSpPr>
        <p:spPr>
          <a:xfrm rot="6197586" flipV="1">
            <a:off x="199818" y="5914818"/>
            <a:ext cx="216774" cy="216774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5" name="Oval 84"/>
          <p:cNvSpPr/>
          <p:nvPr/>
        </p:nvSpPr>
        <p:spPr>
          <a:xfrm rot="6197586" flipV="1">
            <a:off x="7387699" y="5767494"/>
            <a:ext cx="431800" cy="4318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6" name="Oval 85"/>
          <p:cNvSpPr/>
          <p:nvPr/>
        </p:nvSpPr>
        <p:spPr>
          <a:xfrm rot="6197586" flipV="1">
            <a:off x="7412357" y="6095509"/>
            <a:ext cx="203200" cy="2032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7" name="Oval 86"/>
          <p:cNvSpPr/>
          <p:nvPr/>
        </p:nvSpPr>
        <p:spPr>
          <a:xfrm rot="6197586" flipV="1">
            <a:off x="7638907" y="6462226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8" name="Oval 87"/>
          <p:cNvSpPr/>
          <p:nvPr/>
        </p:nvSpPr>
        <p:spPr>
          <a:xfrm rot="6197586" flipV="1">
            <a:off x="8607584" y="4384300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89" name="Oval 88"/>
          <p:cNvSpPr/>
          <p:nvPr/>
        </p:nvSpPr>
        <p:spPr>
          <a:xfrm rot="6197586" flipV="1">
            <a:off x="7887663" y="6403551"/>
            <a:ext cx="203200" cy="2032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0" name="Oval 89"/>
          <p:cNvSpPr/>
          <p:nvPr/>
        </p:nvSpPr>
        <p:spPr>
          <a:xfrm rot="6197586" flipV="1">
            <a:off x="8801061" y="4338664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1" name="Oval 90"/>
          <p:cNvSpPr/>
          <p:nvPr/>
        </p:nvSpPr>
        <p:spPr>
          <a:xfrm rot="6197586" flipV="1">
            <a:off x="8617702" y="4451939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2" name="Oval 91"/>
          <p:cNvSpPr/>
          <p:nvPr/>
        </p:nvSpPr>
        <p:spPr>
          <a:xfrm rot="6197586" flipV="1">
            <a:off x="8557941" y="4594415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5" name="Oval 94"/>
          <p:cNvSpPr/>
          <p:nvPr/>
        </p:nvSpPr>
        <p:spPr>
          <a:xfrm rot="6197586" flipV="1">
            <a:off x="243115" y="6241508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96" name="Oval 95"/>
          <p:cNvSpPr/>
          <p:nvPr/>
        </p:nvSpPr>
        <p:spPr>
          <a:xfrm rot="6197586" flipV="1">
            <a:off x="436592" y="6195872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 rot="6197586" flipV="1">
            <a:off x="253233" y="6309147"/>
            <a:ext cx="127000" cy="127000"/>
          </a:xfrm>
          <a:prstGeom prst="ellipse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60000"/>
                </a:schemeClr>
              </a:gs>
              <a:gs pos="50000">
                <a:schemeClr val="accent1">
                  <a:tint val="44500"/>
                  <a:satMod val="160000"/>
                  <a:alpha val="60000"/>
                </a:schemeClr>
              </a:gs>
              <a:gs pos="100000">
                <a:schemeClr val="accent1">
                  <a:tint val="23500"/>
                  <a:satMod val="160000"/>
                  <a:alpha val="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 rot="6197586" flipV="1">
            <a:off x="193472" y="6451623"/>
            <a:ext cx="127000" cy="127000"/>
          </a:xfrm>
          <a:prstGeom prst="ellipse">
            <a:avLst/>
          </a:prstGeom>
          <a:solidFill>
            <a:schemeClr val="tx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200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14350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06450" indent="-228600" algn="l" defTabSz="914400" rtl="0" eaLnBrk="1" latinLnBrk="0" hangingPunct="1">
        <a:spcBef>
          <a:spcPts val="1000"/>
        </a:spcBef>
        <a:buFont typeface="Wingdings" pitchFamily="2" charset="2"/>
        <a:buChar char="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089025" indent="-228600" algn="l" defTabSz="914400" rtl="0" eaLnBrk="1" latinLnBrk="0" hangingPunct="1">
        <a:spcBef>
          <a:spcPts val="1000"/>
        </a:spcBef>
        <a:buFont typeface="Arial" pitchFamily="34" charset="0"/>
        <a:buChar char="•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ts val="1000"/>
        </a:spcBef>
        <a:buFont typeface="Wingdings" pitchFamily="2" charset="2"/>
        <a:buChar char="l"/>
        <a:defRPr sz="1800" kern="1200">
          <a:solidFill>
            <a:schemeClr val="tx1"/>
          </a:solidFill>
          <a:effectLst>
            <a:outerShdw blurRad="76200" sx="101000" sy="101000" algn="ctr" rotWithShape="0">
              <a:schemeClr val="tx1">
                <a:lumMod val="85000"/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nstantia" pitchFamily="18" charset="0"/>
              </a:rPr>
              <a:t>Sabeel.ul.Huda</a:t>
            </a:r>
            <a:endParaRPr lang="nb-NO" b="1" dirty="0">
              <a:latin typeface="Constant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nb-NO" sz="4000" b="1" dirty="0" smtClean="0">
                <a:latin typeface="Baskerville Old Face" pitchFamily="18" charset="0"/>
              </a:rPr>
              <a:t>Lesson  21</a:t>
            </a:r>
          </a:p>
          <a:p>
            <a:pPr algn="ctr">
              <a:buNone/>
            </a:pPr>
            <a:r>
              <a:rPr lang="nb-NO" sz="4000" b="1" dirty="0" smtClean="0">
                <a:latin typeface="Baskerville Old Face" pitchFamily="18" charset="0"/>
              </a:rPr>
              <a:t>148-158 </a:t>
            </a:r>
            <a:r>
              <a:rPr lang="nb-NO" sz="1100" b="1" dirty="0" err="1" smtClean="0">
                <a:solidFill>
                  <a:prstClr val="white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latin typeface="Baskerville Old Face" pitchFamily="18" charset="0"/>
              </a:rPr>
              <a:t>Al-Baqarah</a:t>
            </a:r>
            <a:r>
              <a:rPr lang="nb-NO" sz="1100" b="1" dirty="0" smtClean="0">
                <a:solidFill>
                  <a:prstClr val="white"/>
                </a:solidFill>
                <a:effectLst>
                  <a:outerShdw blurRad="76200" sx="101000" sy="101000" algn="ctr" rotWithShape="0">
                    <a:prstClr val="white">
                      <a:lumMod val="85000"/>
                      <a:alpha val="40000"/>
                    </a:prstClr>
                  </a:outerShdw>
                </a:effectLst>
                <a:latin typeface="Baskerville Old Face" pitchFamily="18" charset="0"/>
              </a:rPr>
              <a:t>: </a:t>
            </a:r>
            <a:endParaRPr lang="nb-NO" sz="4000" b="1" dirty="0" smtClean="0">
              <a:latin typeface="Baskerville Old Face" pitchFamily="18" charset="0"/>
            </a:endParaRPr>
          </a:p>
        </p:txBody>
      </p:sp>
      <p:pic>
        <p:nvPicPr>
          <p:cNvPr id="1026" name="Picture 2" descr="C:\Users\iffat\AppData\Local\Microsoft\Windows\Temporary Internet Files\Content.IE5\G13Z1AV7\MP90040272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257800"/>
            <a:ext cx="1728466" cy="1304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1027" name="Picture 3" descr="C:\Users\iffat\AppData\Local\Microsoft\Windows\Temporary Internet Files\Content.IE5\SG20EHKQ\MC90041531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81000"/>
            <a:ext cx="2045538" cy="167076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ar-AE" sz="4700" b="1" dirty="0" smtClean="0">
                <a:latin typeface="Arabic Typesetting" pitchFamily="66" charset="-78"/>
                <a:cs typeface="Arabic Typesetting" pitchFamily="66" charset="-78"/>
              </a:rPr>
              <a:t>﴿وَمِنْ حَيْثُ خَرَجْتَ فَوَلِّ وَجْهَكَ شَطْرَ الْمَسْجِدِ الْحَرَامِ وَإِنَّهُ لَلْحَقُّ مِن رَّبِّكَ وَمَا اللَّهُ بِغَـفِلٍ عَمَّا تَعْمَلُونَ </a:t>
            </a:r>
            <a:endParaRPr lang="nb-NO" sz="47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4038600" cy="4495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And from </a:t>
            </a:r>
            <a:r>
              <a:rPr lang="en-US" sz="2000" dirty="0" err="1" smtClean="0"/>
              <a:t>wheresoever</a:t>
            </a:r>
            <a:r>
              <a:rPr lang="en-US" sz="2000" dirty="0" smtClean="0"/>
              <a:t> you start forth (for prayers), turn your face in the direction of Al-</a:t>
            </a:r>
            <a:r>
              <a:rPr lang="en-US" sz="2000" dirty="0" err="1" smtClean="0"/>
              <a:t>Masjid</a:t>
            </a:r>
            <a:r>
              <a:rPr lang="en-US" sz="2000" dirty="0" smtClean="0"/>
              <a:t> Al-</a:t>
            </a:r>
            <a:r>
              <a:rPr lang="en-US" sz="2000" dirty="0" err="1" smtClean="0"/>
              <a:t>Haram</a:t>
            </a:r>
            <a:r>
              <a:rPr lang="en-US" sz="2000" dirty="0" smtClean="0"/>
              <a:t> (at </a:t>
            </a:r>
            <a:r>
              <a:rPr lang="en-US" sz="2000" dirty="0" err="1" smtClean="0"/>
              <a:t>Makkah</a:t>
            </a:r>
            <a:r>
              <a:rPr lang="en-US" sz="2000" dirty="0" smtClean="0"/>
              <a:t>), that is indeed the truth from your Lord. And Allah is not unaware of what you do.) </a:t>
            </a: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Verse 149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dirty="0" smtClean="0"/>
              <a:t> </a:t>
            </a:r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3200" b="1" dirty="0" smtClean="0"/>
          </a:p>
          <a:p>
            <a:pPr algn="ctr">
              <a:buNone/>
            </a:pPr>
            <a:r>
              <a:rPr lang="en-US" sz="3200" b="1" dirty="0" smtClean="0"/>
              <a:t>Why was changing the </a:t>
            </a:r>
            <a:r>
              <a:rPr lang="en-US" sz="3200" b="1" dirty="0" err="1" smtClean="0"/>
              <a:t>Qiblah</a:t>
            </a:r>
            <a:r>
              <a:rPr lang="en-US" sz="3200" b="1" dirty="0" smtClean="0"/>
              <a:t> mentioned thrice</a:t>
            </a:r>
          </a:p>
          <a:p>
            <a:endParaRPr lang="nb-NO" sz="2400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4800" y="1901952"/>
            <a:ext cx="8839200" cy="422452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This is a third command from Allah to face Al-</a:t>
            </a:r>
            <a:r>
              <a:rPr lang="en-US" sz="2800" dirty="0" err="1" smtClean="0"/>
              <a:t>Masjid</a:t>
            </a:r>
            <a:r>
              <a:rPr lang="en-US" sz="2800" dirty="0" smtClean="0"/>
              <a:t> Al-</a:t>
            </a:r>
            <a:r>
              <a:rPr lang="en-US" sz="2800" dirty="0" err="1" smtClean="0"/>
              <a:t>Haram</a:t>
            </a:r>
            <a:r>
              <a:rPr lang="en-US" sz="2800" dirty="0" smtClean="0"/>
              <a:t> (the Sacred Mosque) from every part of the world (during prayer). </a:t>
            </a: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956048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nb-NO" sz="2800" dirty="0" err="1" smtClean="0"/>
              <a:t>Hazrat</a:t>
            </a:r>
            <a:r>
              <a:rPr lang="nb-NO" sz="2800" dirty="0" smtClean="0"/>
              <a:t> </a:t>
            </a:r>
            <a:r>
              <a:rPr lang="nb-NO" sz="2800" dirty="0" err="1" smtClean="0"/>
              <a:t>Hudaifa</a:t>
            </a:r>
            <a:r>
              <a:rPr lang="nb-NO" sz="2800" dirty="0" smtClean="0"/>
              <a:t> se </a:t>
            </a:r>
            <a:r>
              <a:rPr lang="nb-NO" sz="2800" dirty="0" err="1" smtClean="0"/>
              <a:t>rawayat</a:t>
            </a:r>
            <a:r>
              <a:rPr lang="nb-NO" sz="2800" dirty="0" smtClean="0"/>
              <a:t> hai... Allah </a:t>
            </a:r>
            <a:r>
              <a:rPr lang="nb-NO" sz="2800" dirty="0" err="1" smtClean="0"/>
              <a:t>kay</a:t>
            </a:r>
            <a:r>
              <a:rPr lang="nb-NO" sz="2800" dirty="0" smtClean="0"/>
              <a:t> </a:t>
            </a:r>
            <a:r>
              <a:rPr lang="nb-NO" sz="2800" dirty="0" err="1" smtClean="0"/>
              <a:t>Nabbi</a:t>
            </a:r>
            <a:r>
              <a:rPr lang="nb-NO" sz="2800" dirty="0" smtClean="0"/>
              <a:t> </a:t>
            </a:r>
            <a:r>
              <a:rPr lang="nb-NO" sz="2800" dirty="0" err="1" smtClean="0"/>
              <a:t>nay</a:t>
            </a:r>
            <a:r>
              <a:rPr lang="nb-NO" sz="2800" dirty="0" smtClean="0"/>
              <a:t> </a:t>
            </a:r>
            <a:r>
              <a:rPr lang="nb-NO" sz="2800" dirty="0" err="1" smtClean="0"/>
              <a:t>farmaya</a:t>
            </a:r>
            <a:r>
              <a:rPr lang="nb-NO" sz="2800" dirty="0" smtClean="0"/>
              <a:t>... humko aur umaton say 3 baaton par fazilat hai....</a:t>
            </a:r>
          </a:p>
          <a:p>
            <a:pPr lvl="0">
              <a:buNone/>
            </a:pPr>
            <a:r>
              <a:rPr lang="nb-NO" sz="2800" dirty="0" smtClean="0"/>
              <a:t> 1- humari namaz me jamatain... </a:t>
            </a:r>
          </a:p>
          <a:p>
            <a:pPr lvl="0">
              <a:buNone/>
            </a:pPr>
            <a:r>
              <a:rPr lang="nb-NO" sz="2800" dirty="0" smtClean="0"/>
              <a:t>2- zamin ko humare liye masjid banya geya...</a:t>
            </a:r>
          </a:p>
          <a:p>
            <a:pPr lvl="0">
              <a:buNone/>
            </a:pPr>
            <a:r>
              <a:rPr lang="nb-NO" sz="2800" dirty="0" smtClean="0"/>
              <a:t>3- zamin ki matti humare liye pak karne wali banai gei...</a:t>
            </a:r>
            <a:r>
              <a:rPr lang="nb-NO" sz="2800" b="1" dirty="0" smtClean="0"/>
              <a:t> </a:t>
            </a:r>
          </a:p>
          <a:p>
            <a:pPr lvl="0">
              <a:buNone/>
            </a:pPr>
            <a:r>
              <a:rPr lang="nb-NO" sz="2800" b="1" dirty="0" smtClean="0"/>
              <a:t>                                                                 (Sahi Bukhari)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304800" y="1752600"/>
            <a:ext cx="4343399" cy="4724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ar-AE" sz="2800" b="1" dirty="0" smtClean="0">
                <a:latin typeface="Arabic Typesetting" pitchFamily="66" charset="-78"/>
                <a:cs typeface="Arabic Typesetting" pitchFamily="66" charset="-78"/>
              </a:rPr>
              <a:t>وَمِنۡ حَيۡثُ خَرَجۡتَ فَوَلِّ وَجۡهَكَ شَطۡر ٱلۡمَسۡجِدِ ٱلۡحَرَامِ‌ۚ وَحَيۡثُ مَا كُنتُمۡ فَوَلُّواْ وُجُوهَڪُمۡ شَطۡرَهُ ۥ لِئَلَّا يَكُونَ لِلنَّاسِ عَلَيۡكُمۡ حُجَّةٌ إِلَّا ٱلَّذِينَ ظَلَمُواْ مِنۡہُمۡ فَلَا تَخۡشَوۡهُمۡ وَٱخۡشَوۡنِى وَلِأُتِمَّ نِعۡمَتِى عَلَيۡكُمۡ وَلَعَلَّكُمۡ تَہۡتَدُونَ</a:t>
            </a:r>
            <a:endParaRPr lang="nb-NO" sz="28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4343400" cy="4724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nb-NO" dirty="0" smtClean="0"/>
              <a:t>And from </a:t>
            </a:r>
            <a:r>
              <a:rPr lang="nb-NO" dirty="0" err="1" smtClean="0"/>
              <a:t>wheresoever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start </a:t>
            </a:r>
            <a:r>
              <a:rPr lang="nb-NO" dirty="0" err="1" smtClean="0"/>
              <a:t>forth</a:t>
            </a:r>
            <a:r>
              <a:rPr lang="nb-NO" dirty="0" smtClean="0"/>
              <a:t> (for </a:t>
            </a:r>
            <a:r>
              <a:rPr lang="nb-NO" dirty="0" err="1" smtClean="0"/>
              <a:t>prayers</a:t>
            </a:r>
            <a:r>
              <a:rPr lang="nb-NO" dirty="0" smtClean="0"/>
              <a:t>), turn </a:t>
            </a:r>
            <a:r>
              <a:rPr lang="nb-NO" dirty="0" err="1" smtClean="0"/>
              <a:t>your</a:t>
            </a:r>
            <a:r>
              <a:rPr lang="nb-NO" dirty="0" smtClean="0"/>
              <a:t> </a:t>
            </a:r>
            <a:r>
              <a:rPr lang="nb-NO" dirty="0" err="1" smtClean="0"/>
              <a:t>face</a:t>
            </a:r>
            <a:r>
              <a:rPr lang="nb-NO" dirty="0" smtClean="0"/>
              <a:t> in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direction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Al-Masjid</a:t>
            </a:r>
            <a:r>
              <a:rPr lang="nb-NO" dirty="0" smtClean="0"/>
              <a:t> </a:t>
            </a:r>
            <a:r>
              <a:rPr lang="nb-NO" dirty="0" err="1" smtClean="0"/>
              <a:t>Al-Haram</a:t>
            </a:r>
            <a:r>
              <a:rPr lang="nb-NO" dirty="0" smtClean="0"/>
              <a:t> (at </a:t>
            </a:r>
            <a:r>
              <a:rPr lang="nb-NO" dirty="0" err="1" smtClean="0"/>
              <a:t>Makkah</a:t>
            </a:r>
            <a:r>
              <a:rPr lang="nb-NO" dirty="0" smtClean="0"/>
              <a:t>), and </a:t>
            </a:r>
            <a:r>
              <a:rPr lang="nb-NO" dirty="0" err="1" smtClean="0"/>
              <a:t>wheresoever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, turn </a:t>
            </a:r>
            <a:r>
              <a:rPr lang="nb-NO" dirty="0" err="1" smtClean="0"/>
              <a:t>your</a:t>
            </a:r>
            <a:r>
              <a:rPr lang="nb-NO" dirty="0" smtClean="0"/>
              <a:t> </a:t>
            </a:r>
            <a:r>
              <a:rPr lang="nb-NO" dirty="0" err="1" smtClean="0"/>
              <a:t>faces</a:t>
            </a:r>
            <a:r>
              <a:rPr lang="nb-NO" dirty="0" smtClean="0"/>
              <a:t> </a:t>
            </a:r>
            <a:r>
              <a:rPr lang="nb-NO" dirty="0" err="1" smtClean="0"/>
              <a:t>towards</a:t>
            </a:r>
            <a:r>
              <a:rPr lang="nb-NO" dirty="0" smtClean="0"/>
              <a:t> it (</a:t>
            </a:r>
            <a:r>
              <a:rPr lang="nb-NO" dirty="0" err="1" smtClean="0"/>
              <a:t>when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pray</a:t>
            </a:r>
            <a:r>
              <a:rPr lang="nb-NO" dirty="0" smtClean="0"/>
              <a:t>) so </a:t>
            </a:r>
            <a:r>
              <a:rPr lang="nb-NO" dirty="0" err="1" smtClean="0"/>
              <a:t>that</a:t>
            </a:r>
            <a:r>
              <a:rPr lang="nb-NO" dirty="0" smtClean="0"/>
              <a:t> men </a:t>
            </a:r>
            <a:r>
              <a:rPr lang="nb-NO" dirty="0" err="1" smtClean="0"/>
              <a:t>may</a:t>
            </a:r>
            <a:r>
              <a:rPr lang="nb-NO" dirty="0" smtClean="0"/>
              <a:t> have </a:t>
            </a:r>
            <a:r>
              <a:rPr lang="nb-NO" dirty="0" err="1" smtClean="0"/>
              <a:t>no</a:t>
            </a:r>
            <a:r>
              <a:rPr lang="nb-NO" dirty="0" smtClean="0"/>
              <a:t> argument </a:t>
            </a:r>
            <a:r>
              <a:rPr lang="nb-NO" dirty="0" err="1" smtClean="0"/>
              <a:t>against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except</a:t>
            </a:r>
            <a:r>
              <a:rPr lang="nb-NO" dirty="0" smtClean="0"/>
              <a:t> </a:t>
            </a:r>
            <a:r>
              <a:rPr lang="nb-NO" dirty="0" err="1" smtClean="0"/>
              <a:t>those</a:t>
            </a:r>
            <a:r>
              <a:rPr lang="nb-NO" dirty="0" smtClean="0"/>
              <a:t> </a:t>
            </a:r>
            <a:r>
              <a:rPr lang="nb-NO" dirty="0" err="1" smtClean="0"/>
              <a:t>of</a:t>
            </a:r>
            <a:r>
              <a:rPr lang="nb-NO" dirty="0" smtClean="0"/>
              <a:t> </a:t>
            </a:r>
            <a:r>
              <a:rPr lang="nb-NO" dirty="0" err="1" smtClean="0"/>
              <a:t>them</a:t>
            </a:r>
            <a:r>
              <a:rPr lang="nb-NO" dirty="0" smtClean="0"/>
              <a:t>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are</a:t>
            </a:r>
            <a:r>
              <a:rPr lang="nb-NO" dirty="0" smtClean="0"/>
              <a:t> </a:t>
            </a:r>
            <a:r>
              <a:rPr lang="nb-NO" dirty="0" err="1" smtClean="0"/>
              <a:t>wrongdoers</a:t>
            </a:r>
            <a:r>
              <a:rPr lang="nb-NO" dirty="0" smtClean="0"/>
              <a:t>, so </a:t>
            </a:r>
            <a:r>
              <a:rPr lang="nb-NO" dirty="0" err="1" smtClean="0"/>
              <a:t>fear</a:t>
            </a:r>
            <a:r>
              <a:rPr lang="nb-NO" dirty="0" smtClean="0"/>
              <a:t> </a:t>
            </a:r>
            <a:r>
              <a:rPr lang="nb-NO" dirty="0" err="1" smtClean="0"/>
              <a:t>them</a:t>
            </a:r>
            <a:r>
              <a:rPr lang="nb-NO" dirty="0" smtClean="0"/>
              <a:t> not, </a:t>
            </a:r>
            <a:r>
              <a:rPr lang="nb-NO" dirty="0" err="1" smtClean="0"/>
              <a:t>but</a:t>
            </a:r>
            <a:r>
              <a:rPr lang="nb-NO" dirty="0" smtClean="0"/>
              <a:t> </a:t>
            </a:r>
            <a:r>
              <a:rPr lang="nb-NO" dirty="0" err="1" smtClean="0"/>
              <a:t>fear</a:t>
            </a:r>
            <a:r>
              <a:rPr lang="nb-NO" dirty="0" smtClean="0"/>
              <a:t> </a:t>
            </a:r>
            <a:r>
              <a:rPr lang="nb-NO" dirty="0" err="1" smtClean="0"/>
              <a:t>Me</a:t>
            </a:r>
            <a:r>
              <a:rPr lang="nb-NO" dirty="0" smtClean="0"/>
              <a:t>! ـ And so </a:t>
            </a:r>
            <a:r>
              <a:rPr lang="nb-NO" dirty="0" err="1" smtClean="0"/>
              <a:t>that</a:t>
            </a:r>
            <a:r>
              <a:rPr lang="nb-NO" dirty="0" smtClean="0"/>
              <a:t> I </a:t>
            </a:r>
            <a:r>
              <a:rPr lang="nb-NO" dirty="0" err="1" smtClean="0"/>
              <a:t>may</a:t>
            </a:r>
            <a:r>
              <a:rPr lang="nb-NO" dirty="0" smtClean="0"/>
              <a:t> </a:t>
            </a:r>
            <a:r>
              <a:rPr lang="nb-NO" dirty="0" err="1" smtClean="0"/>
              <a:t>complete</a:t>
            </a:r>
            <a:r>
              <a:rPr lang="nb-NO" dirty="0" smtClean="0"/>
              <a:t> My </a:t>
            </a:r>
            <a:r>
              <a:rPr lang="nb-NO" dirty="0" err="1" smtClean="0"/>
              <a:t>blessings</a:t>
            </a:r>
            <a:r>
              <a:rPr lang="nb-NO" dirty="0" smtClean="0"/>
              <a:t> </a:t>
            </a:r>
            <a:r>
              <a:rPr lang="nb-NO" dirty="0" err="1" smtClean="0"/>
              <a:t>on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and </a:t>
            </a:r>
            <a:r>
              <a:rPr lang="nb-NO" dirty="0" err="1" smtClean="0"/>
              <a:t>that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may</a:t>
            </a:r>
            <a:r>
              <a:rPr lang="nb-NO" dirty="0" smtClean="0"/>
              <a:t> be </a:t>
            </a:r>
            <a:r>
              <a:rPr lang="nb-NO" dirty="0" err="1" smtClean="0"/>
              <a:t>guided</a:t>
            </a:r>
            <a:r>
              <a:rPr lang="nb-NO" dirty="0" smtClean="0"/>
              <a:t>.) </a:t>
            </a:r>
          </a:p>
          <a:p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Verse 150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sz="2800" b="1" dirty="0" smtClean="0"/>
          </a:p>
          <a:p>
            <a:pPr algn="ctr">
              <a:buNone/>
            </a:pPr>
            <a:r>
              <a:rPr lang="en-US" sz="2800" b="1" dirty="0" smtClean="0"/>
              <a:t>The Wisdom behind abrogating the Previous </a:t>
            </a:r>
            <a:r>
              <a:rPr lang="en-US" sz="2800" b="1" dirty="0" err="1" smtClean="0"/>
              <a:t>Qiblah</a:t>
            </a:r>
            <a:r>
              <a:rPr lang="en-US" sz="2800" b="1" dirty="0" smtClean="0"/>
              <a:t>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لِئَلاَّ يَكُونَ لِلنَّاسِ عَلَيْكُمْ حُجَّةٌ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The People of the Book knew from the description of the Muslim </a:t>
            </a:r>
            <a:r>
              <a:rPr lang="en-US" dirty="0" err="1" smtClean="0"/>
              <a:t>Ummah</a:t>
            </a:r>
            <a:r>
              <a:rPr lang="en-US" dirty="0" smtClean="0"/>
              <a:t> that they would be ordered to face the </a:t>
            </a:r>
            <a:r>
              <a:rPr lang="en-US" dirty="0" err="1" smtClean="0"/>
              <a:t>Ka`bah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If the Muslims did not fit this description, the Jews would have used this fact against the Muslims.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If the Muslims had remained on the </a:t>
            </a:r>
            <a:r>
              <a:rPr lang="en-US" dirty="0" err="1" smtClean="0"/>
              <a:t>Qiblah</a:t>
            </a:r>
            <a:r>
              <a:rPr lang="en-US" dirty="0" smtClean="0"/>
              <a:t> of </a:t>
            </a:r>
            <a:r>
              <a:rPr lang="en-US" dirty="0" err="1" smtClean="0"/>
              <a:t>Bayt</a:t>
            </a:r>
            <a:r>
              <a:rPr lang="en-US" dirty="0" smtClean="0"/>
              <a:t> Al-</a:t>
            </a:r>
            <a:r>
              <a:rPr lang="en-US" dirty="0" err="1" smtClean="0"/>
              <a:t>Maqdis</a:t>
            </a:r>
            <a:r>
              <a:rPr lang="en-US" dirty="0" smtClean="0"/>
              <a:t>, which was also the </a:t>
            </a:r>
            <a:r>
              <a:rPr lang="en-US" dirty="0" err="1" smtClean="0"/>
              <a:t>Qiblah</a:t>
            </a:r>
            <a:r>
              <a:rPr lang="en-US" dirty="0" smtClean="0"/>
              <a:t> of the Jews, </a:t>
            </a:r>
          </a:p>
          <a:p>
            <a:pPr>
              <a:buNone/>
            </a:pPr>
            <a:r>
              <a:rPr lang="en-US" dirty="0" smtClean="0"/>
              <a:t>This fact could have been used as the basis of argument by the Jews against other people.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إِلَّا ٱلَّذِينَ ظَلَمُواْ مِنۡہُمۡ 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(except those of them that are wrongdoers)</a:t>
            </a:r>
          </a:p>
          <a:p>
            <a:pPr>
              <a:buNone/>
            </a:pPr>
            <a:r>
              <a:rPr lang="en-US" dirty="0" smtClean="0"/>
              <a:t>indicates the </a:t>
            </a:r>
            <a:r>
              <a:rPr lang="en-US" dirty="0" err="1" smtClean="0"/>
              <a:t>Mushrikin</a:t>
            </a:r>
            <a:r>
              <a:rPr lang="en-US" dirty="0" smtClean="0"/>
              <a:t> (polytheists) of </a:t>
            </a:r>
            <a:r>
              <a:rPr lang="en-US" dirty="0" err="1" smtClean="0"/>
              <a:t>Quraysh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The reasoning of these unjust persons was the unsound statement: 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Continued</a:t>
            </a:r>
            <a:r>
              <a:rPr lang="nb-NO" dirty="0" smtClean="0"/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"This man (Muhammad) claims that he follows the religion of Ibrahim! Hence, if his facing </a:t>
            </a:r>
            <a:r>
              <a:rPr lang="en-US" sz="2000" dirty="0" err="1" smtClean="0"/>
              <a:t>Bayt</a:t>
            </a:r>
            <a:r>
              <a:rPr lang="en-US" sz="2000" dirty="0" smtClean="0"/>
              <a:t> Al-</a:t>
            </a:r>
            <a:r>
              <a:rPr lang="en-US" sz="2000" dirty="0" err="1" smtClean="0"/>
              <a:t>Maqdis</a:t>
            </a:r>
            <a:r>
              <a:rPr lang="en-US" sz="2000" dirty="0" smtClean="0"/>
              <a:t> was a part of the religion of Ibrahim, why did he change it'' 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Main topics of verses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endParaRPr lang="nb-NO" dirty="0" smtClean="0"/>
          </a:p>
          <a:p>
            <a:r>
              <a:rPr lang="en-US" dirty="0" smtClean="0"/>
              <a:t>The order to face towards </a:t>
            </a:r>
            <a:r>
              <a:rPr lang="en-US" dirty="0" err="1" smtClean="0"/>
              <a:t>Ka'bah</a:t>
            </a:r>
            <a:r>
              <a:rPr lang="en-US" dirty="0" smtClean="0"/>
              <a:t> as </a:t>
            </a:r>
            <a:r>
              <a:rPr lang="en-US" dirty="0" err="1" smtClean="0"/>
              <a:t>Qiblah</a:t>
            </a:r>
            <a:r>
              <a:rPr lang="en-US" dirty="0" smtClean="0"/>
              <a:t> during</a:t>
            </a:r>
            <a:r>
              <a:rPr lang="nb-NO" dirty="0" smtClean="0"/>
              <a:t>        </a:t>
            </a:r>
          </a:p>
          <a:p>
            <a:pPr>
              <a:buNone/>
            </a:pP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i="1" dirty="0" smtClean="0"/>
              <a:t>(prayers)</a:t>
            </a:r>
            <a:r>
              <a:rPr lang="en-US" dirty="0" smtClean="0"/>
              <a:t>.	2:[148-152]</a:t>
            </a:r>
          </a:p>
          <a:p>
            <a:r>
              <a:rPr lang="en-US" dirty="0" smtClean="0"/>
              <a:t>Prescription to seek Allah's help.	2:[153]</a:t>
            </a:r>
            <a:endParaRPr lang="nb-NO" dirty="0" smtClean="0"/>
          </a:p>
          <a:p>
            <a:r>
              <a:rPr lang="en-US" dirty="0" smtClean="0"/>
              <a:t>Martyrs are not dead.	2:[154]</a:t>
            </a:r>
            <a:endParaRPr lang="nb-NO" dirty="0" smtClean="0"/>
          </a:p>
          <a:p>
            <a:r>
              <a:rPr lang="en-US" dirty="0" smtClean="0"/>
              <a:t>Allah will test the Believer's belief.	2:[155-157]</a:t>
            </a:r>
            <a:endParaRPr lang="nb-NO" dirty="0" smtClean="0"/>
          </a:p>
          <a:p>
            <a:r>
              <a:rPr lang="en-US" dirty="0" err="1" smtClean="0"/>
              <a:t>Safa</a:t>
            </a:r>
            <a:r>
              <a:rPr lang="en-US" dirty="0" smtClean="0"/>
              <a:t> and </a:t>
            </a:r>
            <a:r>
              <a:rPr lang="en-US" dirty="0" err="1" smtClean="0"/>
              <a:t>Marwah</a:t>
            </a:r>
            <a:r>
              <a:rPr lang="en-US" dirty="0" smtClean="0"/>
              <a:t> are the symbols of Allah.	2:[158]</a:t>
            </a:r>
            <a:endParaRPr lang="nb-NO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nb-NO" dirty="0" smtClean="0"/>
          </a:p>
          <a:p>
            <a:pPr>
              <a:buNone/>
            </a:pPr>
            <a:endParaRPr lang="nb-NO" b="1" dirty="0" smtClean="0"/>
          </a:p>
          <a:p>
            <a:endParaRPr lang="nb-NO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sz="6000" dirty="0" smtClean="0">
                <a:latin typeface="Arabic Typesetting" pitchFamily="66" charset="-78"/>
                <a:cs typeface="Arabic Typesetting" pitchFamily="66" charset="-78"/>
              </a:rPr>
              <a:t>فَلاَ تَخْشَوْهُمْ وَاخْشَوْنِى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(. ..so fear them not, but fear Me!)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`Do not fear the doubts that the unjust, stubborn persons raise and fear Me Alone.' Indeed, Allah Alone deserves to be feared.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sz="6000" dirty="0" smtClean="0">
                <a:latin typeface="Arabic Typesetting" pitchFamily="66" charset="-78"/>
                <a:cs typeface="Arabic Typesetting" pitchFamily="66" charset="-78"/>
              </a:rPr>
              <a:t>وَلاٌّتِمَّ نِعْمَتِى عَلَيْكُمْ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(...so that I may complete My blessings on you.) </a:t>
            </a:r>
          </a:p>
          <a:p>
            <a:pPr>
              <a:buNone/>
            </a:pP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dirty="0" smtClean="0"/>
              <a:t/>
            </a:r>
            <a:br>
              <a:rPr lang="ar-AE" dirty="0" smtClean="0"/>
            </a:br>
            <a:r>
              <a:rPr lang="ar-AE" sz="6700" b="1" dirty="0" smtClean="0">
                <a:latin typeface="Arabic Typesetting" pitchFamily="66" charset="-78"/>
                <a:cs typeface="Arabic Typesetting" pitchFamily="66" charset="-78"/>
              </a:rPr>
              <a:t>وَلَعَلَّكُمْ تَهْتَدُونَ </a:t>
            </a:r>
            <a:r>
              <a:rPr lang="ar-AE" dirty="0" smtClean="0"/>
              <a:t/>
            </a:r>
            <a:br>
              <a:rPr lang="ar-AE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that you may be guided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0" y="1752600"/>
            <a:ext cx="4329953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﴿كَمَآ أَرْسَلْنَا فِيكُمْ رَسُولاً مِّنْكُمْ يَتْلُواْ عَلَيْكُمْ آيَـتِنَا وَيُزَكِّيكُمْ وَيُعَلِّمُكُمُ الْكِتَـبَ وَالْحِكْمَةَ وَيُعَلِّمُكُم مَّا لَمْ تَكُونُواْ تَعْلَمُونَ </a:t>
            </a:r>
            <a:endParaRPr lang="nb-NO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343400" y="1905000"/>
            <a:ext cx="45720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b-NO" sz="2000" dirty="0" err="1" smtClean="0"/>
              <a:t>Similarly</a:t>
            </a:r>
            <a:r>
              <a:rPr lang="nb-NO" sz="2000" dirty="0" smtClean="0"/>
              <a:t> ,</a:t>
            </a:r>
            <a:r>
              <a:rPr lang="nb-NO" sz="2000" dirty="0" err="1" smtClean="0"/>
              <a:t>We</a:t>
            </a:r>
            <a:r>
              <a:rPr lang="nb-NO" sz="2000" dirty="0" smtClean="0"/>
              <a:t> have sent </a:t>
            </a:r>
            <a:r>
              <a:rPr lang="nb-NO" sz="2000" dirty="0" err="1" smtClean="0"/>
              <a:t>among</a:t>
            </a:r>
            <a:r>
              <a:rPr lang="nb-NO" sz="2000" dirty="0" smtClean="0"/>
              <a:t> </a:t>
            </a:r>
            <a:r>
              <a:rPr lang="nb-NO" sz="2000" dirty="0" err="1" smtClean="0"/>
              <a:t>you</a:t>
            </a:r>
            <a:r>
              <a:rPr lang="nb-NO" sz="2000" dirty="0" smtClean="0"/>
              <a:t> a Messenger </a:t>
            </a:r>
            <a:r>
              <a:rPr lang="nb-NO" sz="2000" dirty="0" err="1" smtClean="0"/>
              <a:t>of</a:t>
            </a:r>
            <a:r>
              <a:rPr lang="nb-NO" sz="2000" dirty="0" smtClean="0"/>
              <a:t> </a:t>
            </a:r>
            <a:r>
              <a:rPr lang="nb-NO" sz="2000" dirty="0" err="1" smtClean="0"/>
              <a:t>your</a:t>
            </a:r>
            <a:r>
              <a:rPr lang="nb-NO" sz="2000" dirty="0" smtClean="0"/>
              <a:t> </a:t>
            </a:r>
            <a:r>
              <a:rPr lang="nb-NO" sz="2000" dirty="0" err="1" smtClean="0"/>
              <a:t>own</a:t>
            </a:r>
            <a:r>
              <a:rPr lang="nb-NO" sz="2000" dirty="0" smtClean="0"/>
              <a:t>, </a:t>
            </a:r>
            <a:r>
              <a:rPr lang="nb-NO" sz="2000" dirty="0" err="1" smtClean="0"/>
              <a:t>reciting</a:t>
            </a:r>
            <a:r>
              <a:rPr lang="nb-NO" sz="2000" dirty="0" smtClean="0"/>
              <a:t> to </a:t>
            </a:r>
            <a:r>
              <a:rPr lang="nb-NO" sz="2000" dirty="0" err="1" smtClean="0"/>
              <a:t>you</a:t>
            </a:r>
            <a:r>
              <a:rPr lang="nb-NO" sz="2000" dirty="0" smtClean="0"/>
              <a:t> </a:t>
            </a:r>
            <a:r>
              <a:rPr lang="nb-NO" sz="2000" dirty="0" err="1" smtClean="0"/>
              <a:t>Our</a:t>
            </a:r>
            <a:r>
              <a:rPr lang="nb-NO" sz="2000" dirty="0" smtClean="0"/>
              <a:t> verses (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Qur'an</a:t>
            </a:r>
            <a:r>
              <a:rPr lang="nb-NO" sz="2000" dirty="0" smtClean="0"/>
              <a:t>) and </a:t>
            </a:r>
            <a:r>
              <a:rPr lang="nb-NO" sz="2000" dirty="0" err="1" smtClean="0"/>
              <a:t>purifying</a:t>
            </a:r>
            <a:r>
              <a:rPr lang="nb-NO" sz="2000" dirty="0" smtClean="0"/>
              <a:t> </a:t>
            </a:r>
            <a:r>
              <a:rPr lang="nb-NO" sz="2000" dirty="0" err="1" smtClean="0"/>
              <a:t>you</a:t>
            </a:r>
            <a:r>
              <a:rPr lang="nb-NO" sz="2000" dirty="0" smtClean="0"/>
              <a:t>, and </a:t>
            </a:r>
            <a:r>
              <a:rPr lang="nb-NO" sz="2000" dirty="0" err="1" smtClean="0"/>
              <a:t>teaching</a:t>
            </a:r>
            <a:r>
              <a:rPr lang="nb-NO" sz="2000" dirty="0" smtClean="0"/>
              <a:t> </a:t>
            </a:r>
            <a:r>
              <a:rPr lang="nb-NO" sz="2000" dirty="0" err="1" smtClean="0"/>
              <a:t>you</a:t>
            </a:r>
            <a:r>
              <a:rPr lang="nb-NO" sz="2000" dirty="0" smtClean="0"/>
              <a:t> </a:t>
            </a:r>
            <a:r>
              <a:rPr lang="nb-NO" sz="2000" dirty="0" err="1" smtClean="0"/>
              <a:t>the</a:t>
            </a:r>
            <a:r>
              <a:rPr lang="nb-NO" sz="2000" dirty="0" smtClean="0"/>
              <a:t> Book (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Qur'an</a:t>
            </a:r>
            <a:r>
              <a:rPr lang="nb-NO" sz="2000" dirty="0" smtClean="0"/>
              <a:t>) and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Hikmah</a:t>
            </a:r>
            <a:r>
              <a:rPr lang="nb-NO" sz="2000" dirty="0" smtClean="0"/>
              <a:t> (i. e., </a:t>
            </a:r>
            <a:r>
              <a:rPr lang="nb-NO" sz="2000" dirty="0" err="1" smtClean="0"/>
              <a:t>Sunnah</a:t>
            </a:r>
            <a:r>
              <a:rPr lang="nb-NO" sz="2000" dirty="0" smtClean="0"/>
              <a:t>, </a:t>
            </a:r>
            <a:r>
              <a:rPr lang="nb-NO" sz="2000" dirty="0" err="1" smtClean="0"/>
              <a:t>Islamic</a:t>
            </a:r>
            <a:r>
              <a:rPr lang="nb-NO" sz="2000" dirty="0" smtClean="0"/>
              <a:t> </a:t>
            </a:r>
            <a:r>
              <a:rPr lang="nb-NO" sz="2000" dirty="0" err="1" smtClean="0"/>
              <a:t>laws</a:t>
            </a:r>
            <a:r>
              <a:rPr lang="nb-NO" sz="2000" dirty="0" smtClean="0"/>
              <a:t> and </a:t>
            </a:r>
            <a:r>
              <a:rPr lang="nb-NO" sz="2000" dirty="0" err="1" smtClean="0"/>
              <a:t>Fiqh</a:t>
            </a:r>
            <a:r>
              <a:rPr lang="nb-NO" sz="2000" dirty="0" smtClean="0"/>
              <a:t> ـ </a:t>
            </a:r>
            <a:r>
              <a:rPr lang="nb-NO" sz="2000" dirty="0" err="1" smtClean="0"/>
              <a:t>jurisprudence</a:t>
            </a:r>
            <a:r>
              <a:rPr lang="nb-NO" sz="2000" dirty="0" smtClean="0"/>
              <a:t>), and </a:t>
            </a:r>
            <a:r>
              <a:rPr lang="nb-NO" sz="2000" dirty="0" err="1" smtClean="0"/>
              <a:t>teaching</a:t>
            </a:r>
            <a:r>
              <a:rPr lang="nb-NO" sz="2000" dirty="0" smtClean="0"/>
              <a:t> </a:t>
            </a:r>
            <a:r>
              <a:rPr lang="nb-NO" sz="2000" dirty="0" err="1" smtClean="0"/>
              <a:t>you</a:t>
            </a:r>
            <a:r>
              <a:rPr lang="nb-NO" sz="2000" dirty="0" smtClean="0"/>
              <a:t> </a:t>
            </a:r>
            <a:r>
              <a:rPr lang="nb-NO" sz="2000" dirty="0" err="1" smtClean="0"/>
              <a:t>that</a:t>
            </a:r>
            <a:r>
              <a:rPr lang="nb-NO" sz="2000" dirty="0" smtClean="0"/>
              <a:t> </a:t>
            </a:r>
            <a:r>
              <a:rPr lang="nb-NO" sz="2000" dirty="0" err="1" smtClean="0"/>
              <a:t>which</a:t>
            </a:r>
            <a:r>
              <a:rPr lang="nb-NO" sz="2000" dirty="0" smtClean="0"/>
              <a:t> </a:t>
            </a:r>
            <a:r>
              <a:rPr lang="nb-NO" sz="2000" dirty="0" err="1" smtClean="0"/>
              <a:t>you</a:t>
            </a:r>
            <a:r>
              <a:rPr lang="nb-NO" sz="2000" dirty="0" smtClean="0"/>
              <a:t> </a:t>
            </a:r>
            <a:r>
              <a:rPr lang="nb-NO" sz="2000" dirty="0" err="1" smtClean="0"/>
              <a:t>did</a:t>
            </a:r>
            <a:r>
              <a:rPr lang="nb-NO" sz="2000" dirty="0" smtClean="0"/>
              <a:t> not know.) </a:t>
            </a: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Verse 151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sz="54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3200" b="1" dirty="0" smtClean="0"/>
              <a:t>Muhammad's Prophecy is a Great Bounty from Allah</a:t>
            </a:r>
          </a:p>
          <a:p>
            <a:pPr algn="ctr"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000" dirty="0" smtClean="0"/>
              <a:t>Allah reminds His believing servants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what He has endowed them with by sending Muhammad as a Messenger to them</a:t>
            </a:r>
          </a:p>
          <a:p>
            <a:pPr>
              <a:buNone/>
            </a:pP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8077200" cy="422452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/>
              <a:t>reciting to them Allah's clear </a:t>
            </a:r>
            <a:r>
              <a:rPr lang="en-US" sz="2000" dirty="0" err="1" smtClean="0"/>
              <a:t>Ayat</a:t>
            </a:r>
            <a:r>
              <a:rPr lang="en-US" sz="20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purifying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cleansing them from the worst types of behavior,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the ills of the souls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 the acts of </a:t>
            </a:r>
            <a:r>
              <a:rPr lang="en-US" sz="2000" dirty="0" err="1" smtClean="0"/>
              <a:t>Jahiliyyah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8915400" cy="422452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The Messenger also takes them away from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the darkness (of disbelief) to the light (of faith) 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/>
              <a:t>teaches them the Book, the Qur'an, and the </a:t>
            </a:r>
            <a:r>
              <a:rPr lang="en-US" sz="2000" dirty="0" err="1" smtClean="0"/>
              <a:t>Hikmah</a:t>
            </a:r>
            <a:r>
              <a:rPr lang="en-US" sz="2000" dirty="0" smtClean="0"/>
              <a:t> (i.e., the wisdom), which is his </a:t>
            </a:r>
            <a:r>
              <a:rPr lang="en-US" sz="2000" dirty="0" err="1" smtClean="0"/>
              <a:t>Sunnah</a:t>
            </a:r>
            <a:r>
              <a:rPr lang="en-US" sz="2000" dirty="0" smtClean="0"/>
              <a:t>.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Continued</a:t>
            </a:r>
            <a:r>
              <a:rPr lang="nb-NO" dirty="0" smtClean="0"/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4800" y="1901952"/>
            <a:ext cx="8458200" cy="4224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err="1" smtClean="0"/>
              <a:t>Ibn</a:t>
            </a:r>
            <a:r>
              <a:rPr lang="en-US" sz="2400" dirty="0" smtClean="0"/>
              <a:t> `</a:t>
            </a:r>
            <a:r>
              <a:rPr lang="en-US" sz="2400" dirty="0" err="1" smtClean="0"/>
              <a:t>Abbas</a:t>
            </a:r>
            <a:r>
              <a:rPr lang="en-US" sz="2400" dirty="0" smtClean="0"/>
              <a:t> commented, "Allah's favor means Muhammad.'' Therefore, Allah has commanded the believers to affirm this favor and to appreciate it by thanking and remembering Him: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sz="5400" b="1" dirty="0" smtClean="0">
                <a:latin typeface="Arabic Typesetting" pitchFamily="66" charset="-78"/>
                <a:cs typeface="Arabic Typesetting" pitchFamily="66" charset="-78"/>
              </a:rPr>
              <a:t>فَٱذۡكُرُونِىٓ أَذۡكُرۡكُمۡ وَٱشۡڪُرُواْ لِى</a:t>
            </a:r>
            <a:r>
              <a:rPr lang="nb-NO" sz="5400" b="1" dirty="0" smtClean="0">
                <a:latin typeface="Arabic Typesetting" pitchFamily="66" charset="-78"/>
                <a:cs typeface="Arabic Typesetting" pitchFamily="66" charset="-78"/>
              </a:rPr>
              <a:t>[152]</a:t>
            </a:r>
            <a:endParaRPr lang="nb-NO" sz="54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8600" y="1901952"/>
            <a:ext cx="8686800" cy="422452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(Therefore, remember Me. I will remember you, and be grateful to Me, and never be ungrateful to Me.) </a:t>
            </a:r>
          </a:p>
          <a:p>
            <a:pPr>
              <a:buNone/>
            </a:pP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900953" y="1752600"/>
            <a:ext cx="3823448" cy="4724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AE" sz="3200" b="1" dirty="0" smtClean="0">
                <a:latin typeface="Arabic Typesetting" pitchFamily="66" charset="-78"/>
                <a:cs typeface="Arabic Typesetting" pitchFamily="66" charset="-78"/>
              </a:rPr>
              <a:t>﴿وَلِكُلٍّ وِجْهَةٌ هُوَ مُوَلِّيهَا فَاسْتَبِقُواْ الْخَيْرَتِ أَيْنَ مَا تَكُونُواْ يَأْتِ بِكُمُ اللَّهُ جَمِيعًا إِنَّ اللَّهَ عَلَى كُلِّ شَىْءٍ قَدِيرٌ </a:t>
            </a:r>
            <a:endParaRPr lang="nb-NO" sz="32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>
              <a:buNone/>
            </a:pP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800600" y="1447800"/>
            <a:ext cx="3962400" cy="4800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/>
              <a:t>For every nation there is a direction to which they face (in their prayers). So hasten towards all that is good. </a:t>
            </a:r>
            <a:r>
              <a:rPr lang="en-US" sz="2000" dirty="0" err="1" smtClean="0"/>
              <a:t>Wheresoever</a:t>
            </a:r>
            <a:r>
              <a:rPr lang="en-US" sz="2000" dirty="0" smtClean="0"/>
              <a:t> you may be, Allah will bring you together (on the Day of Resurrection). Truly, Allah is able to do all things.) </a:t>
            </a:r>
          </a:p>
          <a:p>
            <a:endParaRPr lang="nb-NO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Verse 148</a:t>
            </a:r>
            <a:endParaRPr lang="nb-NO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فَاذْكُرُونِى أَذْكُرْكُمْ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224528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400" dirty="0" smtClean="0"/>
              <a:t>(Therefore remember Me. I will remember you)</a:t>
            </a:r>
          </a:p>
          <a:p>
            <a:pPr algn="ctr">
              <a:buNone/>
            </a:pPr>
            <a:r>
              <a:rPr lang="en-US" sz="2400" dirty="0" smtClean="0"/>
              <a:t>"Remember Me regarding what I have commanded you and I will remember you regarding what I have compelled Myself to do for your benefit </a:t>
            </a:r>
          </a:p>
          <a:p>
            <a:pPr algn="ctr">
              <a:buNone/>
            </a:pPr>
            <a:r>
              <a:rPr lang="en-US" sz="2400" dirty="0" smtClean="0"/>
              <a:t>(i.e., His rewards and forgiveness).'' </a:t>
            </a:r>
          </a:p>
          <a:p>
            <a:pPr algn="ctr"/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>
                <a:latin typeface="+mn-lt"/>
              </a:rPr>
              <a:t>An </a:t>
            </a:r>
            <a:r>
              <a:rPr lang="nb-NO" b="1" dirty="0" err="1" smtClean="0">
                <a:latin typeface="+mn-lt"/>
              </a:rPr>
              <a:t>authentic</a:t>
            </a:r>
            <a:r>
              <a:rPr lang="nb-NO" b="1" dirty="0" smtClean="0">
                <a:latin typeface="+mn-lt"/>
              </a:rPr>
              <a:t> </a:t>
            </a:r>
            <a:r>
              <a:rPr lang="nb-NO" b="1" dirty="0" err="1" smtClean="0">
                <a:latin typeface="+mn-lt"/>
              </a:rPr>
              <a:t>Hadith</a:t>
            </a:r>
            <a:r>
              <a:rPr lang="nb-NO" b="1" dirty="0" smtClean="0">
                <a:latin typeface="+mn-lt"/>
              </a:rPr>
              <a:t> </a:t>
            </a:r>
            <a:r>
              <a:rPr lang="nb-NO" b="1" dirty="0" err="1" smtClean="0">
                <a:latin typeface="+mn-lt"/>
              </a:rPr>
              <a:t>states</a:t>
            </a:r>
            <a:endParaRPr lang="nb-NO" b="1" dirty="0">
              <a:latin typeface="+mn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224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Allah the Exalted said, `Whoever mentions Me to himself, then I will mention him to Myself; and whoever mentions Me in a gathering, I will mention him in a better gathering.</a:t>
            </a:r>
          </a:p>
          <a:p>
            <a:pPr>
              <a:buNone/>
            </a:pP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Continued</a:t>
            </a:r>
            <a:r>
              <a:rPr lang="nb-NO" dirty="0" smtClean="0"/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8600" y="1901952"/>
            <a:ext cx="8763000" cy="422452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nb-NO" sz="2800" dirty="0" err="1" smtClean="0"/>
              <a:t>Admi</a:t>
            </a:r>
            <a:r>
              <a:rPr lang="nb-NO" sz="2800" dirty="0" smtClean="0"/>
              <a:t> </a:t>
            </a:r>
            <a:r>
              <a:rPr lang="nb-NO" sz="2800" dirty="0" err="1" smtClean="0"/>
              <a:t>ki</a:t>
            </a:r>
            <a:r>
              <a:rPr lang="nb-NO" sz="2800" dirty="0" smtClean="0"/>
              <a:t> </a:t>
            </a:r>
            <a:r>
              <a:rPr lang="nb-NO" sz="2800" dirty="0" err="1" smtClean="0"/>
              <a:t>misal</a:t>
            </a:r>
            <a:r>
              <a:rPr lang="nb-NO" sz="2800" dirty="0" smtClean="0"/>
              <a:t> jo </a:t>
            </a:r>
            <a:r>
              <a:rPr lang="nb-NO" sz="2800" dirty="0" err="1" smtClean="0"/>
              <a:t>apnay</a:t>
            </a:r>
            <a:r>
              <a:rPr lang="nb-NO" sz="2800" dirty="0" smtClean="0"/>
              <a:t> Rabb </a:t>
            </a:r>
            <a:r>
              <a:rPr lang="nb-NO" sz="2800" dirty="0" err="1" smtClean="0"/>
              <a:t>ko</a:t>
            </a:r>
            <a:r>
              <a:rPr lang="nb-NO" sz="2800" dirty="0" smtClean="0"/>
              <a:t> </a:t>
            </a:r>
            <a:r>
              <a:rPr lang="nb-NO" sz="2800" dirty="0" err="1" smtClean="0"/>
              <a:t>yadd</a:t>
            </a:r>
            <a:r>
              <a:rPr lang="nb-NO" sz="2800" dirty="0" smtClean="0"/>
              <a:t> karta hai aur jo </a:t>
            </a:r>
            <a:r>
              <a:rPr lang="nb-NO" sz="2800" dirty="0" err="1" smtClean="0"/>
              <a:t>apnay</a:t>
            </a:r>
            <a:r>
              <a:rPr lang="nb-NO" sz="2800" dirty="0" smtClean="0"/>
              <a:t> Rabb </a:t>
            </a:r>
            <a:r>
              <a:rPr lang="nb-NO" sz="2800" dirty="0" err="1" smtClean="0"/>
              <a:t>ko</a:t>
            </a:r>
            <a:r>
              <a:rPr lang="nb-NO" sz="2800" dirty="0" smtClean="0"/>
              <a:t> </a:t>
            </a:r>
            <a:r>
              <a:rPr lang="nb-NO" sz="2800" dirty="0" err="1" smtClean="0"/>
              <a:t>yadd</a:t>
            </a:r>
            <a:r>
              <a:rPr lang="nb-NO" sz="2800" dirty="0" smtClean="0"/>
              <a:t> </a:t>
            </a:r>
            <a:r>
              <a:rPr lang="nb-NO" sz="2800" dirty="0" err="1" smtClean="0"/>
              <a:t>nahi</a:t>
            </a:r>
            <a:r>
              <a:rPr lang="nb-NO" sz="2800" dirty="0" smtClean="0"/>
              <a:t> karta </a:t>
            </a:r>
            <a:r>
              <a:rPr lang="nb-NO" sz="2800" dirty="0" err="1" smtClean="0"/>
              <a:t>zindha</a:t>
            </a:r>
            <a:r>
              <a:rPr lang="nb-NO" sz="2800" dirty="0" smtClean="0"/>
              <a:t> aur </a:t>
            </a:r>
            <a:r>
              <a:rPr lang="nb-NO" sz="2800" dirty="0" err="1" smtClean="0"/>
              <a:t>murda</a:t>
            </a:r>
            <a:r>
              <a:rPr lang="nb-NO" sz="2800" dirty="0" smtClean="0"/>
              <a:t> </a:t>
            </a:r>
            <a:r>
              <a:rPr lang="nb-NO" sz="2800" dirty="0" err="1" smtClean="0"/>
              <a:t>ki</a:t>
            </a:r>
            <a:r>
              <a:rPr lang="nb-NO" sz="2800" dirty="0" smtClean="0"/>
              <a:t> hai.</a:t>
            </a:r>
          </a:p>
          <a:p>
            <a:pPr lvl="0">
              <a:buNone/>
            </a:pPr>
            <a:r>
              <a:rPr lang="nb-NO" sz="2800" dirty="0" smtClean="0"/>
              <a:t>                                           (sahi bukhari)</a:t>
            </a: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وَاشْكُرُواْ لِي وَلاَ تَكْفُرُونِ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8600" y="1901952"/>
            <a:ext cx="8610600" cy="4224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(...and be grateful to Me (for My countless favors on you) and never be ungrateful to Me.) </a:t>
            </a:r>
          </a:p>
          <a:p>
            <a:pPr>
              <a:buNone/>
            </a:pPr>
            <a:r>
              <a:rPr lang="en-US" sz="2400" dirty="0" smtClean="0"/>
              <a:t>Allah commands that He be thanked and appreciated, and promises even more rewards for thanking Him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Allah said in another Ayah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7274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If you give thanks </a:t>
            </a:r>
          </a:p>
          <a:p>
            <a:pPr>
              <a:buNone/>
            </a:pPr>
            <a:r>
              <a:rPr lang="en-US" sz="2400" dirty="0" smtClean="0"/>
              <a:t>(by accepting faith and worshipping none but Allah), </a:t>
            </a:r>
          </a:p>
          <a:p>
            <a:pPr>
              <a:buNone/>
            </a:pPr>
            <a:r>
              <a:rPr lang="en-US" sz="2400" dirty="0" smtClean="0"/>
              <a:t>I will give you more (of My blessings); but if you are thankless (i.e., disbelievers), verily, My punishment is indeed severe.) </a:t>
            </a:r>
          </a:p>
          <a:p>
            <a:pPr>
              <a:buNone/>
            </a:pPr>
            <a:r>
              <a:rPr lang="en-US" sz="2400" dirty="0" smtClean="0"/>
              <a:t>                                        (</a:t>
            </a:r>
            <a:r>
              <a:rPr lang="nb-NO" sz="2400" b="1" dirty="0" smtClean="0"/>
              <a:t>Ibrahim ayat . 7 )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يَـٰٓأَيُّهَا ٱلَّذِينَ ءَامَنُواْ ٱسۡتَعِينُواْ بِٱلصَّبۡرِ وَٱلصَّلَوٰةِ‌ۚ إِنَّ ٱللَّهَ مَعَ ٱلصَّـٰبِرِينَ </a:t>
            </a:r>
            <a:endParaRPr lang="nb-NO" sz="4000" b="1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O you who believe! Seek help in patience and As-</a:t>
            </a:r>
            <a:r>
              <a:rPr lang="en-US" sz="2000" dirty="0" err="1" smtClean="0"/>
              <a:t>Salah</a:t>
            </a:r>
            <a:r>
              <a:rPr lang="en-US" sz="2000" dirty="0" smtClean="0"/>
              <a:t> (the prayer). Truly, Allah is with As-</a:t>
            </a:r>
            <a:r>
              <a:rPr lang="en-US" sz="2000" dirty="0" err="1" smtClean="0"/>
              <a:t>Sabirin</a:t>
            </a:r>
            <a:r>
              <a:rPr lang="en-US" sz="2000" dirty="0" smtClean="0"/>
              <a:t> (the patient).) </a:t>
            </a: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153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AE" sz="4400" b="1" dirty="0" smtClean="0">
                <a:latin typeface="Arabic Typesetting" pitchFamily="66" charset="-78"/>
                <a:cs typeface="Arabic Typesetting" pitchFamily="66" charset="-78"/>
              </a:rPr>
              <a:t>يَـٰٓأَيُّهَا ٱلَّذِينَ ءَامَنُواْ ٱسۡتَعِينُواْ بِٱلصَّبۡرِ </a:t>
            </a:r>
            <a:r>
              <a:rPr lang="nb-NO" sz="4400" b="1" dirty="0" smtClean="0">
                <a:latin typeface="Arabic Typesetting" pitchFamily="66" charset="-78"/>
                <a:cs typeface="Arabic Typesetting" pitchFamily="66" charset="-78"/>
              </a:rPr>
              <a:t>[153]</a:t>
            </a:r>
            <a:endParaRPr lang="nb-NO" sz="44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dirty="0" smtClean="0"/>
              <a:t>The Virtue of Patience and Prayer </a:t>
            </a: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tel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+mn-lt"/>
              </a:rPr>
              <a:t>   3  types of </a:t>
            </a:r>
            <a:r>
              <a:rPr lang="en-US" b="1" dirty="0" err="1" smtClean="0">
                <a:latin typeface="+mn-lt"/>
              </a:rPr>
              <a:t>Sabr</a:t>
            </a:r>
            <a:r>
              <a:rPr lang="en-US" b="1" dirty="0" smtClean="0">
                <a:latin typeface="+mn-lt"/>
              </a:rPr>
              <a:t> </a:t>
            </a:r>
            <a:endParaRPr lang="nb-NO" b="1" dirty="0">
              <a:latin typeface="+mn-lt"/>
            </a:endParaRPr>
          </a:p>
        </p:txBody>
      </p:sp>
      <p:sp>
        <p:nvSpPr>
          <p:cNvPr id="13" name="Plassholder for innhold 12"/>
          <p:cNvSpPr>
            <a:spLocks noGrp="1"/>
          </p:cNvSpPr>
          <p:nvPr>
            <p:ph idx="1"/>
          </p:nvPr>
        </p:nvSpPr>
        <p:spPr>
          <a:xfrm>
            <a:off x="304800" y="1901952"/>
            <a:ext cx="8610600" cy="422452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endParaRPr lang="en-US" sz="32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3200" dirty="0"/>
              <a:t> </a:t>
            </a:r>
            <a:r>
              <a:rPr lang="en-US" sz="3200" dirty="0" smtClean="0"/>
              <a:t>    one for avoiding the        prohibitions and sins,.</a:t>
            </a:r>
            <a:endParaRPr lang="nb-NO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28600" y="1901952"/>
            <a:ext cx="8458200" cy="422452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 startAt="2"/>
            </a:pPr>
            <a:endParaRPr lang="en-US" sz="3200" dirty="0" smtClean="0"/>
          </a:p>
          <a:p>
            <a:pPr marL="342900" indent="-342900">
              <a:buFont typeface="+mj-lt"/>
              <a:buAutoNum type="arabicPeriod" startAt="2"/>
            </a:pPr>
            <a:r>
              <a:rPr lang="en-US" sz="3200" dirty="0"/>
              <a:t>one for acts of worship and obedience</a:t>
            </a:r>
          </a:p>
          <a:p>
            <a:pPr marL="0" indent="0">
              <a:buNone/>
            </a:pPr>
            <a:r>
              <a:rPr lang="en-US" sz="1600" dirty="0" smtClean="0"/>
              <a:t>   This  type carries more rewards than the first type</a:t>
            </a:r>
            <a:endParaRPr lang="nb-NO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901952"/>
            <a:ext cx="9144000" cy="4224528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sz="3200" dirty="0" smtClean="0"/>
              <a:t>patience required in the face of the afflictions and hardships, which is mandatory, like repentance. </a:t>
            </a:r>
          </a:p>
          <a:p>
            <a:pPr marL="342900" indent="-342900">
              <a:buFont typeface="+mj-lt"/>
              <a:buAutoNum type="arabicPeriod" startAt="3"/>
            </a:pPr>
            <a:endParaRPr lang="nb-NO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b="1" dirty="0" err="1" smtClean="0"/>
              <a:t>Every</a:t>
            </a:r>
            <a:r>
              <a:rPr lang="nb-NO" sz="2400" b="1" dirty="0" smtClean="0"/>
              <a:t> </a:t>
            </a:r>
            <a:r>
              <a:rPr lang="nb-NO" sz="2400" b="1" dirty="0" err="1" smtClean="0"/>
              <a:t>Nation</a:t>
            </a:r>
            <a:r>
              <a:rPr lang="nb-NO" sz="2400" b="1" dirty="0" smtClean="0"/>
              <a:t> has a </a:t>
            </a:r>
            <a:r>
              <a:rPr lang="nb-NO" sz="2400" b="1" dirty="0" err="1" smtClean="0"/>
              <a:t>Qiblah</a:t>
            </a:r>
            <a:endParaRPr lang="nb-NO" sz="2400" dirty="0" smtClean="0"/>
          </a:p>
          <a:p>
            <a:pPr rtl="1">
              <a:buNone/>
            </a:pPr>
            <a:r>
              <a:rPr lang="ar-SA" dirty="0" smtClean="0"/>
              <a:t> </a:t>
            </a:r>
            <a:endParaRPr lang="nb-NO" dirty="0" smtClean="0"/>
          </a:p>
          <a:p>
            <a:pPr rtl="1">
              <a:buNone/>
            </a:pPr>
            <a:r>
              <a:rPr lang="en-US" sz="2000" dirty="0" smtClean="0"/>
              <a:t>For every nation there is a direction to which they face (in their prayers</a:t>
            </a:r>
            <a:endParaRPr lang="nb-NO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ar-AE" sz="4000" dirty="0" smtClean="0">
                <a:latin typeface="Arabic Typesetting" pitchFamily="66" charset="-78"/>
                <a:cs typeface="Arabic Typesetting" pitchFamily="66" charset="-78"/>
              </a:rPr>
              <a:t>وَلَا</a:t>
            </a:r>
            <a:r>
              <a:rPr lang="ks-Arab" sz="4000" dirty="0" smtClean="0">
                <a:latin typeface="Arabic Typesetting" pitchFamily="66" charset="-78"/>
                <a:cs typeface="Arabic Typesetting" pitchFamily="66" charset="-78"/>
              </a:rPr>
              <a:t> تَقُولُواْ لِمَن يُقۡتَلُ فِى سَبِيلِ ٱللَّهِ أَمۡوَٲتُۢ‌ۚ بَلۡ أَحۡيَآءٌ۬ وَلَـٰكِن لَّا تَشۡعُرُونَ </a:t>
            </a:r>
            <a:endParaRPr lang="nb-NO" sz="4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And say not of those who are killed in the way of Allah, "They are dead.'' Nay, they are living, but you perceive (it) not.) </a:t>
            </a:r>
          </a:p>
          <a:p>
            <a:pPr>
              <a:buNone/>
            </a:pP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154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85800" y="1905000"/>
            <a:ext cx="7315200" cy="4224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The Life enjoyed by Martyrs</a:t>
            </a: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indicates that the martyrs are alive and receiving their sustenance. </a:t>
            </a:r>
          </a:p>
          <a:p>
            <a:pPr>
              <a:buNone/>
            </a:pP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ks-Arab" sz="3600" b="1" dirty="0" smtClean="0">
                <a:latin typeface="Arabic Typesetting" pitchFamily="66" charset="-78"/>
                <a:cs typeface="Arabic Typesetting" pitchFamily="66" charset="-78"/>
              </a:rPr>
              <a:t>وَلَنَبۡلُوَنَّكُم بِشَىۡءٍ۬ مِّنَ ٱلۡخَوۡفِ وَٱلۡجُوعِ وَنَقۡصٍ۬ مِّنَ ٱلۡأَمۡوَٲلِ وَٱلۡأَنفُسِ وَٱلثَّمَرَٲتِ‌ۗ وَبَشِّرِ ٱلصَّـٰبِرِينَ</a:t>
            </a:r>
            <a:endParaRPr lang="nb-NO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And certainly, We shall test you with something of fear, hunger, loss of wealth, lives and fruits, but give glad tidings to As-</a:t>
            </a:r>
            <a:r>
              <a:rPr lang="en-US" sz="2000" dirty="0" err="1" smtClean="0"/>
              <a:t>Sabirin</a:t>
            </a:r>
            <a:r>
              <a:rPr lang="en-US" sz="2000" dirty="0" smtClean="0"/>
              <a:t> (the patient).)</a:t>
            </a:r>
            <a:endParaRPr lang="nb-NO" sz="20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latin typeface="+mn-lt"/>
                <a:cs typeface="Arabic Typesetting" pitchFamily="66" charset="-78"/>
              </a:rPr>
              <a:t>Verse 155</a:t>
            </a:r>
            <a:endParaRPr lang="nb-NO" dirty="0">
              <a:latin typeface="+mn-lt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457200" y="1901952"/>
            <a:ext cx="8077200" cy="42245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The Believer is Patient with the Affliction and thus gains a Reward </a:t>
            </a:r>
            <a:endParaRPr lang="nb-NO" sz="2800" dirty="0" smtClean="0"/>
          </a:p>
          <a:p>
            <a:pPr>
              <a:buNone/>
            </a:pP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AE" b="1" dirty="0" smtClean="0">
                <a:latin typeface="Arabic Typesetting" pitchFamily="66" charset="-78"/>
                <a:cs typeface="Arabic Typesetting" pitchFamily="66" charset="-78"/>
              </a:rPr>
              <a:t>و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nb-NO" sz="2400" dirty="0" err="1" smtClean="0"/>
              <a:t>We</a:t>
            </a:r>
            <a:r>
              <a:rPr lang="nb-NO" sz="2400" dirty="0" smtClean="0"/>
              <a:t> </a:t>
            </a:r>
            <a:r>
              <a:rPr lang="nb-NO" sz="2400" dirty="0" err="1" smtClean="0"/>
              <a:t>shall</a:t>
            </a:r>
            <a:r>
              <a:rPr lang="nb-NO" sz="2400" dirty="0" smtClean="0"/>
              <a:t> </a:t>
            </a:r>
            <a:r>
              <a:rPr lang="nb-NO" sz="2400" dirty="0" err="1" smtClean="0"/>
              <a:t>try</a:t>
            </a:r>
            <a:r>
              <a:rPr lang="nb-NO" sz="2400" dirty="0" smtClean="0"/>
              <a:t> </a:t>
            </a:r>
            <a:r>
              <a:rPr lang="nb-NO" sz="2400" dirty="0" err="1" smtClean="0"/>
              <a:t>you</a:t>
            </a:r>
            <a:r>
              <a:rPr lang="nb-NO" sz="2400" dirty="0" smtClean="0"/>
              <a:t> </a:t>
            </a:r>
            <a:endParaRPr lang="nb-NO" sz="2400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وَلَنَبْلُوَنَّكُمْ 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3581400" cy="682752"/>
          </a:xfrm>
        </p:spPr>
        <p:txBody>
          <a:bodyPr/>
          <a:lstStyle/>
          <a:p>
            <a:r>
              <a:rPr lang="nb-NO" dirty="0" smtClean="0"/>
              <a:t>Continued...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with something of fear, hunger</a:t>
            </a:r>
          </a:p>
          <a:p>
            <a:r>
              <a:rPr lang="nb-NO" sz="2400" dirty="0" smtClean="0"/>
              <a:t>a </a:t>
            </a:r>
            <a:r>
              <a:rPr lang="nb-NO" sz="2400" dirty="0" err="1" smtClean="0"/>
              <a:t>little</a:t>
            </a:r>
            <a:r>
              <a:rPr lang="nb-NO" sz="2400" dirty="0" smtClean="0"/>
              <a:t> </a:t>
            </a:r>
            <a:r>
              <a:rPr lang="nb-NO" sz="2400" dirty="0" err="1" smtClean="0"/>
              <a:t>of</a:t>
            </a:r>
            <a:r>
              <a:rPr lang="nb-NO" sz="2400" dirty="0" smtClean="0"/>
              <a:t> </a:t>
            </a:r>
            <a:r>
              <a:rPr lang="nb-NO" sz="2400" dirty="0" err="1" smtClean="0"/>
              <a:t>each</a:t>
            </a:r>
            <a:endParaRPr lang="nb-NO" sz="240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198" y="4645152"/>
            <a:ext cx="3581401" cy="1600200"/>
          </a:xfrm>
        </p:spPr>
        <p:txBody>
          <a:bodyPr>
            <a:noAutofit/>
          </a:bodyPr>
          <a:lstStyle/>
          <a:p>
            <a:r>
              <a:rPr lang="ar-AE" sz="4400" b="1" dirty="0" smtClean="0">
                <a:latin typeface="Arabic Typesetting" pitchFamily="66" charset="-78"/>
                <a:cs typeface="Arabic Typesetting" pitchFamily="66" charset="-78"/>
              </a:rPr>
              <a:t>بِشَيْءٍ مِّنَ الْخَوفْ وَالْجُوعِ</a:t>
            </a:r>
            <a:endParaRPr lang="nb-NO" sz="44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581400" cy="1295400"/>
          </a:xfrm>
        </p:spPr>
        <p:txBody>
          <a:bodyPr/>
          <a:lstStyle/>
          <a:p>
            <a:r>
              <a:rPr lang="nb-NO" dirty="0" smtClean="0"/>
              <a:t>Continued....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(loss of wealth,) </a:t>
            </a:r>
          </a:p>
          <a:p>
            <a:r>
              <a:rPr lang="en-US" sz="2800" dirty="0" smtClean="0"/>
              <a:t> some of the wealth will be destroyed, 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وَنَقْصٍ مِّنَ الاٌّمَوَالِ</a:t>
            </a:r>
            <a:endParaRPr lang="nb-NO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84048"/>
            <a:ext cx="3505200" cy="1216152"/>
          </a:xfrm>
        </p:spPr>
        <p:txBody>
          <a:bodyPr/>
          <a:lstStyle/>
          <a:p>
            <a:r>
              <a:rPr lang="nb-NO" dirty="0" smtClean="0"/>
              <a:t>Continued...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 smtClean="0"/>
              <a:t>Lives</a:t>
            </a:r>
          </a:p>
          <a:p>
            <a:r>
              <a:rPr lang="en-US" sz="2800" dirty="0" smtClean="0"/>
              <a:t>losing friends</a:t>
            </a:r>
          </a:p>
          <a:p>
            <a:r>
              <a:rPr lang="en-US" sz="2800" dirty="0" smtClean="0"/>
              <a:t> relatives and loved ones to death, </a:t>
            </a:r>
            <a:endParaRPr lang="en-US" sz="2800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ar-AE" sz="4800" b="1" dirty="0" smtClean="0">
                <a:latin typeface="Arabic Typesetting" pitchFamily="66" charset="-78"/>
                <a:cs typeface="Arabic Typesetting" pitchFamily="66" charset="-78"/>
              </a:rPr>
              <a:t>وَالاٌّنفُسِ</a:t>
            </a:r>
            <a:endParaRPr lang="nb-NO" sz="4800" b="1" dirty="0" smtClean="0">
              <a:latin typeface="Arabic Typesetting" pitchFamily="66" charset="-78"/>
              <a:cs typeface="Arabic Typesetting" pitchFamily="66" charset="-78"/>
            </a:endParaRP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smtClean="0"/>
              <a:t>and </a:t>
            </a:r>
            <a:r>
              <a:rPr lang="nb-NO" sz="2400" dirty="0" err="1" smtClean="0"/>
              <a:t>fruits</a:t>
            </a:r>
            <a:endParaRPr lang="nb-NO" sz="2400" dirty="0" smtClean="0"/>
          </a:p>
          <a:p>
            <a:r>
              <a:rPr lang="en-US" sz="2400" dirty="0" smtClean="0"/>
              <a:t>the gardens and the farms will not produce the usual or expected amounts.</a:t>
            </a:r>
          </a:p>
          <a:p>
            <a:pPr>
              <a:buNone/>
            </a:pP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ar-AE" sz="5400" b="1" dirty="0" smtClean="0">
                <a:latin typeface="Arabic Typesetting" pitchFamily="66" charset="-78"/>
                <a:cs typeface="Arabic Typesetting" pitchFamily="66" charset="-78"/>
              </a:rPr>
              <a:t>وَالثَّمَرَتِ</a:t>
            </a:r>
            <a:endParaRPr lang="nb-NO" sz="54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Command </a:t>
            </a:r>
          </a:p>
          <a:p>
            <a:pPr>
              <a:buNone/>
            </a:pPr>
            <a:r>
              <a:rPr lang="en-US" sz="2000" dirty="0" smtClean="0"/>
              <a:t> </a:t>
            </a:r>
            <a:r>
              <a:rPr lang="en-US" sz="2000" dirty="0" err="1" smtClean="0"/>
              <a:t>Qiblah</a:t>
            </a:r>
            <a:r>
              <a:rPr lang="en-US" sz="2000" dirty="0" smtClean="0"/>
              <a:t> changing</a:t>
            </a:r>
          </a:p>
          <a:p>
            <a:pPr>
              <a:buNone/>
            </a:pPr>
            <a:r>
              <a:rPr lang="en-US" sz="2000" dirty="0" smtClean="0"/>
              <a:t> some people agreed, some not 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intention is to get Allah </a:t>
            </a:r>
            <a:r>
              <a:rPr lang="en-US" sz="2000" dirty="0" err="1" smtClean="0"/>
              <a:t>Qorb</a:t>
            </a:r>
            <a:r>
              <a:rPr lang="en-US" sz="2000" dirty="0" smtClean="0"/>
              <a:t> 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but give glad tidings to As-</a:t>
            </a:r>
            <a:r>
              <a:rPr lang="en-US" sz="2800" dirty="0" err="1" smtClean="0"/>
              <a:t>Sabirin</a:t>
            </a:r>
            <a:r>
              <a:rPr lang="en-US" sz="2800" dirty="0" smtClean="0"/>
              <a:t> (the patient).</a:t>
            </a:r>
          </a:p>
          <a:p>
            <a:pPr>
              <a:buNone/>
            </a:pPr>
            <a:endParaRPr lang="en-US" sz="2800" dirty="0" smtClean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ar-AE" sz="4000" b="1" dirty="0" smtClean="0">
                <a:latin typeface="Arabic Typesetting" pitchFamily="66" charset="-78"/>
                <a:cs typeface="Arabic Typesetting" pitchFamily="66" charset="-78"/>
              </a:rPr>
              <a:t>وَبَشِّرِ الصَّـبِرِينَ</a:t>
            </a:r>
            <a:endParaRPr lang="nb-NO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s-Arab" sz="4000" b="1" dirty="0" smtClean="0">
                <a:latin typeface="Arabic Typesetting" pitchFamily="66" charset="-78"/>
                <a:cs typeface="Arabic Typesetting" pitchFamily="66" charset="-78"/>
              </a:rPr>
              <a:t>ٱلَّذِينَ إِذَآ أَصَـٰبَتۡهُم مُّصِيبَةٌ۬ قَالُوٓاْ إِنَّا لِلَّهِ وَإِنَّآ إِلَيۡهِ رَٲجِعُونَ </a:t>
            </a:r>
            <a:endParaRPr lang="nb-NO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Who, when afflicted with calamity, say: "Truly, to Allah we belong and truly, to Him we shall return.''</a:t>
            </a: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156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4294967295"/>
          </p:nvPr>
        </p:nvSpPr>
        <p:spPr>
          <a:xfrm>
            <a:off x="0" y="1901825"/>
            <a:ext cx="8915400" cy="4224338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He then explained whom He meant by `the patient' whom He praised: </a:t>
            </a:r>
          </a:p>
          <a:p>
            <a:pPr>
              <a:buNone/>
            </a:pPr>
            <a:endParaRPr lang="nb-NO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s-Arab" sz="4000" b="1" dirty="0" smtClean="0">
                <a:latin typeface="Arabic Typesetting" pitchFamily="66" charset="-78"/>
                <a:cs typeface="Arabic Typesetting" pitchFamily="66" charset="-78"/>
              </a:rPr>
              <a:t>أُوْلَـٰٓٮِٕكَ عَلَيۡہِمۡ صَلَوَٲتٌ۬ مِّن رَّبِّهِمۡ وَرَحۡمَةٌ۬‌ۖ وَأُوْلَـٰٓٮِٕكَ هُمُ ٱلۡمُهۡتَدُونَ </a:t>
            </a:r>
            <a:endParaRPr lang="nb-NO" sz="4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800600" y="2362200"/>
            <a:ext cx="3429000" cy="4495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They are those on whom are the </a:t>
            </a:r>
            <a:r>
              <a:rPr lang="en-US" sz="2000" dirty="0" err="1" smtClean="0"/>
              <a:t>Salawat</a:t>
            </a:r>
            <a:r>
              <a:rPr lang="en-US" sz="2000" dirty="0" smtClean="0"/>
              <a:t> (i.e., who are blessed and will be forgiven) from their Lord, and (they are those who) receive His mercy, and it is they who are the guided ones.) </a:t>
            </a:r>
          </a:p>
          <a:p>
            <a:pPr>
              <a:buNone/>
            </a:pP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157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أُولَـئِكَ عَلَيْهِمْ صَلَوَتٌ مِّن رَّبْهِمْ وَرَحْمَةٌ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3400" y="1901952"/>
            <a:ext cx="8229600" cy="422452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Allah's praise and mercy will be with them.</a:t>
            </a:r>
          </a:p>
          <a:p>
            <a:r>
              <a:rPr lang="en-US" sz="2800" dirty="0" smtClean="0"/>
              <a:t>who are blessed and will be forgiven</a:t>
            </a:r>
          </a:p>
          <a:p>
            <a:r>
              <a:rPr lang="nb-NO" sz="2800" dirty="0" smtClean="0"/>
              <a:t>Safety from </a:t>
            </a:r>
            <a:r>
              <a:rPr lang="nb-NO" sz="2800" dirty="0" err="1" smtClean="0"/>
              <a:t>the</a:t>
            </a:r>
            <a:r>
              <a:rPr lang="nb-NO" sz="2800" dirty="0" smtClean="0"/>
              <a:t> </a:t>
            </a:r>
            <a:r>
              <a:rPr lang="nb-NO" sz="2800" dirty="0" err="1" smtClean="0"/>
              <a:t>torment</a:t>
            </a:r>
            <a:r>
              <a:rPr lang="nb-NO" sz="2800" dirty="0" smtClean="0"/>
              <a:t>.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وَأُولَـئِكَ هُمُ الْمُهْتَدُونَ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1000" y="1901952"/>
            <a:ext cx="8229600" cy="4224528"/>
          </a:xfrm>
        </p:spPr>
        <p:txBody>
          <a:bodyPr/>
          <a:lstStyle/>
          <a:p>
            <a:r>
              <a:rPr lang="en-US" sz="2400" dirty="0" smtClean="0"/>
              <a:t>(and it is they who are the guided ones)</a:t>
            </a:r>
          </a:p>
          <a:p>
            <a:r>
              <a:rPr lang="en-US" sz="2400" dirty="0" smtClean="0"/>
              <a:t> are the heights.'' </a:t>
            </a:r>
          </a:p>
          <a:p>
            <a:r>
              <a:rPr lang="en-US" sz="2400" dirty="0" smtClean="0"/>
              <a:t>The heights means more rewards, and these people will be awarded their rewards and more. </a:t>
            </a:r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sz="half" idx="1"/>
          </p:nvPr>
        </p:nvSpPr>
        <p:spPr>
          <a:xfrm>
            <a:off x="228600" y="1752600"/>
            <a:ext cx="4101353" cy="4800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ar-AE" sz="3600" b="1" dirty="0" smtClean="0">
                <a:latin typeface="Arabic Typesetting" pitchFamily="66" charset="-78"/>
                <a:cs typeface="Arabic Typesetting" pitchFamily="66" charset="-78"/>
              </a:rPr>
              <a:t>إِنَّ الصَّفَا وَالْمَرْوَةَ مِن شَعَآئِرِ اللَّهِ فَمَنْ حَجَّ الْبَيْتَ أَوِ اعْتَمَرَ فَلاَ جُنَاحَ عَلَيْهِ أَن يَطَّوَّفَ بِهِمَا وَمَن تَطَوَّعَ خَيْرًا فَإِنَّ اللَّهَ شَاكِرٌ عَلِيمٌ </a:t>
            </a:r>
            <a:endParaRPr lang="nb-NO" sz="36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half" idx="2"/>
          </p:nvPr>
        </p:nvSpPr>
        <p:spPr>
          <a:xfrm>
            <a:off x="4572000" y="1828800"/>
            <a:ext cx="43434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smtClean="0"/>
              <a:t>Verily, As-</a:t>
            </a:r>
            <a:r>
              <a:rPr lang="en-US" sz="2000" dirty="0" err="1" smtClean="0"/>
              <a:t>Safa</a:t>
            </a:r>
            <a:r>
              <a:rPr lang="en-US" sz="2000" dirty="0" smtClean="0"/>
              <a:t> and Al-</a:t>
            </a:r>
            <a:r>
              <a:rPr lang="en-US" sz="2000" dirty="0" err="1" smtClean="0"/>
              <a:t>Marwah</a:t>
            </a:r>
            <a:r>
              <a:rPr lang="en-US" sz="2000" dirty="0" smtClean="0"/>
              <a:t> are of the symbols of Allah. So it is not a sin on him who performs Hajj or `</a:t>
            </a:r>
            <a:r>
              <a:rPr lang="en-US" sz="2000" dirty="0" err="1" smtClean="0"/>
              <a:t>Umrah</a:t>
            </a:r>
            <a:r>
              <a:rPr lang="en-US" sz="2000" dirty="0" smtClean="0"/>
              <a:t> (pilgrimage) of the House to perform </a:t>
            </a:r>
            <a:r>
              <a:rPr lang="en-US" sz="2000" dirty="0" err="1" smtClean="0"/>
              <a:t>Tawaf</a:t>
            </a:r>
            <a:r>
              <a:rPr lang="en-US" sz="2000" dirty="0" smtClean="0"/>
              <a:t> between them. And whoever does good voluntarily, then verily, Allah is All-Recognizer, All-Knower</a:t>
            </a:r>
            <a:endParaRPr lang="nb-NO" sz="2000" dirty="0"/>
          </a:p>
        </p:txBody>
      </p:sp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Verse 158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4294967295"/>
          </p:nvPr>
        </p:nvSpPr>
        <p:spPr>
          <a:xfrm>
            <a:off x="304800" y="1901825"/>
            <a:ext cx="8458200" cy="4224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b="1" dirty="0" smtClean="0"/>
              <a:t>The Meaning of "it is not a sin'' in the Ayah </a:t>
            </a:r>
            <a:endParaRPr lang="nb-NO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000" dirty="0" err="1" smtClean="0"/>
              <a:t>two</a:t>
            </a:r>
            <a:r>
              <a:rPr lang="nb-NO" sz="2000" dirty="0" smtClean="0"/>
              <a:t> </a:t>
            </a:r>
            <a:r>
              <a:rPr lang="nb-NO" sz="2000" dirty="0" err="1" smtClean="0"/>
              <a:t>mountains</a:t>
            </a:r>
            <a:r>
              <a:rPr lang="nb-NO" sz="2000" dirty="0" smtClean="0"/>
              <a:t> in </a:t>
            </a:r>
            <a:r>
              <a:rPr lang="nb-NO" sz="2000" dirty="0" err="1" smtClean="0"/>
              <a:t>Makkah</a:t>
            </a:r>
            <a:endParaRPr lang="nb-NO" sz="2000" dirty="0" smtClean="0"/>
          </a:p>
          <a:p>
            <a:r>
              <a:rPr lang="nb-NO" sz="2000" dirty="0" smtClean="0"/>
              <a:t>symbols </a:t>
            </a:r>
            <a:r>
              <a:rPr lang="nb-NO" sz="2000" dirty="0" err="1" smtClean="0"/>
              <a:t>of</a:t>
            </a:r>
            <a:r>
              <a:rPr lang="nb-NO" sz="2000" dirty="0" smtClean="0"/>
              <a:t> Allah</a:t>
            </a:r>
          </a:p>
          <a:p>
            <a:r>
              <a:rPr lang="en-US" sz="2000" dirty="0" smtClean="0"/>
              <a:t>It is not a sin if someone did not perform </a:t>
            </a:r>
            <a:r>
              <a:rPr lang="en-US" sz="2000" dirty="0" err="1" smtClean="0"/>
              <a:t>Tawaf</a:t>
            </a:r>
            <a:r>
              <a:rPr lang="en-US" sz="2000" dirty="0" smtClean="0"/>
              <a:t> around them.</a:t>
            </a:r>
            <a:endParaRPr lang="nb-NO" sz="2000" dirty="0" smtClean="0"/>
          </a:p>
          <a:p>
            <a:endParaRPr lang="nb-NO" sz="2000" dirty="0"/>
          </a:p>
        </p:txBody>
      </p:sp>
      <p:sp>
        <p:nvSpPr>
          <p:cNvPr id="6" name="Plassholder for tekst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ar-AE" sz="4400" b="1" dirty="0" smtClean="0">
                <a:latin typeface="Arabic Typesetting" pitchFamily="66" charset="-78"/>
                <a:cs typeface="Arabic Typesetting" pitchFamily="66" charset="-78"/>
              </a:rPr>
              <a:t>الصَّفَا وَالْمَرْوَةَ</a:t>
            </a:r>
            <a:endParaRPr lang="nb-NO" sz="4400" b="1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وَمَن تَطَوَّعَ خَيْرًا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>
          <a:xfrm>
            <a:off x="457200" y="1901952"/>
            <a:ext cx="8458200" cy="49560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/>
              <a:t>(And whoever does good voluntarily.) 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000" dirty="0" smtClean="0"/>
              <a:t>Ayah describes performing </a:t>
            </a:r>
            <a:r>
              <a:rPr lang="en-US" sz="2000" dirty="0" err="1" smtClean="0"/>
              <a:t>Tawaf</a:t>
            </a:r>
            <a:r>
              <a:rPr lang="en-US" sz="2000" dirty="0" smtClean="0"/>
              <a:t> more than seven times,</a:t>
            </a:r>
          </a:p>
          <a:p>
            <a:r>
              <a:rPr lang="en-US" sz="2000" dirty="0" smtClean="0"/>
              <a:t>it refers to voluntary `</a:t>
            </a:r>
            <a:r>
              <a:rPr lang="en-US" sz="2000" dirty="0" err="1" smtClean="0"/>
              <a:t>Umrah</a:t>
            </a:r>
            <a:r>
              <a:rPr lang="en-US" sz="2000" dirty="0" smtClean="0"/>
              <a:t> or Hajj. </a:t>
            </a:r>
          </a:p>
          <a:p>
            <a:r>
              <a:rPr lang="en-US" sz="2000" dirty="0" smtClean="0"/>
              <a:t>it means volunteering to do good works in general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ks-Arab" sz="4000" b="1" dirty="0" smtClean="0">
                <a:latin typeface="Arabic Typesetting" pitchFamily="66" charset="-78"/>
                <a:cs typeface="Arabic Typesetting" pitchFamily="66" charset="-78"/>
              </a:rPr>
              <a:t>ٱلۡخَيۡرَٲتِ‌ۚ </a:t>
            </a:r>
            <a:endParaRPr lang="nb-NO" sz="4000" b="1" dirty="0" smtClean="0">
              <a:latin typeface="Arabic Typesetting" pitchFamily="66" charset="-78"/>
              <a:cs typeface="Arabic Typesetting" pitchFamily="66" charset="-78"/>
            </a:endParaRPr>
          </a:p>
          <a:p>
            <a:pPr algn="ctr">
              <a:buNone/>
            </a:pPr>
            <a:r>
              <a:rPr lang="en-US" dirty="0" smtClean="0"/>
              <a:t>More than 1 </a:t>
            </a:r>
            <a:r>
              <a:rPr lang="en-US" dirty="0" err="1" smtClean="0"/>
              <a:t>Naiki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AE" sz="6000" b="1" dirty="0" smtClean="0">
                <a:latin typeface="Arabic Typesetting" pitchFamily="66" charset="-78"/>
                <a:cs typeface="Arabic Typesetting" pitchFamily="66" charset="-78"/>
              </a:rPr>
              <a:t>فَإِنَّ اللَّهَ شَاكِرٌ عَلِيم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4800" y="1901952"/>
            <a:ext cx="8839200" cy="495604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400" b="1" dirty="0" smtClean="0"/>
              <a:t>(...then verily, Allah is All-Recognizer, All-Knower.)</a:t>
            </a:r>
          </a:p>
          <a:p>
            <a:r>
              <a:rPr lang="en-US" sz="2400" dirty="0" smtClean="0"/>
              <a:t>Allah's reward is immense for the little deed</a:t>
            </a:r>
          </a:p>
          <a:p>
            <a:r>
              <a:rPr lang="en-US" sz="2400" dirty="0" smtClean="0"/>
              <a:t>He knows about the sufficiency of the reward</a:t>
            </a:r>
          </a:p>
          <a:p>
            <a:r>
              <a:rPr lang="en-US" sz="2400" dirty="0" smtClean="0"/>
              <a:t>Hence, He will not award insufficient rewards to anyone.</a:t>
            </a:r>
          </a:p>
          <a:p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14400"/>
            <a:ext cx="8295456" cy="54930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tel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nb-NO" dirty="0" smtClean="0"/>
              <a:t>    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r>
              <a:rPr lang="nb-NO" b="1" dirty="0" smtClean="0"/>
              <a:t/>
            </a:r>
            <a:br>
              <a:rPr lang="nb-NO" b="1" dirty="0" smtClean="0"/>
            </a:br>
            <a:r>
              <a:rPr lang="nb-NO" b="1" dirty="0" err="1" smtClean="0"/>
              <a:t>Naikiyan</a:t>
            </a:r>
            <a:r>
              <a:rPr lang="nb-NO" b="1" dirty="0" smtClean="0"/>
              <a:t/>
            </a:r>
            <a:br>
              <a:rPr lang="nb-NO" b="1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b="1" dirty="0" err="1" smtClean="0"/>
              <a:t>Namaz</a:t>
            </a:r>
            <a:endParaRPr lang="nb-NO" b="1" dirty="0" smtClean="0"/>
          </a:p>
          <a:p>
            <a:r>
              <a:rPr lang="nb-NO" b="1" dirty="0" smtClean="0"/>
              <a:t>  </a:t>
            </a:r>
            <a:r>
              <a:rPr lang="nb-NO" b="1" dirty="0" err="1" smtClean="0"/>
              <a:t>Roza</a:t>
            </a:r>
            <a:endParaRPr lang="nb-NO" b="1" dirty="0" smtClean="0"/>
          </a:p>
          <a:p>
            <a:r>
              <a:rPr lang="nb-NO" b="1" dirty="0" err="1" smtClean="0"/>
              <a:t>Zakat</a:t>
            </a:r>
            <a:endParaRPr lang="nb-NO" b="1" dirty="0" smtClean="0"/>
          </a:p>
          <a:p>
            <a:r>
              <a:rPr lang="nb-NO" b="1" dirty="0" smtClean="0"/>
              <a:t> </a:t>
            </a:r>
            <a:r>
              <a:rPr lang="nb-NO" b="1" dirty="0" err="1" smtClean="0"/>
              <a:t>Hajj</a:t>
            </a:r>
            <a:endParaRPr lang="nb-NO" b="1" dirty="0" smtClean="0"/>
          </a:p>
          <a:p>
            <a:r>
              <a:rPr lang="nb-NO" b="1" dirty="0" smtClean="0"/>
              <a:t> Umrah</a:t>
            </a:r>
          </a:p>
          <a:p>
            <a:r>
              <a:rPr lang="nb-NO" b="1" dirty="0" err="1" smtClean="0"/>
              <a:t>Nuwafil</a:t>
            </a:r>
            <a:r>
              <a:rPr lang="nb-NO" b="1" dirty="0" smtClean="0"/>
              <a:t>…..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000" kern="1200" spc="200" baseline="0" dirty="0" err="1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Continued</a:t>
            </a:r>
            <a:r>
              <a:rPr lang="nb-NO" sz="4000" kern="1200" spc="200" baseline="0" dirty="0" smtClean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sz="3200" b="1" dirty="0" err="1" smtClean="0"/>
              <a:t>Surah</a:t>
            </a:r>
            <a:r>
              <a:rPr lang="nb-NO" sz="3200" b="1" dirty="0" smtClean="0"/>
              <a:t> </a:t>
            </a:r>
            <a:r>
              <a:rPr lang="nb-NO" sz="3200" b="1" dirty="0" err="1" smtClean="0"/>
              <a:t>Najam</a:t>
            </a:r>
            <a:r>
              <a:rPr lang="nb-NO" sz="3200" b="1" dirty="0" smtClean="0"/>
              <a:t> </a:t>
            </a:r>
            <a:r>
              <a:rPr lang="nb-NO" sz="3200" b="1" dirty="0" err="1" smtClean="0"/>
              <a:t>Ayat</a:t>
            </a:r>
            <a:r>
              <a:rPr lang="nb-NO" sz="3200" b="1" dirty="0" smtClean="0"/>
              <a:t> 31,..</a:t>
            </a:r>
          </a:p>
          <a:p>
            <a:pPr>
              <a:buNone/>
            </a:pPr>
            <a:r>
              <a:rPr lang="ar-AE" sz="4000" dirty="0" smtClean="0">
                <a:latin typeface="Arabic Typesetting" pitchFamily="66" charset="-78"/>
                <a:cs typeface="Arabic Typesetting" pitchFamily="66" charset="-78"/>
              </a:rPr>
              <a:t>ٱلَّذِينَ أَسَـٰٓـُٔواْ بِمَا عَمِلُواْ وَيَجۡزِىَ ٱلَّذِينَ أَحۡسَنُواْ بِٱلۡحُسۡنَى</a:t>
            </a:r>
            <a:r>
              <a:rPr lang="nb-NO" sz="4000" b="1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lang="nb-NO" sz="4000" dirty="0"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6629400" cy="1143000"/>
          </a:xfrm>
        </p:spPr>
        <p:txBody>
          <a:bodyPr>
            <a:normAutofit/>
          </a:bodyPr>
          <a:lstStyle/>
          <a:p>
            <a:r>
              <a:rPr lang="ar-SA" sz="6000" b="1" dirty="0" smtClean="0">
                <a:latin typeface="Arabic Typesetting" pitchFamily="66" charset="-78"/>
                <a:cs typeface="Arabic Typesetting" pitchFamily="66" charset="-78"/>
              </a:rPr>
              <a:t>أَيْنَ مَا تَكُونُواْ يَأْتِ بِكُمُ اللَّهُ جَمِيعًا</a:t>
            </a:r>
            <a:endParaRPr lang="nb-NO" sz="6000" b="1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dirty="0" smtClean="0"/>
              <a:t>He is able to gather you from the earth even if your bodies and flesh disintegrated and scattered. </a:t>
            </a:r>
            <a:endParaRPr lang="nb-NO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03000256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shade val="80000"/>
                <a:satMod val="125000"/>
              </a:schemeClr>
            </a:gs>
            <a:gs pos="100000">
              <a:schemeClr val="phClr">
                <a:tint val="100000"/>
                <a:satMod val="125000"/>
                <a:lumOff val="40000"/>
                <a:lumMod val="100000"/>
              </a:schemeClr>
            </a:gs>
          </a:gsLst>
          <a:lin ang="7800000" scaled="1"/>
        </a:gradFill>
        <a:gradFill rotWithShape="1">
          <a:gsLst>
            <a:gs pos="0">
              <a:schemeClr val="phClr">
                <a:shade val="95000"/>
                <a:lumMod val="95000"/>
              </a:schemeClr>
            </a:gs>
            <a:gs pos="60000">
              <a:schemeClr val="phClr">
                <a:satMod val="125000"/>
                <a:lumOff val="10000"/>
                <a:lumMod val="100000"/>
              </a:schemeClr>
            </a:gs>
            <a:gs pos="100000">
              <a:schemeClr val="phClr">
                <a:shade val="95000"/>
                <a:satMod val="135000"/>
                <a:lumOff val="50000"/>
                <a:lumMod val="100000"/>
              </a:schemeClr>
            </a:gs>
          </a:gsLst>
          <a:lin ang="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C0AF2DE1-F458-4F9A-B896-C2B96B2CD964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B80FD269-0748-468E-8B06-1B07CD4C60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A48F01-5D82-4020-AB53-7EE22DA893B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TP030002563</Template>
  <TotalTime>1171</TotalTime>
  <Words>1852</Words>
  <Application>Microsoft Office PowerPoint</Application>
  <PresentationFormat>On-screen Show (4:3)</PresentationFormat>
  <Paragraphs>211</Paragraphs>
  <Slides>61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TP030002563</vt:lpstr>
      <vt:lpstr>Sabeel.ul.Huda</vt:lpstr>
      <vt:lpstr>Main topics of verses</vt:lpstr>
      <vt:lpstr>Verse 148</vt:lpstr>
      <vt:lpstr>Continued.....</vt:lpstr>
      <vt:lpstr>Continued.....</vt:lpstr>
      <vt:lpstr>Continued.....</vt:lpstr>
      <vt:lpstr>Continued..... Naikiyan </vt:lpstr>
      <vt:lpstr>Continued.....</vt:lpstr>
      <vt:lpstr>أَيْنَ مَا تَكُونُواْ يَأْتِ بِكُمُ اللَّهُ جَمِيعًا</vt:lpstr>
      <vt:lpstr>Verse 149</vt:lpstr>
      <vt:lpstr> Continued.....</vt:lpstr>
      <vt:lpstr>Continued.....</vt:lpstr>
      <vt:lpstr>Continued.....</vt:lpstr>
      <vt:lpstr>Verse 150</vt:lpstr>
      <vt:lpstr>Continued.....</vt:lpstr>
      <vt:lpstr>لِئَلاَّ يَكُونَ لِلنَّاسِ عَلَيْكُمْ حُجَّةٌ</vt:lpstr>
      <vt:lpstr>Continued.....</vt:lpstr>
      <vt:lpstr>إِلَّا ٱلَّذِينَ ظَلَمُواْ مِنۡہُمۡ </vt:lpstr>
      <vt:lpstr>Continued.....</vt:lpstr>
      <vt:lpstr>فَلاَ تَخْشَوْهُمْ وَاخْشَوْنِى</vt:lpstr>
      <vt:lpstr>وَلاٌّتِمَّ نِعْمَتِى عَلَيْكُمْ</vt:lpstr>
      <vt:lpstr> وَلَعَلَّكُمْ تَهْتَدُونَ  </vt:lpstr>
      <vt:lpstr>Verse 151</vt:lpstr>
      <vt:lpstr>Continued.....</vt:lpstr>
      <vt:lpstr>Continued.....</vt:lpstr>
      <vt:lpstr>Continued.....</vt:lpstr>
      <vt:lpstr>Continued.....</vt:lpstr>
      <vt:lpstr>Continued.....</vt:lpstr>
      <vt:lpstr>فَٱذۡكُرُونِىٓ أَذۡكُرۡكُمۡ وَٱشۡڪُرُواْ لِى[152]</vt:lpstr>
      <vt:lpstr>فَاذْكُرُونِى أَذْكُرْكُمْ</vt:lpstr>
      <vt:lpstr>An authentic Hadith states</vt:lpstr>
      <vt:lpstr>Continued.....</vt:lpstr>
      <vt:lpstr>وَاشْكُرُواْ لِي وَلاَ تَكْفُرُونِ</vt:lpstr>
      <vt:lpstr>Allah said in another Ayah</vt:lpstr>
      <vt:lpstr>Verse 153</vt:lpstr>
      <vt:lpstr>يَـٰٓأَيُّهَا ٱلَّذِينَ ءَامَنُواْ ٱسۡتَعِينُواْ بِٱلصَّبۡرِ [153]</vt:lpstr>
      <vt:lpstr>   3  types of Sabr </vt:lpstr>
      <vt:lpstr>Continued.....</vt:lpstr>
      <vt:lpstr>Continued.....</vt:lpstr>
      <vt:lpstr>Verse 154</vt:lpstr>
      <vt:lpstr>Continued.....</vt:lpstr>
      <vt:lpstr>Continued.....</vt:lpstr>
      <vt:lpstr>Verse 155</vt:lpstr>
      <vt:lpstr>Continued.....</vt:lpstr>
      <vt:lpstr>و</vt:lpstr>
      <vt:lpstr>Continued...</vt:lpstr>
      <vt:lpstr>Continued....</vt:lpstr>
      <vt:lpstr>Continued...</vt:lpstr>
      <vt:lpstr>Slide 49</vt:lpstr>
      <vt:lpstr>Slide 50</vt:lpstr>
      <vt:lpstr>Verse 156</vt:lpstr>
      <vt:lpstr>Slide 52</vt:lpstr>
      <vt:lpstr>Verse 157</vt:lpstr>
      <vt:lpstr>أُولَـئِكَ عَلَيْهِمْ صَلَوَتٌ مِّن رَّبْهِمْ وَرَحْمَةٌ</vt:lpstr>
      <vt:lpstr>وَأُولَـئِكَ هُمُ الْمُهْتَدُونَ</vt:lpstr>
      <vt:lpstr>Verse 158</vt:lpstr>
      <vt:lpstr>Slide 57</vt:lpstr>
      <vt:lpstr>Slide 58</vt:lpstr>
      <vt:lpstr>وَمَن تَطَوَّعَ خَيْرًا</vt:lpstr>
      <vt:lpstr>فَإِنَّ اللَّهَ شَاكِرٌ عَلِيم</vt:lpstr>
      <vt:lpstr>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Photo Album</dc:title>
  <dc:creator>iffat</dc:creator>
  <cp:lastModifiedBy>Ulfat</cp:lastModifiedBy>
  <cp:revision>86</cp:revision>
  <dcterms:created xsi:type="dcterms:W3CDTF">2010-10-01T19:58:25Z</dcterms:created>
  <dcterms:modified xsi:type="dcterms:W3CDTF">2010-12-06T06:12:56Z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TC300025639990</vt:lpwstr>
  </property>
</Properties>
</file>