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57"/>
  </p:notesMasterIdLst>
  <p:sldIdLst>
    <p:sldId id="256" r:id="rId5"/>
    <p:sldId id="263" r:id="rId6"/>
    <p:sldId id="264" r:id="rId7"/>
    <p:sldId id="266" r:id="rId8"/>
    <p:sldId id="267" r:id="rId9"/>
    <p:sldId id="309" r:id="rId10"/>
    <p:sldId id="276" r:id="rId11"/>
    <p:sldId id="319" r:id="rId12"/>
    <p:sldId id="320" r:id="rId13"/>
    <p:sldId id="321" r:id="rId14"/>
    <p:sldId id="322" r:id="rId15"/>
    <p:sldId id="277" r:id="rId16"/>
    <p:sldId id="278" r:id="rId17"/>
    <p:sldId id="279" r:id="rId18"/>
    <p:sldId id="308" r:id="rId19"/>
    <p:sldId id="268" r:id="rId20"/>
    <p:sldId id="298" r:id="rId21"/>
    <p:sldId id="291" r:id="rId22"/>
    <p:sldId id="292" r:id="rId23"/>
    <p:sldId id="299" r:id="rId24"/>
    <p:sldId id="300" r:id="rId25"/>
    <p:sldId id="297" r:id="rId26"/>
    <p:sldId id="281" r:id="rId27"/>
    <p:sldId id="282" r:id="rId28"/>
    <p:sldId id="307" r:id="rId29"/>
    <p:sldId id="283" r:id="rId30"/>
    <p:sldId id="284" r:id="rId31"/>
    <p:sldId id="285" r:id="rId32"/>
    <p:sldId id="286" r:id="rId33"/>
    <p:sldId id="288" r:id="rId34"/>
    <p:sldId id="289" r:id="rId35"/>
    <p:sldId id="287" r:id="rId36"/>
    <p:sldId id="290" r:id="rId37"/>
    <p:sldId id="269" r:id="rId38"/>
    <p:sldId id="301" r:id="rId39"/>
    <p:sldId id="306" r:id="rId40"/>
    <p:sldId id="302" r:id="rId41"/>
    <p:sldId id="303" r:id="rId42"/>
    <p:sldId id="304" r:id="rId43"/>
    <p:sldId id="305" r:id="rId44"/>
    <p:sldId id="311" r:id="rId45"/>
    <p:sldId id="270" r:id="rId46"/>
    <p:sldId id="312" r:id="rId47"/>
    <p:sldId id="313" r:id="rId48"/>
    <p:sldId id="314" r:id="rId49"/>
    <p:sldId id="271" r:id="rId50"/>
    <p:sldId id="315" r:id="rId51"/>
    <p:sldId id="316" r:id="rId52"/>
    <p:sldId id="317" r:id="rId53"/>
    <p:sldId id="318" r:id="rId54"/>
    <p:sldId id="272" r:id="rId55"/>
    <p:sldId id="274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59" autoAdjust="0"/>
    <p:restoredTop sz="86444" autoAdjust="0"/>
  </p:normalViewPr>
  <p:slideViewPr>
    <p:cSldViewPr>
      <p:cViewPr varScale="1">
        <p:scale>
          <a:sx n="44" d="100"/>
          <a:sy n="44" d="100"/>
        </p:scale>
        <p:origin x="-8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4C98D-48CD-4422-B45C-AF2EA02DD90A}" type="datetimeFigureOut">
              <a:rPr lang="nb-NO" smtClean="0"/>
              <a:pPr/>
              <a:t>04.12.2010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6BAA8-1EDF-45DA-B0E8-0C02468C573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12361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6BAA8-1EDF-45DA-B0E8-0C02468C5739}" type="slidenum">
              <a:rPr lang="nb-NO" smtClean="0"/>
              <a:pPr/>
              <a:t>26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6BAA8-1EDF-45DA-B0E8-0C02468C5739}" type="slidenum">
              <a:rPr lang="nb-NO" smtClean="0"/>
              <a:pPr/>
              <a:t>52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58825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5A79A-0266-4373-B961-D63926166091}" type="datetimeFigureOut">
              <a:rPr lang="en-US" smtClean="0"/>
              <a:pPr/>
              <a:t>12/4/2010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Sabeel.ul.Huda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nb-NO" sz="4000" b="1" dirty="0" smtClean="0">
                <a:latin typeface="Baskerville Old Face" pitchFamily="18" charset="0"/>
              </a:rPr>
              <a:t>Lesson  20</a:t>
            </a:r>
          </a:p>
          <a:p>
            <a:pPr algn="ctr">
              <a:buNone/>
            </a:pPr>
            <a:r>
              <a:rPr lang="nb-NO" sz="4000" b="1" dirty="0" smtClean="0">
                <a:latin typeface="Baskerville Old Face" pitchFamily="18" charset="0"/>
              </a:rPr>
              <a:t>142-147 </a:t>
            </a:r>
            <a:r>
              <a:rPr lang="nb-NO" sz="1100" b="1" dirty="0">
                <a:solidFill>
                  <a:prstClr val="white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latin typeface="Baskerville Old Face" pitchFamily="18" charset="0"/>
              </a:rPr>
              <a:t>Al-Baqarah: </a:t>
            </a:r>
            <a:endParaRPr lang="nb-NO" sz="4000" b="1" dirty="0" smtClean="0">
              <a:latin typeface="Baskerville Old Face" pitchFamily="18" charset="0"/>
            </a:endParaRPr>
          </a:p>
          <a:p>
            <a:pPr algn="ctr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4191000" cy="987552"/>
          </a:xfrm>
        </p:spPr>
        <p:txBody>
          <a:bodyPr/>
          <a:lstStyle/>
          <a:p>
            <a:r>
              <a:rPr lang="nb-NO" dirty="0" smtClean="0"/>
              <a:t>Continued..........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has turned them (Muslims) from their </a:t>
            </a:r>
            <a:r>
              <a:rPr lang="en-US" sz="2400" dirty="0" err="1" smtClean="0"/>
              <a:t>Qiblah</a:t>
            </a:r>
            <a:endParaRPr lang="en-US" sz="2400" dirty="0" smtClean="0"/>
          </a:p>
          <a:p>
            <a:r>
              <a:rPr lang="en-US" sz="2400" dirty="0" smtClean="0"/>
              <a:t>What was the Reason?  </a:t>
            </a:r>
            <a:endParaRPr lang="nb-NO" sz="24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مَا وَلَّٮٰهُمۡ</a:t>
            </a: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3581400" cy="1520952"/>
          </a:xfrm>
        </p:spPr>
        <p:txBody>
          <a:bodyPr/>
          <a:lstStyle/>
          <a:p>
            <a:r>
              <a:rPr lang="nb-NO" dirty="0" smtClean="0"/>
              <a:t>Continued......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err="1" smtClean="0"/>
              <a:t>Bayt</a:t>
            </a:r>
            <a:r>
              <a:rPr lang="nb-NO" dirty="0" smtClean="0"/>
              <a:t> </a:t>
            </a:r>
            <a:r>
              <a:rPr lang="nb-NO" dirty="0" err="1" smtClean="0"/>
              <a:t>Al-Maqdis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عَن قِبۡلَتِہِمُ</a:t>
            </a:r>
            <a:endParaRPr lang="nb-NO" sz="60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nb-N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﴿مَا وَلَّـهُمْ عَن قِبْلَتِهِمُ الَّتِى كَانُواْ عَلَيْهَا﴾</a:t>
            </a:r>
            <a:r>
              <a:rPr lang="nb-NO" sz="6000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nb-NO" sz="6000" b="1" dirty="0" smtClean="0">
                <a:latin typeface="Arabic Typesetting" pitchFamily="66" charset="-78"/>
                <a:cs typeface="Arabic Typesetting" pitchFamily="66" charset="-78"/>
              </a:rPr>
            </a:br>
            <a:endParaRPr lang="nb-NO" sz="6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rmAutofit/>
          </a:bodyPr>
          <a:lstStyle/>
          <a:p>
            <a:endParaRPr lang="nb-NO" dirty="0" smtClean="0"/>
          </a:p>
          <a:p>
            <a:r>
              <a:rPr lang="en-US" sz="3200" dirty="0" smtClean="0"/>
              <a:t>They asked, "What is the matter with these people (Muslims) who one time face this direction (Jerusalem), and then face that direction (</a:t>
            </a:r>
            <a:r>
              <a:rPr lang="en-US" sz="3200" dirty="0" err="1" smtClean="0"/>
              <a:t>Makkah</a:t>
            </a:r>
            <a:r>
              <a:rPr lang="en-US" sz="3200" dirty="0" smtClean="0"/>
              <a:t>)''</a:t>
            </a:r>
            <a:endParaRPr lang="nb-NO" sz="32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Conclusion...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458200" cy="49560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dirty="0" smtClean="0"/>
              <a:t>Allah answered their questions when He stated: </a:t>
            </a:r>
            <a:endParaRPr lang="nb-NO" sz="3200" dirty="0" smtClean="0"/>
          </a:p>
          <a:p>
            <a:r>
              <a:rPr lang="ar-SA" sz="4000" b="1" dirty="0" smtClean="0">
                <a:latin typeface="Arabic Typesetting" pitchFamily="66" charset="-78"/>
                <a:cs typeface="Arabic Typesetting" pitchFamily="66" charset="-78"/>
              </a:rPr>
              <a:t>﴿قُل لّلَّهِ الْمَشْرِقُ وَالْمَغْرِبُ﴾</a:t>
            </a:r>
            <a:endParaRPr lang="nb-NO" sz="40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en-US" sz="3200" dirty="0" smtClean="0"/>
              <a:t>meaning, the command, the decision and the authority are for Allah Alone</a:t>
            </a:r>
            <a:endParaRPr lang="nb-NO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>
                <a:latin typeface="Andalus" pitchFamily="2" charset="-78"/>
                <a:cs typeface="Andalus" pitchFamily="2" charset="-78"/>
              </a:rPr>
              <a:t>He guides whom He wills to the straight way.''</a:t>
            </a:r>
            <a:endParaRPr lang="nb-NO" sz="3600" b="1" dirty="0" smtClean="0">
              <a:latin typeface="Andalus" pitchFamily="2" charset="-78"/>
              <a:cs typeface="Andalus" pitchFamily="2" charset="-78"/>
            </a:endParaRPr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ہدایت اسے ملتی ہے جو  خود ہدایت پر آنا چاہۓ.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يَهْدِى مَن يَشَآءُ إِلَى صِرَطٍ مُّسْتَقِيمٍ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dirty="0" smtClean="0"/>
              <a:t>Next Verse...</a:t>
            </a:r>
            <a:endParaRPr lang="nb-NO" dirty="0"/>
          </a:p>
        </p:txBody>
      </p:sp>
      <p:sp>
        <p:nvSpPr>
          <p:cNvPr id="6" name="Undertittel 5"/>
          <p:cNvSpPr>
            <a:spLocks noGrp="1"/>
          </p:cNvSpPr>
          <p:nvPr>
            <p:ph type="subTitle" idx="1"/>
          </p:nvPr>
        </p:nvSpPr>
        <p:spPr>
          <a:xfrm>
            <a:off x="2133600" y="2946400"/>
            <a:ext cx="5257800" cy="1752600"/>
          </a:xfrm>
        </p:spPr>
        <p:txBody>
          <a:bodyPr/>
          <a:lstStyle/>
          <a:p>
            <a:r>
              <a:rPr lang="nb-NO" sz="4000" dirty="0" smtClean="0"/>
              <a:t>Verse  [143]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وَكَذَٲلِكَ جَعَلۡنَـٰكُمۡ أُمَّةً۬ وَسَطً۬ا لِّتَڪُونُواْ</a:t>
            </a:r>
            <a:r>
              <a:rPr lang="nb-NO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nb-NO" dirty="0" smtClean="0">
                <a:latin typeface="Arabic Typesetting" pitchFamily="66" charset="-78"/>
                <a:cs typeface="Arabic Typesetting" pitchFamily="66" charset="-78"/>
              </a:rPr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sz="4800" b="1" dirty="0" smtClean="0">
                <a:latin typeface="Arabic Typesetting" pitchFamily="66" charset="-78"/>
                <a:cs typeface="Arabic Typesetting" pitchFamily="66" charset="-78"/>
              </a:rPr>
              <a:t>أُمَّةً۬ وَسَطً۬ا</a:t>
            </a:r>
            <a:endParaRPr lang="nb-NO" sz="4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en-US" sz="2400" b="1" dirty="0" smtClean="0"/>
              <a:t>The word </a:t>
            </a:r>
            <a:r>
              <a:rPr lang="en-US" sz="2400" b="1" dirty="0" err="1" smtClean="0"/>
              <a:t>Wasat</a:t>
            </a:r>
            <a:r>
              <a:rPr lang="en-US" sz="2400" b="1" dirty="0" smtClean="0"/>
              <a:t> in the Ayah means the best and the most honored. </a:t>
            </a:r>
            <a:endParaRPr lang="nb-NO" sz="2400" dirty="0" smtClean="0"/>
          </a:p>
          <a:p>
            <a:pPr lvl="0"/>
            <a:r>
              <a:rPr lang="en-US" sz="2400" dirty="0" smtClean="0"/>
              <a:t>the best nation </a:t>
            </a:r>
            <a:endParaRPr lang="nb-NO" sz="2400" dirty="0" smtClean="0"/>
          </a:p>
          <a:p>
            <a:pPr lvl="0"/>
            <a:r>
              <a:rPr lang="nb-NO" sz="2400" dirty="0" err="1" smtClean="0"/>
              <a:t>Ummah</a:t>
            </a:r>
            <a:r>
              <a:rPr lang="nb-NO" sz="2400" dirty="0" smtClean="0"/>
              <a:t> </a:t>
            </a:r>
            <a:r>
              <a:rPr lang="nb-NO" sz="2400" dirty="0" err="1" smtClean="0"/>
              <a:t>justly</a:t>
            </a:r>
            <a:r>
              <a:rPr lang="nb-NO" sz="2400" dirty="0" smtClean="0"/>
              <a:t> </a:t>
            </a:r>
            <a:r>
              <a:rPr lang="nb-NO" sz="2400" dirty="0" err="1" smtClean="0"/>
              <a:t>balanced</a:t>
            </a:r>
            <a:endParaRPr lang="nb-NO" sz="2400" dirty="0" smtClean="0"/>
          </a:p>
          <a:p>
            <a:pPr lvl="0"/>
            <a:r>
              <a:rPr lang="en-US" sz="2400" dirty="0" smtClean="0"/>
              <a:t>Rope between </a:t>
            </a:r>
            <a:r>
              <a:rPr lang="en-US" sz="2400" dirty="0" err="1" smtClean="0"/>
              <a:t>allah</a:t>
            </a:r>
            <a:r>
              <a:rPr lang="en-US" sz="2400" dirty="0" smtClean="0"/>
              <a:t> and the other </a:t>
            </a:r>
            <a:r>
              <a:rPr lang="en-US" sz="2400" dirty="0" err="1" smtClean="0"/>
              <a:t>ummah</a:t>
            </a:r>
            <a:endParaRPr lang="nb-NO" sz="24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Title to Ummat Muslimah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447800" y="1901952"/>
            <a:ext cx="6629400" cy="45750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smtClean="0"/>
              <a:t>The  best </a:t>
            </a:r>
            <a:r>
              <a:rPr lang="en-US" sz="4800" b="1" dirty="0" err="1" smtClean="0"/>
              <a:t>ummah</a:t>
            </a:r>
            <a:r>
              <a:rPr lang="en-US" sz="4800" b="1" dirty="0" smtClean="0"/>
              <a:t>?</a:t>
            </a:r>
            <a:endParaRPr lang="nb-NO" sz="4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nb-NO" b="1" dirty="0" err="1" smtClean="0"/>
              <a:t>Justice</a:t>
            </a:r>
            <a:r>
              <a:rPr lang="nb-NO" b="1" dirty="0" smtClean="0"/>
              <a:t> </a:t>
            </a:r>
            <a:r>
              <a:rPr lang="nb-NO" dirty="0" smtClean="0"/>
              <a:t> 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whoever does not do justice, can not bring change</a:t>
            </a:r>
            <a:endParaRPr lang="nb-NO" sz="2800" dirty="0" smtClean="0"/>
          </a:p>
          <a:p>
            <a:r>
              <a:rPr lang="en-US" sz="2800" dirty="0" smtClean="0"/>
              <a:t>Witness over prophets</a:t>
            </a:r>
          </a:p>
          <a:p>
            <a:pPr>
              <a:buNone/>
            </a:pPr>
            <a:endParaRPr lang="nb-NO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 algn="ctr"/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nb-NO" sz="4000" dirty="0" smtClean="0"/>
              <a:t> </a:t>
            </a:r>
            <a:r>
              <a:rPr lang="nb-NO" sz="4000" b="1" dirty="0" smtClean="0"/>
              <a:t>2. Soft </a:t>
            </a:r>
            <a:r>
              <a:rPr lang="nb-NO" sz="4000" b="1" dirty="0" err="1" smtClean="0"/>
              <a:t>people</a:t>
            </a:r>
            <a:endParaRPr lang="nb-NO" sz="4000" b="1" dirty="0" smtClean="0"/>
          </a:p>
          <a:p>
            <a:pPr algn="ctr">
              <a:buNone/>
            </a:pPr>
            <a:r>
              <a:rPr lang="nb-NO" sz="4000" dirty="0" smtClean="0"/>
              <a:t>(معتدل امت)</a:t>
            </a:r>
            <a:br>
              <a:rPr lang="nb-NO" sz="4000" dirty="0" smtClean="0"/>
            </a:br>
            <a:endParaRPr lang="nb-NO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Goals (مقاصد)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901952"/>
            <a:ext cx="8686800" cy="4956048"/>
          </a:xfrm>
        </p:spPr>
        <p:txBody>
          <a:bodyPr/>
          <a:lstStyle/>
          <a:p>
            <a:r>
              <a:rPr lang="nb-NO" sz="2400" dirty="0" smtClean="0"/>
              <a:t>الله کے ناپسندیدہ رویوں کا تجزیہ کر کے، برے رویوں کو دور اور اچھے کو اپنانا ہے</a:t>
            </a:r>
          </a:p>
          <a:p>
            <a:r>
              <a:rPr lang="nb-NO" sz="2400" dirty="0" smtClean="0"/>
              <a:t>قبلہ کی تبدیلی کی حکمت </a:t>
            </a:r>
          </a:p>
          <a:p>
            <a:r>
              <a:rPr lang="nb-NO" sz="2400" dirty="0" smtClean="0"/>
              <a:t>امت وسط کی حیثیت کو جان سکیں </a:t>
            </a:r>
          </a:p>
          <a:p>
            <a:r>
              <a:rPr lang="nb-NO" sz="2400" dirty="0" smtClean="0"/>
              <a:t>حق کی گواہی کی </a:t>
            </a:r>
            <a:r>
              <a:rPr lang="ar-AE" sz="3200" dirty="0" smtClean="0">
                <a:cs typeface="Arabic Typesetting" pitchFamily="66" charset="-78"/>
              </a:rPr>
              <a:t>حکمت</a:t>
            </a:r>
            <a:r>
              <a:rPr lang="nb-NO" sz="2400" dirty="0" smtClean="0"/>
              <a:t> کو جان سکیں  </a:t>
            </a:r>
          </a:p>
          <a:p>
            <a:r>
              <a:rPr lang="nb-NO" sz="2400" dirty="0" smtClean="0"/>
              <a:t>قبلہ بدلہ امت بدلی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Islam is the most balanced religion, by faith</a:t>
            </a:r>
          </a:p>
          <a:p>
            <a:r>
              <a:rPr lang="nb-NO" sz="2800" dirty="0" smtClean="0"/>
              <a:t>To </a:t>
            </a:r>
            <a:r>
              <a:rPr lang="nb-NO" sz="2800" dirty="0" err="1" smtClean="0"/>
              <a:t>accept</a:t>
            </a:r>
            <a:r>
              <a:rPr lang="nb-NO" sz="2800" dirty="0" smtClean="0"/>
              <a:t> </a:t>
            </a:r>
            <a:r>
              <a:rPr lang="nb-NO" sz="2800" dirty="0" err="1" smtClean="0"/>
              <a:t>only</a:t>
            </a:r>
            <a:r>
              <a:rPr lang="nb-NO" sz="2800" dirty="0" smtClean="0"/>
              <a:t> </a:t>
            </a:r>
            <a:r>
              <a:rPr lang="nb-NO" sz="2800" dirty="0" err="1" smtClean="0"/>
              <a:t>one</a:t>
            </a:r>
            <a:r>
              <a:rPr lang="nb-NO" sz="2800" dirty="0" smtClean="0"/>
              <a:t> Allah</a:t>
            </a:r>
          </a:p>
          <a:p>
            <a:r>
              <a:rPr lang="nb-NO" sz="2800" dirty="0" smtClean="0"/>
              <a:t> </a:t>
            </a:r>
            <a:r>
              <a:rPr lang="nb-NO" sz="2800" dirty="0" err="1" smtClean="0"/>
              <a:t>accept</a:t>
            </a:r>
            <a:r>
              <a:rPr lang="nb-NO" sz="2800" dirty="0" smtClean="0"/>
              <a:t> all </a:t>
            </a:r>
            <a:r>
              <a:rPr lang="nb-NO" sz="2800" dirty="0" err="1" smtClean="0"/>
              <a:t>the</a:t>
            </a:r>
            <a:r>
              <a:rPr lang="nb-NO" sz="2800" dirty="0" smtClean="0"/>
              <a:t> </a:t>
            </a:r>
            <a:r>
              <a:rPr lang="nb-NO" sz="2800" dirty="0" err="1" smtClean="0"/>
              <a:t>prophets</a:t>
            </a:r>
            <a:endParaRPr lang="nb-NO" sz="2800" dirty="0" smtClean="0"/>
          </a:p>
          <a:p>
            <a:endParaRPr lang="en-US" sz="2800" dirty="0" smtClean="0"/>
          </a:p>
          <a:p>
            <a:pPr>
              <a:buNone/>
            </a:pP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b="1" dirty="0" smtClean="0"/>
              <a:t>Implementation and moderation of worship</a:t>
            </a:r>
          </a:p>
          <a:p>
            <a:pPr algn="ctr">
              <a:buNone/>
            </a:pPr>
            <a:r>
              <a:rPr lang="en-US" sz="2800" dirty="0" smtClean="0"/>
              <a:t>(</a:t>
            </a:r>
            <a:r>
              <a:rPr lang="ar-AE" sz="2800" dirty="0" smtClean="0"/>
              <a:t>عمل اور عبادت کا اعتدال </a:t>
            </a:r>
            <a:r>
              <a:rPr lang="nb-NO" sz="2800" dirty="0" smtClean="0"/>
              <a:t>)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Continued........</a:t>
            </a:r>
            <a:endParaRPr lang="nb-N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Balance in terms of money</a:t>
            </a:r>
            <a:endParaRPr lang="nb-NO" sz="2800" dirty="0"/>
          </a:p>
        </p:txBody>
      </p:sp>
      <p:sp>
        <p:nvSpPr>
          <p:cNvPr id="7" name="Plassholder for innhol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b="1" dirty="0" smtClean="0"/>
              <a:t>Balance social and culture</a:t>
            </a:r>
            <a:endParaRPr lang="nb-NO" sz="2800" b="1" dirty="0" smtClean="0"/>
          </a:p>
          <a:p>
            <a:endParaRPr lang="nb-NO" dirty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</a:t>
            </a:r>
            <a:endParaRPr lang="nb-N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3. conveyed the Message of </a:t>
            </a:r>
            <a:r>
              <a:rPr lang="en-US" sz="4000" b="1" dirty="0" err="1" smtClean="0"/>
              <a:t>allah</a:t>
            </a:r>
            <a:r>
              <a:rPr lang="nb-NO" sz="4000" b="1" dirty="0" smtClean="0"/>
              <a:t/>
            </a:r>
            <a:br>
              <a:rPr lang="nb-NO" sz="4000" b="1" dirty="0" smtClean="0"/>
            </a:br>
            <a:endParaRPr lang="nb-NO" sz="4000" b="1" dirty="0">
              <a:effectLst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شُہَدَآءَ عَلَى ٱلنَّاسِ</a:t>
            </a:r>
            <a:r>
              <a:rPr lang="nb-NO" sz="6000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nb-NO" sz="6000" b="1" dirty="0" smtClean="0">
                <a:latin typeface="Arabic Typesetting" pitchFamily="66" charset="-78"/>
                <a:cs typeface="Arabic Typesetting" pitchFamily="66" charset="-78"/>
              </a:rPr>
            </a:b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3400" y="1901952"/>
            <a:ext cx="8153400" cy="4224528"/>
          </a:xfrm>
        </p:spPr>
        <p:txBody>
          <a:bodyPr/>
          <a:lstStyle/>
          <a:p>
            <a:r>
              <a:rPr lang="en-US" sz="3200" dirty="0" smtClean="0"/>
              <a:t>to convey His Message of Islamic Monotheism to mankind </a:t>
            </a:r>
            <a:endParaRPr lang="nb-NO" sz="3200" dirty="0" smtClean="0"/>
          </a:p>
          <a:p>
            <a:pPr lvl="0"/>
            <a:r>
              <a:rPr lang="en-US" sz="3200" dirty="0" smtClean="0"/>
              <a:t>you be witnesses over mankind</a:t>
            </a:r>
            <a:endParaRPr lang="nb-NO" sz="32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ٱلرَّسُولُ عَلَيۡكُمۡ شَهِيدً۬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on the Day of Resurrection (Prophet) may be a witness over their nations</a:t>
            </a:r>
            <a:endParaRPr lang="nb-NO" sz="2800" dirty="0" smtClean="0"/>
          </a:p>
          <a:p>
            <a:pPr lvl="0"/>
            <a:r>
              <a:rPr lang="en-US" sz="2800" dirty="0" smtClean="0"/>
              <a:t>will be asked, `Have you conveyed (the Message)</a:t>
            </a:r>
            <a:endParaRPr lang="nb-NO" sz="2800" dirty="0" smtClean="0"/>
          </a:p>
          <a:p>
            <a:pPr lvl="0"/>
            <a:r>
              <a:rPr lang="en-US" sz="2800" dirty="0" smtClean="0"/>
              <a:t>`No </a:t>
            </a:r>
            <a:r>
              <a:rPr lang="en-US" sz="2800" dirty="0" err="1" smtClean="0"/>
              <a:t>warner</a:t>
            </a:r>
            <a:r>
              <a:rPr lang="en-US" sz="2800" dirty="0" smtClean="0"/>
              <a:t> came to us and no one (Prophet) was sent to us.</a:t>
            </a:r>
            <a:endParaRPr lang="nb-NO" sz="2800" dirty="0" smtClean="0"/>
          </a:p>
          <a:p>
            <a:pPr>
              <a:buNone/>
            </a:pPr>
            <a:r>
              <a:rPr lang="en-US" sz="2800" dirty="0" smtClean="0"/>
              <a:t> </a:t>
            </a:r>
            <a:endParaRPr lang="nb-NO" sz="2800" dirty="0" smtClean="0"/>
          </a:p>
          <a:p>
            <a:endParaRPr lang="nb-NO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 smtClean="0"/>
              <a:t>Prophet  will be asked, `Who testifies for you' He will say, `Muhammad and his </a:t>
            </a:r>
            <a:r>
              <a:rPr lang="en-US" sz="2800" dirty="0" err="1" smtClean="0"/>
              <a:t>Ummah</a:t>
            </a:r>
            <a:r>
              <a:rPr lang="en-US" sz="2800" dirty="0" smtClean="0"/>
              <a:t>.</a:t>
            </a:r>
            <a:endParaRPr lang="nb-NO" sz="2800" dirty="0" smtClean="0"/>
          </a:p>
          <a:p>
            <a:pPr lvl="0"/>
            <a:r>
              <a:rPr lang="en-US" sz="2800" dirty="0" smtClean="0"/>
              <a:t>Our Prophet (Muhammad) came to us and told us that the Messengers have conveyed (their Messages</a:t>
            </a:r>
            <a:endParaRPr lang="nb-NO" sz="2800" dirty="0" smtClean="0"/>
          </a:p>
          <a:p>
            <a:pPr lvl="0"/>
            <a:r>
              <a:rPr lang="en-US" sz="2800" dirty="0" smtClean="0"/>
              <a:t>will testify on the basis of knowledge</a:t>
            </a:r>
            <a:endParaRPr lang="nb-NO" sz="2800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Three types of Jews Jealous 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3200" dirty="0" err="1" smtClean="0"/>
              <a:t>Friday</a:t>
            </a:r>
            <a:r>
              <a:rPr lang="nb-NO" sz="3200" dirty="0" smtClean="0"/>
              <a:t> </a:t>
            </a:r>
            <a:r>
              <a:rPr lang="nb-NO" sz="3200" dirty="0" err="1" smtClean="0"/>
              <a:t>worship</a:t>
            </a:r>
            <a:endParaRPr lang="nb-NO" sz="3200" dirty="0" smtClean="0"/>
          </a:p>
          <a:p>
            <a:pPr lvl="0"/>
            <a:r>
              <a:rPr lang="nb-NO" sz="3200" dirty="0" smtClean="0"/>
              <a:t>On </a:t>
            </a:r>
            <a:r>
              <a:rPr lang="nb-NO" sz="3200" dirty="0" err="1" smtClean="0"/>
              <a:t>qiblah</a:t>
            </a:r>
            <a:endParaRPr lang="nb-NO" sz="3200" dirty="0" smtClean="0"/>
          </a:p>
          <a:p>
            <a:pPr lvl="0"/>
            <a:r>
              <a:rPr lang="nb-NO" sz="3200" dirty="0" smtClean="0"/>
              <a:t>To </a:t>
            </a:r>
            <a:r>
              <a:rPr lang="nb-NO" sz="3200" dirty="0" err="1" smtClean="0"/>
              <a:t>say</a:t>
            </a:r>
            <a:r>
              <a:rPr lang="nb-NO" sz="3200" dirty="0" smtClean="0"/>
              <a:t> </a:t>
            </a:r>
            <a:r>
              <a:rPr lang="nb-NO" sz="3200" dirty="0" err="1" smtClean="0"/>
              <a:t>ameen</a:t>
            </a:r>
            <a:endParaRPr lang="nb-NO" sz="3200" dirty="0" smtClean="0"/>
          </a:p>
          <a:p>
            <a:endParaRPr lang="nb-NO" sz="3200" dirty="0" smtClean="0"/>
          </a:p>
          <a:p>
            <a:endParaRPr lang="nb-NO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 </a:t>
            </a:r>
            <a:br>
              <a:rPr lang="nb-NO" dirty="0" smtClean="0"/>
            </a:br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وَمَا جَعَلۡنَا ٱلۡقِبۡلَةَ ٱلَّتِى</a:t>
            </a:r>
            <a:r>
              <a:rPr lang="nb-NO" sz="6700" b="1" dirty="0" smtClean="0">
                <a:latin typeface="Arabic Typesetting" pitchFamily="66" charset="-78"/>
                <a:cs typeface="Arabic Typesetting" pitchFamily="66" charset="-78"/>
              </a:rPr>
              <a:t/>
            </a:r>
            <a:br>
              <a:rPr lang="nb-NO" sz="6700" b="1" dirty="0" smtClean="0">
                <a:latin typeface="Arabic Typesetting" pitchFamily="66" charset="-78"/>
                <a:cs typeface="Arabic Typesetting" pitchFamily="66" charset="-78"/>
              </a:rPr>
            </a:br>
            <a:endParaRPr lang="nb-NO" sz="67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The Wisdom behind changing the </a:t>
            </a:r>
            <a:r>
              <a:rPr lang="en-US" sz="2400" b="1" dirty="0" err="1" smtClean="0"/>
              <a:t>Qiblah</a:t>
            </a:r>
            <a:endParaRPr lang="nb-NO" sz="2400" dirty="0" smtClean="0"/>
          </a:p>
          <a:p>
            <a:r>
              <a:rPr lang="nb-NO" sz="2400" dirty="0" smtClean="0"/>
              <a:t>To know </a:t>
            </a:r>
            <a:r>
              <a:rPr lang="nb-NO" sz="2400" dirty="0" err="1" smtClean="0"/>
              <a:t>who</a:t>
            </a:r>
            <a:r>
              <a:rPr lang="nb-NO" sz="2400" dirty="0" smtClean="0"/>
              <a:t> is </a:t>
            </a:r>
            <a:r>
              <a:rPr lang="nb-NO" sz="2400" dirty="0" err="1" smtClean="0"/>
              <a:t>prophet</a:t>
            </a:r>
            <a:r>
              <a:rPr lang="nb-NO" sz="2400" dirty="0" smtClean="0"/>
              <a:t> </a:t>
            </a:r>
            <a:r>
              <a:rPr lang="nb-NO" sz="2400" dirty="0" err="1" smtClean="0"/>
              <a:t>follower</a:t>
            </a:r>
            <a:endParaRPr lang="nb-NO" sz="2400" dirty="0" smtClean="0"/>
          </a:p>
          <a:p>
            <a:r>
              <a:rPr lang="nb-NO" sz="2400" dirty="0" err="1" smtClean="0"/>
              <a:t>Prophets</a:t>
            </a:r>
            <a:r>
              <a:rPr lang="nb-NO" sz="2400" dirty="0" smtClean="0"/>
              <a:t> </a:t>
            </a:r>
            <a:r>
              <a:rPr lang="nb-NO" sz="2400" dirty="0" err="1" smtClean="0"/>
              <a:t>desire</a:t>
            </a:r>
            <a:r>
              <a:rPr lang="nb-NO" sz="2400" dirty="0" smtClean="0"/>
              <a:t/>
            </a:r>
            <a:br>
              <a:rPr lang="nb-NO" sz="2400" dirty="0" smtClean="0"/>
            </a:br>
            <a:r>
              <a:rPr lang="nb-NO" sz="2400" dirty="0" smtClean="0"/>
              <a:t>Place </a:t>
            </a:r>
            <a:r>
              <a:rPr lang="nb-NO" sz="2400" dirty="0" err="1" smtClean="0"/>
              <a:t>no</a:t>
            </a:r>
            <a:r>
              <a:rPr lang="nb-NO" sz="2400" dirty="0" smtClean="0"/>
              <a:t> </a:t>
            </a:r>
            <a:r>
              <a:rPr lang="nb-NO" sz="2400" dirty="0" err="1" smtClean="0"/>
              <a:t>importance</a:t>
            </a:r>
            <a:r>
              <a:rPr lang="nb-NO" sz="2400" dirty="0" smtClean="0"/>
              <a:t>, </a:t>
            </a:r>
            <a:r>
              <a:rPr lang="nb-NO" sz="2400" dirty="0" err="1" smtClean="0"/>
              <a:t>but</a:t>
            </a:r>
            <a:r>
              <a:rPr lang="nb-NO" sz="2400" dirty="0" smtClean="0"/>
              <a:t> </a:t>
            </a:r>
            <a:r>
              <a:rPr lang="nb-NO" sz="2400" dirty="0" err="1" smtClean="0"/>
              <a:t>Allah's</a:t>
            </a:r>
            <a:r>
              <a:rPr lang="nb-NO" sz="2400" dirty="0" smtClean="0"/>
              <a:t> </a:t>
            </a:r>
            <a:r>
              <a:rPr lang="nb-NO" sz="2400" dirty="0" err="1" smtClean="0"/>
              <a:t>command</a:t>
            </a:r>
            <a:r>
              <a:rPr lang="nb-NO" sz="2400" dirty="0" smtClean="0"/>
              <a:t/>
            </a:r>
            <a:br>
              <a:rPr lang="nb-NO" sz="2400" dirty="0" smtClean="0"/>
            </a:br>
            <a:r>
              <a:rPr lang="nb-NO" sz="2400" dirty="0" smtClean="0"/>
              <a:t>Test </a:t>
            </a:r>
            <a:r>
              <a:rPr lang="nb-NO" sz="2400" dirty="0" err="1" smtClean="0"/>
              <a:t>of</a:t>
            </a:r>
            <a:r>
              <a:rPr lang="nb-NO" sz="2400" dirty="0" smtClean="0"/>
              <a:t> </a:t>
            </a:r>
            <a:r>
              <a:rPr lang="nb-NO" sz="2400" dirty="0" err="1" smtClean="0"/>
              <a:t>the</a:t>
            </a:r>
            <a:r>
              <a:rPr lang="nb-NO" sz="2400" dirty="0" smtClean="0"/>
              <a:t> Muslim </a:t>
            </a:r>
            <a:r>
              <a:rPr lang="nb-NO" sz="2400" dirty="0" err="1" smtClean="0"/>
              <a:t>Ummah</a:t>
            </a:r>
            <a:endParaRPr lang="nb-NO" sz="2400" dirty="0" smtClean="0"/>
          </a:p>
          <a:p>
            <a:endParaRPr lang="nb-NO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900" b="1" dirty="0" smtClean="0"/>
              <a:t>To typer  av </a:t>
            </a:r>
            <a:r>
              <a:rPr lang="nb-NO" sz="4900" b="1" dirty="0" err="1" smtClean="0"/>
              <a:t>ilm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z="4000" dirty="0" err="1" smtClean="0"/>
              <a:t>Ilmay</a:t>
            </a:r>
            <a:r>
              <a:rPr lang="nb-NO" sz="4000" dirty="0" smtClean="0"/>
              <a:t> </a:t>
            </a:r>
            <a:r>
              <a:rPr lang="nb-NO" sz="4000" dirty="0" err="1" smtClean="0"/>
              <a:t>ghaib</a:t>
            </a:r>
            <a:endParaRPr lang="nb-NO" sz="4000" dirty="0" smtClean="0"/>
          </a:p>
          <a:p>
            <a:pPr lvl="0"/>
            <a:r>
              <a:rPr lang="nb-NO" sz="4000" dirty="0" err="1" smtClean="0"/>
              <a:t>Ilmay</a:t>
            </a:r>
            <a:r>
              <a:rPr lang="nb-NO" sz="4000" dirty="0" smtClean="0"/>
              <a:t> </a:t>
            </a:r>
            <a:r>
              <a:rPr lang="nb-NO" sz="4000" dirty="0" err="1" smtClean="0"/>
              <a:t>zahoor</a:t>
            </a:r>
            <a:endParaRPr lang="nb-NO" sz="40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مِمَّن يَنقَلِبُ عَلَى عَقِبَيْهِ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sz="4000" dirty="0" smtClean="0"/>
              <a:t>from those who would turn on their heels.</a:t>
            </a:r>
            <a:endParaRPr lang="nb-NO" sz="4000" dirty="0" smtClean="0"/>
          </a:p>
          <a:p>
            <a:pPr lvl="0"/>
            <a:r>
              <a:rPr lang="en-US" sz="4000" dirty="0" smtClean="0"/>
              <a:t>reverts from his religion</a:t>
            </a:r>
            <a:endParaRPr lang="nb-NO" sz="4000" dirty="0" smtClean="0"/>
          </a:p>
          <a:p>
            <a:pPr lvl="0"/>
            <a:r>
              <a:rPr lang="en-US" sz="4000" dirty="0" smtClean="0"/>
              <a:t>from the faith</a:t>
            </a:r>
            <a:endParaRPr lang="nb-NO" sz="4000" dirty="0" smtClean="0"/>
          </a:p>
          <a:p>
            <a:pPr>
              <a:buNone/>
            </a:pPr>
            <a:endParaRPr lang="nb-NO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>
                <a:latin typeface="Andalus" pitchFamily="18" charset="-78"/>
                <a:cs typeface="Andalus" pitchFamily="18" charset="-78"/>
              </a:rPr>
              <a:t>Main </a:t>
            </a:r>
            <a:r>
              <a:rPr lang="nb-NO" b="1" dirty="0" err="1" smtClean="0">
                <a:latin typeface="Andalus" pitchFamily="18" charset="-78"/>
                <a:cs typeface="Andalus" pitchFamily="18" charset="-78"/>
              </a:rPr>
              <a:t>Topics</a:t>
            </a:r>
            <a:r>
              <a:rPr lang="nb-NO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nb-NO" b="1" dirty="0" err="1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nb-NO" b="1" dirty="0" smtClean="0">
                <a:latin typeface="Andalus" pitchFamily="18" charset="-78"/>
                <a:cs typeface="Andalus" pitchFamily="18" charset="-78"/>
              </a:rPr>
              <a:t> Verses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Qiblah</a:t>
            </a:r>
            <a:r>
              <a:rPr lang="en-US" sz="2800" dirty="0" smtClean="0"/>
              <a:t> </a:t>
            </a:r>
            <a:r>
              <a:rPr lang="en-US" sz="2800" i="1" dirty="0" smtClean="0"/>
              <a:t>(direction in prayers)</a:t>
            </a:r>
            <a:r>
              <a:rPr lang="en-US" sz="2800" dirty="0" smtClean="0"/>
              <a:t>:	</a:t>
            </a:r>
          </a:p>
          <a:p>
            <a:pPr>
              <a:buNone/>
            </a:pPr>
            <a:r>
              <a:rPr lang="en-US" sz="2800" dirty="0" smtClean="0"/>
              <a:t>               2:[142]</a:t>
            </a:r>
            <a:endParaRPr lang="nb-NO" sz="2800" dirty="0" smtClean="0"/>
          </a:p>
          <a:p>
            <a:r>
              <a:rPr lang="en-US" sz="2800" dirty="0" smtClean="0"/>
              <a:t>The order of Allah to change </a:t>
            </a:r>
            <a:r>
              <a:rPr lang="en-US" sz="2800" dirty="0" err="1" smtClean="0"/>
              <a:t>Qiblah</a:t>
            </a:r>
            <a:r>
              <a:rPr lang="en-US" sz="2800" dirty="0" smtClean="0"/>
              <a:t>.	2:[143]</a:t>
            </a:r>
            <a:endParaRPr lang="nb-NO" sz="2800" dirty="0" smtClean="0"/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Ka'bah</a:t>
            </a:r>
            <a:r>
              <a:rPr lang="en-US" sz="2800" dirty="0" smtClean="0"/>
              <a:t> in </a:t>
            </a:r>
            <a:r>
              <a:rPr lang="en-US" sz="2800" dirty="0" err="1" smtClean="0"/>
              <a:t>Makkah</a:t>
            </a:r>
            <a:r>
              <a:rPr lang="en-US" sz="2800" dirty="0" smtClean="0"/>
              <a:t> was made the new </a:t>
            </a:r>
            <a:r>
              <a:rPr lang="en-US" sz="2800" dirty="0" err="1" smtClean="0"/>
              <a:t>Qiblah</a:t>
            </a:r>
            <a:r>
              <a:rPr lang="en-US" sz="2800" dirty="0" smtClean="0"/>
              <a:t>.	2:[144-147]</a:t>
            </a:r>
            <a:endParaRPr lang="nb-NO" sz="2800" dirty="0" smtClean="0"/>
          </a:p>
          <a:p>
            <a:endParaRPr lang="nb-NO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Allah then said:                  </a:t>
            </a:r>
            <a:endParaRPr lang="nb-NO" sz="3600" dirty="0" smtClean="0"/>
          </a:p>
          <a:p>
            <a:pPr lvl="3" rtl="1">
              <a:buNone/>
            </a:pPr>
            <a:r>
              <a:rPr lang="ar-SA" sz="4800" b="1" dirty="0" smtClean="0">
                <a:latin typeface="Arabic Typesetting" pitchFamily="66" charset="-78"/>
                <a:cs typeface="Arabic Typesetting" pitchFamily="66" charset="-78"/>
              </a:rPr>
              <a:t>وَإِن كَانَتْ لَكَبِيرَةً</a:t>
            </a:r>
            <a:endParaRPr lang="nb-NO" sz="4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en-US" sz="3600" dirty="0" smtClean="0"/>
              <a:t>Indeed it was great (heavy, difficult)</a:t>
            </a:r>
            <a:endParaRPr lang="nb-NO" sz="3600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b-NO" dirty="0" smtClean="0"/>
              <a:t/>
            </a:r>
            <a:br>
              <a:rPr lang="nb-NO" dirty="0" smtClean="0"/>
            </a:br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وَمَا كَانَ اللَّهُ لِيُضِيعَ إِيمَـنَكُمْ</a:t>
            </a:r>
            <a:endParaRPr lang="nb-NO" sz="67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</a:t>
            </a:r>
            <a:r>
              <a:rPr lang="nb-NO" sz="2800" dirty="0" smtClean="0"/>
              <a:t> </a:t>
            </a:r>
            <a:r>
              <a:rPr lang="en-US" sz="2800" dirty="0" smtClean="0"/>
              <a:t>(And Allah would never make your faith to be lost.)</a:t>
            </a:r>
            <a:endParaRPr lang="nb-NO" sz="2800" dirty="0" smtClean="0"/>
          </a:p>
          <a:p>
            <a:r>
              <a:rPr lang="en-US" sz="2800" dirty="0" smtClean="0"/>
              <a:t>the reward of your prayers towards </a:t>
            </a:r>
            <a:r>
              <a:rPr lang="en-US" sz="2800" dirty="0" err="1" smtClean="0"/>
              <a:t>Bayt</a:t>
            </a:r>
            <a:r>
              <a:rPr lang="en-US" sz="2800" dirty="0" smtClean="0"/>
              <a:t> Al-</a:t>
            </a:r>
            <a:r>
              <a:rPr lang="en-US" sz="2800" dirty="0" err="1" smtClean="0"/>
              <a:t>Maqdis</a:t>
            </a:r>
            <a:r>
              <a:rPr lang="en-US" sz="2800" dirty="0" smtClean="0"/>
              <a:t> before would not be lost with Allah.</a:t>
            </a:r>
            <a:endParaRPr lang="nb-NO" sz="2800" dirty="0" smtClean="0"/>
          </a:p>
          <a:p>
            <a:endParaRPr lang="nb-NO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sz="6000" dirty="0" smtClean="0"/>
              <a:t> </a:t>
            </a:r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إِيمَـٰنَكُمۡ</a:t>
            </a:r>
            <a:r>
              <a:rPr lang="ar-SA" sz="6000" dirty="0" smtClean="0"/>
              <a:t>‌ۚ</a:t>
            </a:r>
            <a:endParaRPr lang="nb-NO" sz="6000" dirty="0" smtClean="0"/>
          </a:p>
          <a:p>
            <a:pPr algn="r">
              <a:buNone/>
            </a:pPr>
            <a:r>
              <a:rPr lang="nb-NO" sz="3200" dirty="0" smtClean="0"/>
              <a:t>	نماز  کی  اھمیت  کے </a:t>
            </a:r>
            <a:r>
              <a:rPr lang="ar-AE" sz="3200" dirty="0" smtClean="0">
                <a:cs typeface="Arabic Typesetting" pitchFamily="66" charset="-78"/>
              </a:rPr>
              <a:t>لیے</a:t>
            </a:r>
            <a:r>
              <a:rPr lang="nb-NO" sz="3200" dirty="0" smtClean="0"/>
              <a:t>  </a:t>
            </a:r>
          </a:p>
          <a:p>
            <a:pPr algn="r">
              <a:buNone/>
            </a:pPr>
            <a:r>
              <a:rPr lang="nb-NO" sz="3200" dirty="0" smtClean="0"/>
              <a:t>	کل   بول  کر جز مراد ہے </a:t>
            </a:r>
          </a:p>
          <a:p>
            <a:pPr algn="r">
              <a:buNone/>
            </a:pPr>
            <a:r>
              <a:rPr lang="nb-NO" sz="3200" dirty="0" smtClean="0"/>
              <a:t>	نماز  نہیں  تو ایمان نہیں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إِنَّ اللَّهَ بِالنَّاسِ لَرَءُوفٌ رَّحِيمٌ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>
              <a:buNone/>
            </a:pPr>
            <a:endParaRPr lang="nb-NO" dirty="0" smtClean="0"/>
          </a:p>
          <a:p>
            <a:pPr>
              <a:buNone/>
            </a:pPr>
            <a:r>
              <a:rPr lang="en-US" sz="2800" dirty="0" smtClean="0"/>
              <a:t>(Truly, Allah is full of kindness, the Most Merciful towards mankind.)'' </a:t>
            </a:r>
            <a:endParaRPr lang="nb-NO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قَدۡ نَرَىٰ تَقَلُّبَ وَجۡهِكَ فِى ٱلسَّمَآءِ‌</a:t>
            </a:r>
            <a:endParaRPr lang="nb-NO" sz="6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-152400" y="1901952"/>
            <a:ext cx="9296400" cy="4956048"/>
          </a:xfrm>
        </p:spPr>
        <p:txBody>
          <a:bodyPr>
            <a:noAutofit/>
          </a:bodyPr>
          <a:lstStyle/>
          <a:p>
            <a:r>
              <a:rPr lang="en-US" sz="2400" dirty="0" smtClean="0"/>
              <a:t>Allah's Messenger faced </a:t>
            </a:r>
            <a:r>
              <a:rPr lang="nb-NO" sz="2400" dirty="0" err="1" smtClean="0"/>
              <a:t>Bayt</a:t>
            </a:r>
            <a:r>
              <a:rPr lang="nb-NO" sz="2400" dirty="0" smtClean="0"/>
              <a:t> </a:t>
            </a:r>
            <a:r>
              <a:rPr lang="nb-NO" sz="2400" dirty="0" err="1" smtClean="0"/>
              <a:t>Al-Maqdis</a:t>
            </a:r>
            <a:r>
              <a:rPr lang="en-US" sz="2400" dirty="0" smtClean="0"/>
              <a:t> for ten and some months</a:t>
            </a:r>
          </a:p>
          <a:p>
            <a:r>
              <a:rPr lang="en-US" sz="2400" dirty="0" smtClean="0"/>
              <a:t>but he liked to face the </a:t>
            </a:r>
            <a:r>
              <a:rPr lang="en-US" sz="2400" dirty="0" err="1" smtClean="0"/>
              <a:t>Qiblah</a:t>
            </a:r>
            <a:r>
              <a:rPr lang="en-US" sz="2400" dirty="0" smtClean="0"/>
              <a:t> of Ibrahim (</a:t>
            </a:r>
            <a:r>
              <a:rPr lang="en-US" sz="2400" dirty="0" err="1" smtClean="0"/>
              <a:t>Ka`bah</a:t>
            </a:r>
            <a:r>
              <a:rPr lang="en-US" sz="2400" dirty="0" smtClean="0"/>
              <a:t> in </a:t>
            </a:r>
            <a:r>
              <a:rPr lang="en-US" sz="2400" dirty="0" err="1" smtClean="0"/>
              <a:t>Makkah</a:t>
            </a:r>
            <a:r>
              <a:rPr lang="en-US" sz="2400" dirty="0" smtClean="0"/>
              <a:t>). </a:t>
            </a:r>
          </a:p>
          <a:p>
            <a:r>
              <a:rPr lang="en-US" sz="2400" dirty="0" smtClean="0"/>
              <a:t>He used to supplicate to Allah and look up to the sky </a:t>
            </a:r>
          </a:p>
          <a:p>
            <a:r>
              <a:rPr lang="nb-NO" sz="2400" dirty="0" err="1" smtClean="0"/>
              <a:t>awaiting</a:t>
            </a:r>
            <a:r>
              <a:rPr lang="nb-NO" sz="2400" dirty="0" smtClean="0"/>
              <a:t> </a:t>
            </a:r>
            <a:r>
              <a:rPr lang="nb-NO" sz="2400" dirty="0" err="1" smtClean="0"/>
              <a:t>Allah's</a:t>
            </a:r>
            <a:r>
              <a:rPr lang="nb-NO" sz="2400" dirty="0" smtClean="0"/>
              <a:t> </a:t>
            </a:r>
            <a:r>
              <a:rPr lang="nb-NO" sz="2400" dirty="0" err="1" smtClean="0"/>
              <a:t>command</a:t>
            </a:r>
            <a:endParaRPr lang="nb-NO" sz="2400" dirty="0" smtClean="0"/>
          </a:p>
          <a:p>
            <a:r>
              <a:rPr lang="nb-NO" sz="2400" dirty="0" err="1" smtClean="0"/>
              <a:t>Then</a:t>
            </a:r>
            <a:r>
              <a:rPr lang="nb-NO" sz="2400" dirty="0" smtClean="0"/>
              <a:t> Allah </a:t>
            </a:r>
            <a:r>
              <a:rPr lang="nb-NO" sz="2400" dirty="0" err="1" smtClean="0"/>
              <a:t>revealed</a:t>
            </a:r>
            <a:endParaRPr lang="nb-NO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sz="5200" b="1" dirty="0" smtClean="0">
                <a:latin typeface="Arabic Typesetting" pitchFamily="66" charset="-78"/>
                <a:cs typeface="Arabic Typesetting" pitchFamily="66" charset="-78"/>
              </a:rPr>
              <a:t>فَوَلُّواْ وُجُوهَكُمْ شَطْرَهُ</a:t>
            </a:r>
            <a:endParaRPr lang="nb-NO" sz="5200" b="1" dirty="0" smtClean="0"/>
          </a:p>
          <a:p>
            <a:pPr>
              <a:buNone/>
            </a:pPr>
            <a:r>
              <a:rPr lang="en-US" sz="2400" dirty="0" smtClean="0"/>
              <a:t>Turn  your faces (in prayer) in that direction.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Jews did not like this ruling and said</a:t>
            </a:r>
          </a:p>
          <a:p>
            <a:pPr>
              <a:buNone/>
            </a:pPr>
            <a:r>
              <a:rPr lang="ar-AE" sz="3600" b="1" dirty="0" smtClean="0">
                <a:latin typeface="Arabic Typesetting" pitchFamily="66" charset="-78"/>
                <a:cs typeface="Arabic Typesetting" pitchFamily="66" charset="-78"/>
              </a:rPr>
              <a:t>﴿مَا وَلَّـهُمْ عَن قِبْلَتِهِمُ الَّتِى كَانُواْ عَلَيْهَا قُل لّلَّهِ الْمَشْرِقُ وَالْمَغْرِبُ﴾ </a:t>
            </a:r>
            <a:endParaRPr lang="nb-NO" sz="36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endParaRPr lang="nb-NO" sz="3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AE" sz="5400" dirty="0" smtClean="0">
                <a:latin typeface="Arabic Typesetting" pitchFamily="66" charset="-78"/>
                <a:cs typeface="Arabic Typesetting" pitchFamily="66" charset="-78"/>
              </a:rPr>
              <a:t>فَوَلِّ وَجْهَكَ شَطْرَ الْمَسْجِدِ الْحَرَامِ</a:t>
            </a:r>
            <a:endParaRPr lang="nb-NO" sz="5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1000" y="1947672"/>
            <a:ext cx="8763000" cy="42245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 turn your face in the direction of Al-</a:t>
            </a:r>
            <a:r>
              <a:rPr lang="en-US" sz="3600" dirty="0" err="1" smtClean="0"/>
              <a:t>Masjid</a:t>
            </a:r>
            <a:r>
              <a:rPr lang="en-US" sz="3600" dirty="0" smtClean="0"/>
              <a:t> Al-</a:t>
            </a:r>
            <a:r>
              <a:rPr lang="en-US" sz="3600" dirty="0" err="1" smtClean="0"/>
              <a:t>Haram</a:t>
            </a:r>
            <a:r>
              <a:rPr lang="en-US" sz="3600" dirty="0" smtClean="0"/>
              <a:t> (at </a:t>
            </a:r>
            <a:r>
              <a:rPr lang="en-US" sz="3600" dirty="0" err="1" smtClean="0"/>
              <a:t>Makkah</a:t>
            </a:r>
            <a:r>
              <a:rPr lang="en-US" sz="3600" dirty="0" smtClean="0"/>
              <a:t>)</a:t>
            </a:r>
          </a:p>
          <a:p>
            <a:pPr>
              <a:buNone/>
            </a:pPr>
            <a:r>
              <a:rPr lang="nb-NO" sz="3600" dirty="0" err="1" smtClean="0"/>
              <a:t>means</a:t>
            </a:r>
            <a:r>
              <a:rPr lang="nb-NO" sz="3600" dirty="0" smtClean="0"/>
              <a:t> </a:t>
            </a:r>
            <a:r>
              <a:rPr lang="nb-NO" sz="3600" dirty="0" err="1" smtClean="0"/>
              <a:t>its</a:t>
            </a:r>
            <a:r>
              <a:rPr lang="nb-NO" sz="3600" dirty="0" smtClean="0"/>
              <a:t> </a:t>
            </a:r>
            <a:r>
              <a:rPr lang="nb-NO" sz="3600" dirty="0" err="1" smtClean="0"/>
              <a:t>direction</a:t>
            </a:r>
            <a:r>
              <a:rPr lang="nb-NO" sz="3600" dirty="0" smtClean="0"/>
              <a:t>.''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AE" sz="5400" b="1" dirty="0" smtClean="0">
                <a:latin typeface="Arabic Typesetting" pitchFamily="66" charset="-78"/>
                <a:cs typeface="Arabic Typesetting" pitchFamily="66" charset="-78"/>
              </a:rPr>
              <a:t>وَحَيْثُ مَا كُنتُمْ فَوَلُّواْ وُجُوهَكُمْ شَطْرَهُ</a:t>
            </a:r>
            <a:endParaRPr lang="nb-NO" sz="54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839200" cy="465124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And </a:t>
            </a:r>
            <a:r>
              <a:rPr lang="en-US" sz="2800" dirty="0" err="1" smtClean="0"/>
              <a:t>wheresoever</a:t>
            </a:r>
            <a:r>
              <a:rPr lang="en-US" sz="2800" dirty="0" smtClean="0"/>
              <a:t> you people are, turn your faces (in prayer) in that direction</a:t>
            </a:r>
          </a:p>
          <a:p>
            <a:r>
              <a:rPr lang="en-US" sz="2800" dirty="0" smtClean="0"/>
              <a:t>A  command from Allah to face the </a:t>
            </a:r>
            <a:r>
              <a:rPr lang="en-US" sz="2800" dirty="0" err="1" smtClean="0"/>
              <a:t>Ka`bah</a:t>
            </a:r>
            <a:r>
              <a:rPr lang="en-US" sz="2800" dirty="0" smtClean="0"/>
              <a:t> from wherever one is on the earth: the east, west, north or south</a:t>
            </a:r>
            <a:endParaRPr lang="nb-NO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3800" b="1" dirty="0" smtClean="0">
                <a:latin typeface="Arabic Typesetting" pitchFamily="66" charset="-78"/>
                <a:cs typeface="Arabic Typesetting" pitchFamily="66" charset="-78"/>
              </a:rPr>
              <a:t>وَإِنَّ الَّذِينَ أُوتُواْ الْكِتَـبَ لَيَعْلَمُونَ أَنَّهُ الْحَقُّ مِن رَّبِّهِمْ</a:t>
            </a:r>
            <a:endParaRPr lang="nb-NO" sz="38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8600" y="1901952"/>
            <a:ext cx="8686800" cy="49560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Jews had Knowledge that the (Muslim) </a:t>
            </a:r>
            <a:r>
              <a:rPr lang="en-US" sz="2400" dirty="0" err="1" smtClean="0"/>
              <a:t>Qiblah</a:t>
            </a:r>
            <a:r>
              <a:rPr lang="en-US" sz="2400" dirty="0" smtClean="0"/>
              <a:t> would later be changed </a:t>
            </a:r>
          </a:p>
          <a:p>
            <a:r>
              <a:rPr lang="en-US" sz="2400" dirty="0" smtClean="0"/>
              <a:t>The Jews read in their Books their Prophets' description of Allah's Messenger and his </a:t>
            </a:r>
            <a:r>
              <a:rPr lang="en-US" sz="2400" dirty="0" err="1" smtClean="0"/>
              <a:t>Ummah</a:t>
            </a:r>
            <a:endParaRPr lang="en-US" sz="2400" dirty="0" smtClean="0"/>
          </a:p>
          <a:p>
            <a:r>
              <a:rPr lang="en-US" sz="2400" dirty="0" smtClean="0"/>
              <a:t>the People of the Book deny these facts because of their envy, disbelief and rebellion.</a:t>
            </a:r>
            <a:endParaRPr lang="nb-NO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00952" y="1752600"/>
            <a:ext cx="4128247" cy="3886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dirty="0" smtClean="0"/>
              <a:t>Changing the </a:t>
            </a:r>
            <a:r>
              <a:rPr lang="en-US" sz="4000" dirty="0" err="1" smtClean="0"/>
              <a:t>Qiblah</a:t>
            </a:r>
            <a:r>
              <a:rPr lang="en-US" sz="4000" dirty="0" smtClean="0"/>
              <a:t> from </a:t>
            </a:r>
            <a:r>
              <a:rPr lang="en-US" sz="4000" dirty="0" err="1" smtClean="0"/>
              <a:t>Bayt</a:t>
            </a:r>
            <a:r>
              <a:rPr lang="en-US" sz="4000" dirty="0" smtClean="0"/>
              <a:t> Al-</a:t>
            </a:r>
            <a:r>
              <a:rPr lang="en-US" sz="4000" dirty="0" err="1" smtClean="0"/>
              <a:t>Maqdis</a:t>
            </a:r>
            <a:r>
              <a:rPr lang="en-US" sz="4000" dirty="0" smtClean="0"/>
              <a:t> to the </a:t>
            </a:r>
            <a:r>
              <a:rPr lang="en-US" sz="4000" dirty="0" err="1" smtClean="0"/>
              <a:t>Ka`bah</a:t>
            </a:r>
            <a:endParaRPr lang="nb-NO" sz="40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Background of Verses…</a:t>
            </a:r>
            <a:endParaRPr lang="nb-NO" dirty="0"/>
          </a:p>
        </p:txBody>
      </p:sp>
      <p:pic>
        <p:nvPicPr>
          <p:cNvPr id="5" name="il_fi" descr="http://t0.gstatic.com/images?q=tbn:kBCo3QrWogiREM:http://i191.photobucket.com/albums/z36/AlecRawls/QiblaSomersetRaw.jpg&amp;t=1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514600"/>
            <a:ext cx="25146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6629400" cy="1143000"/>
          </a:xfrm>
        </p:spPr>
        <p:txBody>
          <a:bodyPr>
            <a:normAutofit/>
          </a:bodyPr>
          <a:lstStyle/>
          <a:p>
            <a:r>
              <a:rPr lang="ar-AE" sz="6000" dirty="0" smtClean="0">
                <a:latin typeface="Arabic Typesetting" pitchFamily="66" charset="-78"/>
                <a:cs typeface="Arabic Typesetting" pitchFamily="66" charset="-78"/>
              </a:rPr>
              <a:t>﴿وَمَا اللَّهُ بِغَـفِلٍ عَمَّا يَعْمَلُونَ﴾ </a:t>
            </a: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Allah threatened them when He said: </a:t>
            </a:r>
          </a:p>
          <a:p>
            <a:pPr>
              <a:buNone/>
            </a:pPr>
            <a:r>
              <a:rPr lang="en-US" sz="2800" dirty="0" smtClean="0"/>
              <a:t>And Allah is not unaware of what they do.</a:t>
            </a:r>
            <a:endParaRPr lang="nb-NO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Next Verse.................</a:t>
            </a:r>
            <a:endParaRPr lang="nb-NO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sz="4000" b="1" dirty="0" smtClean="0"/>
              <a:t>Verse [145]</a:t>
            </a:r>
            <a:endParaRPr lang="nb-NO" sz="40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6248400" cy="1143000"/>
          </a:xfrm>
        </p:spPr>
        <p:txBody>
          <a:bodyPr>
            <a:noAutofit/>
          </a:bodyPr>
          <a:lstStyle/>
          <a:p>
            <a:r>
              <a:rPr lang="ar-SA" sz="5400" b="1" dirty="0" smtClean="0">
                <a:latin typeface="Arabic Typesetting" pitchFamily="66" charset="-78"/>
                <a:cs typeface="Arabic Typesetting" pitchFamily="66" charset="-78"/>
              </a:rPr>
              <a:t>وَلَٮِٕنۡ أَتَيۡتَ ٱلَّذِينَ أُوتُواْ ٱلۡكِتَـٰبَ بِكُل</a:t>
            </a:r>
            <a:endParaRPr lang="nb-NO" sz="54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534400" cy="495604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Stubbornness and Disbelief of the Jews 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if the Prophet brought forward every proof to the truth of what he was sent with, they will never obey him</a:t>
            </a:r>
            <a:endParaRPr lang="nb-NO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they would not follow your </a:t>
            </a:r>
            <a:r>
              <a:rPr lang="en-US" sz="3200" dirty="0" err="1" smtClean="0"/>
              <a:t>Qiblah</a:t>
            </a:r>
            <a:r>
              <a:rPr lang="en-US" sz="3200" dirty="0" smtClean="0"/>
              <a:t> 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nor are you going to follow their </a:t>
            </a:r>
            <a:r>
              <a:rPr lang="en-US" sz="3200" dirty="0" err="1" smtClean="0"/>
              <a:t>Qiblah</a:t>
            </a:r>
            <a:r>
              <a:rPr lang="en-US" sz="3200" dirty="0" smtClean="0"/>
              <a:t> </a:t>
            </a:r>
            <a:endParaRPr lang="nb-NO" sz="3200" dirty="0" smtClean="0"/>
          </a:p>
          <a:p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Allah </a:t>
            </a:r>
            <a:r>
              <a:rPr lang="nb-NO" dirty="0" err="1" smtClean="0"/>
              <a:t>said</a:t>
            </a:r>
            <a:r>
              <a:rPr lang="nb-NO" dirty="0" smtClean="0"/>
              <a:t> </a:t>
            </a:r>
            <a:endParaRPr lang="nb-NO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﴿وَلَئِنِ اتَّبَعْتَ أَهْوَآءَهُم مِّن بَعْدِ مَا جَآءَكَ مِنَ الْعِلْمِ إِنَّكَ إِذَا لَّمِنَ الظَّـلِمِينَ﴾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if you follow their desires after that which you have received of knowledge (from Allah), then indeed you will be one of the wrongdoers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Continued........</a:t>
            </a:r>
            <a:endParaRPr lang="nb-NO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Next Verse..........</a:t>
            </a:r>
            <a:endParaRPr lang="nb-NO" dirty="0"/>
          </a:p>
        </p:txBody>
      </p:sp>
      <p:sp>
        <p:nvSpPr>
          <p:cNvPr id="6" name="Undertit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sz="4000" b="1" dirty="0" smtClean="0"/>
              <a:t>Verse [146]</a:t>
            </a:r>
            <a:endParaRPr lang="nb-NO" sz="400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ٱلَّذِينَ ءَاتَيۡنَـٰهُمُ ٱلۡكِتَـٰبَ يَعۡرِفُونَهُ</a:t>
            </a:r>
            <a:endParaRPr lang="nb-NO" sz="6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The Jews know that the Prophet is True, but they hide the Truth</a:t>
            </a:r>
            <a:endParaRPr lang="nb-NO" sz="4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sz="5400" dirty="0" smtClean="0">
                <a:latin typeface="Arabic Typesetting" pitchFamily="66" charset="-78"/>
                <a:cs typeface="Arabic Typesetting" pitchFamily="66" charset="-78"/>
              </a:rPr>
              <a:t>يَعۡرِفُونَ</a:t>
            </a:r>
            <a:endParaRPr lang="en-US" sz="5400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en-US" sz="2800" dirty="0" smtClean="0"/>
              <a:t>just as one of them knows his own child,</a:t>
            </a:r>
            <a:endParaRPr lang="nb-NO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﴿لَيَكْتُمُونَ الْحَقَّ﴾ 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They hide the truth from the people, about the Prophet , that they find in their Books</a:t>
            </a:r>
            <a:endParaRPr lang="nb-NO" sz="32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6000" b="1" dirty="0" smtClean="0">
                <a:latin typeface="Arabic Typesetting" pitchFamily="66" charset="-78"/>
                <a:cs typeface="Arabic Typesetting" pitchFamily="66" charset="-78"/>
              </a:rPr>
              <a:t>Continued......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b-NO" sz="2800" dirty="0" smtClean="0"/>
          </a:p>
          <a:p>
            <a:pPr algn="ctr">
              <a:buNone/>
            </a:pPr>
            <a:r>
              <a:rPr lang="ar-AE" sz="5400" b="1" dirty="0" smtClean="0">
                <a:latin typeface="Arabic Typesetting" pitchFamily="66" charset="-78"/>
                <a:cs typeface="Arabic Typesetting" pitchFamily="66" charset="-78"/>
              </a:rPr>
              <a:t>وَهُمْ يَعْلَمُونَ</a:t>
            </a:r>
            <a:endParaRPr lang="nb-NO" sz="5400" dirty="0" smtClean="0"/>
          </a:p>
          <a:p>
            <a:pPr algn="ctr">
              <a:buNone/>
            </a:pPr>
            <a:r>
              <a:rPr lang="nb-NO" sz="2800" dirty="0" err="1" smtClean="0"/>
              <a:t>while</a:t>
            </a:r>
            <a:r>
              <a:rPr lang="nb-NO" sz="2800" dirty="0" smtClean="0"/>
              <a:t> </a:t>
            </a:r>
            <a:r>
              <a:rPr lang="nb-NO" sz="2800" dirty="0" err="1" smtClean="0"/>
              <a:t>they</a:t>
            </a:r>
            <a:r>
              <a:rPr lang="nb-NO" sz="2800" dirty="0" smtClean="0"/>
              <a:t> know it. </a:t>
            </a:r>
            <a:endParaRPr lang="nb-NO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1800"/>
              </a:spcBef>
            </a:pPr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سَيَقُولُ ٱلسُّفَهَآءُ مِنَ ٱلنَّاسِ مَا وَلَّٮٰهُم</a:t>
            </a:r>
            <a:r>
              <a:rPr lang="en-US" sz="6000" b="1" dirty="0" smtClean="0">
                <a:latin typeface="Arabic Typesetting" pitchFamily="66" charset="-78"/>
                <a:cs typeface="Arabic Typesetting" pitchFamily="66" charset="-78"/>
              </a:rPr>
              <a:t>  </a:t>
            </a:r>
            <a:r>
              <a:rPr lang="nb-NO" b="1" spc="0" dirty="0" smtClean="0">
                <a:solidFill>
                  <a:srgbClr val="CAF278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ea typeface="+mn-ea"/>
                <a:cs typeface="+mn-cs"/>
              </a:rPr>
              <a:t>Verse </a:t>
            </a:r>
            <a:r>
              <a:rPr lang="nb-NO" b="1" spc="0" dirty="0">
                <a:solidFill>
                  <a:srgbClr val="CAF278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ea typeface="+mn-ea"/>
                <a:cs typeface="+mn-cs"/>
              </a:rPr>
              <a:t>[142]</a:t>
            </a:r>
            <a:br>
              <a:rPr lang="nb-NO" b="1" spc="0" dirty="0">
                <a:solidFill>
                  <a:srgbClr val="CAF278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ea typeface="+mn-ea"/>
                <a:cs typeface="+mn-cs"/>
              </a:rPr>
            </a:br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ۡ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901952"/>
            <a:ext cx="8077200" cy="4651248"/>
          </a:xfrm>
        </p:spPr>
        <p:txBody>
          <a:bodyPr>
            <a:noAutofit/>
          </a:bodyPr>
          <a:lstStyle/>
          <a:p>
            <a:r>
              <a:rPr lang="en-US" sz="2800" dirty="0" smtClean="0"/>
              <a:t>migrated to Al-</a:t>
            </a:r>
            <a:r>
              <a:rPr lang="en-US" sz="2800" dirty="0" err="1" smtClean="0"/>
              <a:t>Madinah</a:t>
            </a:r>
            <a:endParaRPr lang="nb-NO" sz="2800" dirty="0" smtClean="0"/>
          </a:p>
          <a:p>
            <a:r>
              <a:rPr lang="en-US" sz="2800" dirty="0" smtClean="0"/>
              <a:t>Allah commanded him to face </a:t>
            </a:r>
            <a:r>
              <a:rPr lang="en-US" sz="2800" dirty="0" err="1" smtClean="0"/>
              <a:t>Bayt</a:t>
            </a:r>
            <a:r>
              <a:rPr lang="en-US" sz="2800" dirty="0" smtClean="0"/>
              <a:t> Al-</a:t>
            </a:r>
            <a:r>
              <a:rPr lang="en-US" sz="2800" dirty="0" err="1" smtClean="0"/>
              <a:t>Maqdis</a:t>
            </a:r>
            <a:r>
              <a:rPr lang="en-US" sz="2800" dirty="0" smtClean="0"/>
              <a:t> </a:t>
            </a:r>
            <a:endParaRPr lang="nb-NO" sz="2800" dirty="0" smtClean="0"/>
          </a:p>
          <a:p>
            <a:r>
              <a:rPr lang="en-US" sz="2800" dirty="0" smtClean="0"/>
              <a:t>The Jews were delighted then</a:t>
            </a:r>
          </a:p>
          <a:p>
            <a:r>
              <a:rPr lang="en-US" sz="2800" dirty="0" smtClean="0"/>
              <a:t>Allah's Messenger faced Jerusalem for over ten months</a:t>
            </a:r>
            <a:endParaRPr lang="nb-NO" sz="2800" dirty="0" smtClean="0"/>
          </a:p>
          <a:p>
            <a:endParaRPr lang="nb-NO" sz="2800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Next Verse......</a:t>
            </a:r>
            <a:endParaRPr lang="nb-NO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sz="4000" b="1" dirty="0" smtClean="0"/>
              <a:t>Verse [147]</a:t>
            </a:r>
            <a:endParaRPr lang="nb-NO" sz="4000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6700" b="1" dirty="0" smtClean="0">
                <a:latin typeface="Arabic Typesetting" pitchFamily="66" charset="-78"/>
                <a:cs typeface="Arabic Typesetting" pitchFamily="66" charset="-78"/>
              </a:rPr>
              <a:t>ٱلۡحَقُّ مِن رَّبِّكَ‌ۖ فَلَا تَكُونَنَّ مِنَ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This is the truth from your Lord. So be you not one of those who doubt</a:t>
            </a:r>
            <a:endParaRPr lang="nb-NO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676400"/>
            <a:ext cx="5771810" cy="382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Autofit/>
          </a:bodyPr>
          <a:lstStyle/>
          <a:p>
            <a:r>
              <a:rPr lang="en-US" sz="2800" dirty="0" smtClean="0"/>
              <a:t>However, he liked (to offer prayer in the direction of) Prophet Ibrahim's </a:t>
            </a:r>
            <a:r>
              <a:rPr lang="en-US" sz="2800" dirty="0" err="1" smtClean="0"/>
              <a:t>Qiblah</a:t>
            </a:r>
            <a:r>
              <a:rPr lang="en-US" sz="2800" dirty="0" smtClean="0"/>
              <a:t> (the </a:t>
            </a:r>
            <a:r>
              <a:rPr lang="en-US" sz="2800" dirty="0" err="1" smtClean="0"/>
              <a:t>Ka`bah</a:t>
            </a:r>
            <a:r>
              <a:rPr lang="en-US" sz="2800" dirty="0" smtClean="0"/>
              <a:t> in </a:t>
            </a:r>
            <a:r>
              <a:rPr lang="en-US" sz="2800" dirty="0" err="1" smtClean="0"/>
              <a:t>Makkah</a:t>
            </a:r>
            <a:r>
              <a:rPr lang="en-US" sz="2800" dirty="0" smtClean="0"/>
              <a:t>)</a:t>
            </a:r>
            <a:endParaRPr lang="nb-NO" sz="2800" dirty="0" smtClean="0"/>
          </a:p>
          <a:p>
            <a:r>
              <a:rPr lang="en-US" sz="2800" dirty="0" smtClean="0"/>
              <a:t>and used to supplicate to Allah and kept looking up to the sky (awaiting Allah's command in this regard)</a:t>
            </a:r>
            <a:endParaRPr lang="nb-NO" sz="2800" dirty="0" smtClean="0"/>
          </a:p>
          <a:p>
            <a:endParaRPr lang="nb-NO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Continued.....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rmAutofit fontScale="92500" lnSpcReduction="10000"/>
          </a:bodyPr>
          <a:lstStyle/>
          <a:p>
            <a:endParaRPr lang="en-US" sz="3200" dirty="0" smtClean="0"/>
          </a:p>
          <a:p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and used to supplicate to Allah and kept looking up to the sky (awaiting Allah's command in this regard)</a:t>
            </a:r>
            <a:endParaRPr lang="nb-NO" sz="3200" dirty="0" smtClean="0">
              <a:latin typeface="Andalus" pitchFamily="2" charset="-78"/>
              <a:cs typeface="Andalus" pitchFamily="2" charset="-78"/>
            </a:endParaRPr>
          </a:p>
          <a:p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Allah then revealed</a:t>
            </a:r>
          </a:p>
          <a:p>
            <a:pPr algn="ctr">
              <a:buNone/>
            </a:pPr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فَوَلُّواْ وُجُوهَكُمْ شَطْرَهُ</a:t>
            </a:r>
            <a:endParaRPr lang="en-US" sz="40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0" y="384048"/>
            <a:ext cx="3352800" cy="1520952"/>
          </a:xfrm>
        </p:spPr>
        <p:txBody>
          <a:bodyPr/>
          <a:lstStyle/>
          <a:p>
            <a:r>
              <a:rPr lang="nb-NO" dirty="0" smtClean="0"/>
              <a:t>Continued....</a:t>
            </a:r>
            <a:endParaRPr lang="nb-NO" dirty="0"/>
          </a:p>
        </p:txBody>
      </p:sp>
      <p:sp>
        <p:nvSpPr>
          <p:cNvPr id="9" name="Plassholder for innhold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ar-SA" sz="3600" b="1" dirty="0" smtClean="0">
                <a:latin typeface="Arabic Typesetting" pitchFamily="66" charset="-78"/>
                <a:cs typeface="Arabic Typesetting" pitchFamily="66" charset="-78"/>
              </a:rPr>
              <a:t>وَمَن يَرۡغَبُ عَن مِّلَّةِ إِبۡرَٲهِـۧمَ</a:t>
            </a:r>
            <a:endParaRPr lang="nb-NO" sz="3600" b="1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nb-NO" sz="2400" dirty="0" err="1" smtClean="0"/>
              <a:t>Jews</a:t>
            </a:r>
            <a:endParaRPr lang="nb-NO" sz="2400" dirty="0" smtClean="0"/>
          </a:p>
          <a:p>
            <a:r>
              <a:rPr lang="nb-NO" sz="2400" dirty="0" smtClean="0"/>
              <a:t> Christians</a:t>
            </a:r>
          </a:p>
          <a:p>
            <a:r>
              <a:rPr lang="nb-NO" sz="2400" dirty="0" err="1" smtClean="0"/>
              <a:t>Idolators</a:t>
            </a:r>
            <a:endParaRPr lang="nb-NO" sz="2400" dirty="0" smtClean="0"/>
          </a:p>
          <a:p>
            <a:r>
              <a:rPr lang="nb-NO" sz="2400" dirty="0" smtClean="0"/>
              <a:t> </a:t>
            </a:r>
            <a:r>
              <a:rPr lang="nb-NO" sz="2400" dirty="0" err="1" smtClean="0"/>
              <a:t>hypocrites</a:t>
            </a:r>
            <a:r>
              <a:rPr lang="nb-NO" sz="2400" dirty="0" smtClean="0"/>
              <a:t>,</a:t>
            </a:r>
          </a:p>
        </p:txBody>
      </p:sp>
      <p:sp>
        <p:nvSpPr>
          <p:cNvPr id="10" name="Plassholder for tekst 9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ٱلسُّفَهَآءُ</a:t>
            </a:r>
            <a:endParaRPr lang="nb-NO" sz="6000" b="1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3048000" cy="987552"/>
          </a:xfrm>
        </p:spPr>
        <p:txBody>
          <a:bodyPr/>
          <a:lstStyle/>
          <a:p>
            <a:r>
              <a:rPr lang="nb-NO" dirty="0" smtClean="0"/>
              <a:t>Continued.....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among the people will say.</a:t>
            </a:r>
            <a:endParaRPr lang="nb-NO" sz="40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مِنَ ٱلنَّاسِ</a:t>
            </a:r>
            <a:endParaRPr lang="nb-NO" sz="6000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P030002563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Props1.xml><?xml version="1.0" encoding="utf-8"?>
<ds:datastoreItem xmlns:ds="http://schemas.openxmlformats.org/officeDocument/2006/customXml" ds:itemID="{BCA48F01-5D82-4020-AB53-7EE22DA893B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80FD269-0748-468E-8B06-1B07CD4C60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AF2DE1-F458-4F9A-B896-C2B96B2CD964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TP030002563</Template>
  <TotalTime>902</TotalTime>
  <Words>1098</Words>
  <Application>Microsoft Office PowerPoint</Application>
  <PresentationFormat>On-screen Show (4:3)</PresentationFormat>
  <Paragraphs>182</Paragraphs>
  <Slides>52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TP030002563</vt:lpstr>
      <vt:lpstr>Sabeel.ul.Huda</vt:lpstr>
      <vt:lpstr>Goals (مقاصد) </vt:lpstr>
      <vt:lpstr>Main Topics of Verses</vt:lpstr>
      <vt:lpstr>Background of Verses…</vt:lpstr>
      <vt:lpstr>سَيَقُولُ ٱلسُّفَهَآءُ مِنَ ٱلنَّاسِ مَا وَلَّٮٰهُم  Verse [142] ۡ</vt:lpstr>
      <vt:lpstr>Continued......</vt:lpstr>
      <vt:lpstr>Continued.....</vt:lpstr>
      <vt:lpstr>Continued....</vt:lpstr>
      <vt:lpstr>Continued.....</vt:lpstr>
      <vt:lpstr>Continued..........</vt:lpstr>
      <vt:lpstr>Continued......</vt:lpstr>
      <vt:lpstr>﴿مَا وَلَّـهُمْ عَن قِبْلَتِهِمُ الَّتِى كَانُواْ عَلَيْهَا﴾ </vt:lpstr>
      <vt:lpstr>Conclusion...</vt:lpstr>
      <vt:lpstr>يَهْدِى مَن يَشَآءُ إِلَى صِرَطٍ مُّسْتَقِيمٍ </vt:lpstr>
      <vt:lpstr>Next Verse...</vt:lpstr>
      <vt:lpstr>وَكَذَٲلِكَ جَعَلۡنَـٰكُمۡ أُمَّةً۬ وَسَطً۬ا لِّتَڪُونُواْ </vt:lpstr>
      <vt:lpstr>Title to Ummat Muslimah</vt:lpstr>
      <vt:lpstr>Justice   </vt:lpstr>
      <vt:lpstr> </vt:lpstr>
      <vt:lpstr>Continued........</vt:lpstr>
      <vt:lpstr>Continued......</vt:lpstr>
      <vt:lpstr> </vt:lpstr>
      <vt:lpstr>شُہَدَآءَ عَلَى ٱلنَّاسِ </vt:lpstr>
      <vt:lpstr>ٱلرَّسُولُ عَلَيۡكُمۡ شَهِيدً۬ </vt:lpstr>
      <vt:lpstr>Continued.......</vt:lpstr>
      <vt:lpstr>Three types of Jews Jealous  </vt:lpstr>
      <vt:lpstr>  وَمَا جَعَلۡنَا ٱلۡقِبۡلَةَ ٱلَّتِى </vt:lpstr>
      <vt:lpstr>To typer  av ilm </vt:lpstr>
      <vt:lpstr>مِمَّن يَنقَلِبُ عَلَى عَقِبَيْهِ</vt:lpstr>
      <vt:lpstr>Continued....</vt:lpstr>
      <vt:lpstr> وَمَا كَانَ اللَّهُ لِيُضِيعَ إِيمَـنَكُمْ</vt:lpstr>
      <vt:lpstr>Continued.....</vt:lpstr>
      <vt:lpstr>إِنَّ اللَّهَ بِالنَّاسِ لَرَءُوفٌ رَّحِيمٌ</vt:lpstr>
      <vt:lpstr>قَدۡ نَرَىٰ تَقَلُّبَ وَجۡهِكَ فِى ٱلسَّمَآءِ‌</vt:lpstr>
      <vt:lpstr>Continued....</vt:lpstr>
      <vt:lpstr>Continued.......</vt:lpstr>
      <vt:lpstr>فَوَلِّ وَجْهَكَ شَطْرَ الْمَسْجِدِ الْحَرَامِ</vt:lpstr>
      <vt:lpstr>وَحَيْثُ مَا كُنتُمْ فَوَلُّواْ وُجُوهَكُمْ شَطْرَهُ</vt:lpstr>
      <vt:lpstr>وَإِنَّ الَّذِينَ أُوتُواْ الْكِتَـبَ لَيَعْلَمُونَ أَنَّهُ الْحَقُّ مِن رَّبِّهِمْ</vt:lpstr>
      <vt:lpstr>﴿وَمَا اللَّهُ بِغَـفِلٍ عَمَّا يَعْمَلُونَ﴾ </vt:lpstr>
      <vt:lpstr>Next Verse.................</vt:lpstr>
      <vt:lpstr>وَلَٮِٕنۡ أَتَيۡتَ ٱلَّذِينَ أُوتُواْ ٱلۡكِتَـٰبَ بِكُل</vt:lpstr>
      <vt:lpstr>Allah said </vt:lpstr>
      <vt:lpstr>Continued........</vt:lpstr>
      <vt:lpstr>Next Verse..........</vt:lpstr>
      <vt:lpstr>ٱلَّذِينَ ءَاتَيۡنَـٰهُمُ ٱلۡكِتَـٰبَ يَعۡرِفُونَهُ</vt:lpstr>
      <vt:lpstr>Continued......</vt:lpstr>
      <vt:lpstr>﴿لَيَكْتُمُونَ الْحَقَّ﴾ </vt:lpstr>
      <vt:lpstr>Continued......</vt:lpstr>
      <vt:lpstr>Next Verse......</vt:lpstr>
      <vt:lpstr>ٱلۡحَقُّ مِن رَّبِّكَ‌ۖ فَلَا تَكُونَنَّ مِنَ </vt:lpstr>
      <vt:lpstr>Slide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Photo Album</dc:title>
  <dc:creator>iffat</dc:creator>
  <cp:lastModifiedBy>Ulfat</cp:lastModifiedBy>
  <cp:revision>84</cp:revision>
  <dcterms:created xsi:type="dcterms:W3CDTF">2010-10-01T19:58:25Z</dcterms:created>
  <dcterms:modified xsi:type="dcterms:W3CDTF">2010-12-04T10:39:03Z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TC300025639990</vt:lpwstr>
  </property>
</Properties>
</file>