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56" r:id="rId2"/>
    <p:sldId id="296" r:id="rId3"/>
    <p:sldId id="297" r:id="rId4"/>
    <p:sldId id="298" r:id="rId5"/>
    <p:sldId id="311" r:id="rId6"/>
    <p:sldId id="312" r:id="rId7"/>
    <p:sldId id="313" r:id="rId8"/>
    <p:sldId id="314" r:id="rId9"/>
    <p:sldId id="315" r:id="rId10"/>
    <p:sldId id="316" r:id="rId11"/>
    <p:sldId id="299" r:id="rId12"/>
    <p:sldId id="300" r:id="rId13"/>
    <p:sldId id="317" r:id="rId14"/>
    <p:sldId id="301" r:id="rId15"/>
    <p:sldId id="318" r:id="rId16"/>
    <p:sldId id="302" r:id="rId17"/>
    <p:sldId id="323" r:id="rId18"/>
    <p:sldId id="319" r:id="rId19"/>
    <p:sldId id="324" r:id="rId20"/>
    <p:sldId id="303" r:id="rId21"/>
    <p:sldId id="320" r:id="rId22"/>
    <p:sldId id="304" r:id="rId23"/>
    <p:sldId id="305" r:id="rId24"/>
    <p:sldId id="325" r:id="rId25"/>
    <p:sldId id="326" r:id="rId26"/>
    <p:sldId id="321" r:id="rId27"/>
    <p:sldId id="322" r:id="rId28"/>
    <p:sldId id="327" r:id="rId29"/>
    <p:sldId id="306" r:id="rId30"/>
    <p:sldId id="307" r:id="rId31"/>
    <p:sldId id="328" r:id="rId32"/>
    <p:sldId id="308" r:id="rId33"/>
    <p:sldId id="329" r:id="rId34"/>
    <p:sldId id="309" r:id="rId35"/>
    <p:sldId id="330" r:id="rId36"/>
    <p:sldId id="310" r:id="rId37"/>
    <p:sldId id="295" r:id="rId38"/>
    <p:sldId id="279" r:id="rId39"/>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92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606" autoAdjust="0"/>
    <p:restoredTop sz="94622" autoAdjust="0"/>
  </p:normalViewPr>
  <p:slideViewPr>
    <p:cSldViewPr>
      <p:cViewPr>
        <p:scale>
          <a:sx n="71" d="100"/>
          <a:sy n="71" d="100"/>
        </p:scale>
        <p:origin x="-29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761AA-5641-4364-9697-71E9164E7ED9}" type="doc">
      <dgm:prSet loTypeId="urn:microsoft.com/office/officeart/2005/8/layout/vList3#1" loCatId="list" qsTypeId="urn:microsoft.com/office/officeart/2005/8/quickstyle/simple3" qsCatId="simple" csTypeId="urn:microsoft.com/office/officeart/2005/8/colors/accent1_2" csCatId="accent1" phldr="1"/>
      <dgm:spPr/>
      <dgm:t>
        <a:bodyPr/>
        <a:lstStyle/>
        <a:p>
          <a:endParaRPr lang="en-US"/>
        </a:p>
      </dgm:t>
    </dgm:pt>
    <dgm:pt modelId="{EAE29762-A240-4E38-91A9-C96682980B9B}">
      <dgm:prSet custT="1">
        <dgm:style>
          <a:lnRef idx="2">
            <a:schemeClr val="dk1"/>
          </a:lnRef>
          <a:fillRef idx="1">
            <a:schemeClr val="lt1"/>
          </a:fillRef>
          <a:effectRef idx="0">
            <a:schemeClr val="dk1"/>
          </a:effectRef>
          <a:fontRef idx="minor">
            <a:schemeClr val="dk1"/>
          </a:fontRef>
        </dgm:style>
      </dgm:prSet>
      <dgm:spPr>
        <a:ln/>
      </dgm:spPr>
      <dgm:t>
        <a:bodyPr/>
        <a:lstStyle/>
        <a:p>
          <a:pPr rtl="0"/>
          <a:r>
            <a:rPr lang="en-US" sz="4000" b="1" dirty="0" err="1" smtClean="0">
              <a:solidFill>
                <a:srgbClr val="C00000"/>
              </a:solidFill>
              <a:latin typeface="Arabic Typesetting" pitchFamily="66" charset="-78"/>
              <a:cs typeface="Arabic Typesetting" pitchFamily="66" charset="-78"/>
            </a:rPr>
            <a:t>Duniya</a:t>
          </a:r>
          <a:r>
            <a:rPr lang="en-US" sz="4000" b="1" dirty="0" smtClean="0">
              <a:solidFill>
                <a:srgbClr val="C00000"/>
              </a:solidFill>
              <a:latin typeface="Arabic Typesetting" pitchFamily="66" charset="-78"/>
              <a:cs typeface="Arabic Typesetting" pitchFamily="66" charset="-78"/>
            </a:rPr>
            <a:t> </a:t>
          </a:r>
          <a:r>
            <a:rPr lang="en-US" sz="4000" b="1" dirty="0" err="1" smtClean="0">
              <a:solidFill>
                <a:srgbClr val="C00000"/>
              </a:solidFill>
              <a:latin typeface="Arabic Typesetting" pitchFamily="66" charset="-78"/>
              <a:cs typeface="Arabic Typesetting" pitchFamily="66" charset="-78"/>
            </a:rPr>
            <a:t>Zaroorat</a:t>
          </a:r>
          <a:r>
            <a:rPr lang="en-US" sz="4000" b="1" dirty="0" smtClean="0">
              <a:solidFill>
                <a:srgbClr val="C00000"/>
              </a:solidFill>
              <a:latin typeface="Arabic Typesetting" pitchFamily="66" charset="-78"/>
              <a:cs typeface="Arabic Typesetting" pitchFamily="66" charset="-78"/>
            </a:rPr>
            <a:t> </a:t>
          </a:r>
          <a:r>
            <a:rPr lang="en-US" sz="4000" b="1" dirty="0" err="1" smtClean="0">
              <a:solidFill>
                <a:srgbClr val="C00000"/>
              </a:solidFill>
              <a:latin typeface="Arabic Typesetting" pitchFamily="66" charset="-78"/>
              <a:cs typeface="Arabic Typesetting" pitchFamily="66" charset="-78"/>
            </a:rPr>
            <a:t>hy</a:t>
          </a:r>
          <a:r>
            <a:rPr lang="en-US" sz="4000" b="1" dirty="0" smtClean="0">
              <a:solidFill>
                <a:srgbClr val="C00000"/>
              </a:solidFill>
              <a:latin typeface="Arabic Typesetting" pitchFamily="66" charset="-78"/>
              <a:cs typeface="Arabic Typesetting" pitchFamily="66" charset="-78"/>
            </a:rPr>
            <a:t> </a:t>
          </a:r>
          <a:r>
            <a:rPr lang="en-US" sz="4000" b="1" dirty="0" err="1" smtClean="0">
              <a:solidFill>
                <a:srgbClr val="C00000"/>
              </a:solidFill>
              <a:latin typeface="Arabic Typesetting" pitchFamily="66" charset="-78"/>
              <a:cs typeface="Arabic Typesetting" pitchFamily="66" charset="-78"/>
            </a:rPr>
            <a:t>Maqsad</a:t>
          </a:r>
          <a:r>
            <a:rPr lang="en-US" sz="4000" b="1" dirty="0" smtClean="0">
              <a:solidFill>
                <a:srgbClr val="C00000"/>
              </a:solidFill>
              <a:latin typeface="Arabic Typesetting" pitchFamily="66" charset="-78"/>
              <a:cs typeface="Arabic Typesetting" pitchFamily="66" charset="-78"/>
            </a:rPr>
            <a:t> </a:t>
          </a:r>
          <a:r>
            <a:rPr lang="en-US" sz="4000" b="1" dirty="0" err="1" smtClean="0">
              <a:solidFill>
                <a:srgbClr val="C00000"/>
              </a:solidFill>
              <a:latin typeface="Arabic Typesetting" pitchFamily="66" charset="-78"/>
              <a:cs typeface="Arabic Typesetting" pitchFamily="66" charset="-78"/>
            </a:rPr>
            <a:t>nahi</a:t>
          </a:r>
          <a:endParaRPr lang="en-US" sz="4000" dirty="0">
            <a:solidFill>
              <a:srgbClr val="C00000"/>
            </a:solidFill>
            <a:latin typeface="Arabic Typesetting" pitchFamily="66" charset="-78"/>
            <a:cs typeface="Arabic Typesetting" pitchFamily="66" charset="-78"/>
          </a:endParaRPr>
        </a:p>
      </dgm:t>
    </dgm:pt>
    <dgm:pt modelId="{C171A1EE-747F-482F-B9F9-C532C93D147C}" type="parTrans" cxnId="{636AC8F4-7021-42F8-8E7E-7DB941F054AF}">
      <dgm:prSet/>
      <dgm:spPr/>
      <dgm:t>
        <a:bodyPr/>
        <a:lstStyle/>
        <a:p>
          <a:endParaRPr lang="en-US"/>
        </a:p>
      </dgm:t>
    </dgm:pt>
    <dgm:pt modelId="{8052EE80-245A-4ED0-872F-8F0ED91A4522}" type="sibTrans" cxnId="{636AC8F4-7021-42F8-8E7E-7DB941F054AF}">
      <dgm:prSet/>
      <dgm:spPr/>
      <dgm:t>
        <a:bodyPr/>
        <a:lstStyle/>
        <a:p>
          <a:endParaRPr lang="en-US"/>
        </a:p>
      </dgm:t>
    </dgm:pt>
    <dgm:pt modelId="{8B36C83D-69E9-4475-8AD6-92157CC050F1}" type="pres">
      <dgm:prSet presAssocID="{E80761AA-5641-4364-9697-71E9164E7ED9}" presName="linearFlow" presStyleCnt="0">
        <dgm:presLayoutVars>
          <dgm:dir/>
          <dgm:resizeHandles val="exact"/>
        </dgm:presLayoutVars>
      </dgm:prSet>
      <dgm:spPr/>
      <dgm:t>
        <a:bodyPr/>
        <a:lstStyle/>
        <a:p>
          <a:endParaRPr lang="en-US"/>
        </a:p>
      </dgm:t>
    </dgm:pt>
    <dgm:pt modelId="{A2D32DF5-A92C-4292-AFBC-E1E907707B28}" type="pres">
      <dgm:prSet presAssocID="{EAE29762-A240-4E38-91A9-C96682980B9B}" presName="composite" presStyleCnt="0"/>
      <dgm:spPr/>
    </dgm:pt>
    <dgm:pt modelId="{9711D29D-E4BB-4086-AC0E-A56A194C6528}" type="pres">
      <dgm:prSet presAssocID="{EAE29762-A240-4E38-91A9-C96682980B9B}" presName="imgShp" presStyleLbl="fgImgPlace1" presStyleIdx="0" presStyleCnt="1"/>
      <dgm:spPr/>
    </dgm:pt>
    <dgm:pt modelId="{0E50EF66-141A-4F84-A214-F06817990705}" type="pres">
      <dgm:prSet presAssocID="{EAE29762-A240-4E38-91A9-C96682980B9B}" presName="txShp" presStyleLbl="node1" presStyleIdx="0" presStyleCnt="1" custFlipVert="1" custScaleY="75086" custLinFactNeighborX="2389" custLinFactNeighborY="0">
        <dgm:presLayoutVars>
          <dgm:bulletEnabled val="1"/>
        </dgm:presLayoutVars>
      </dgm:prSet>
      <dgm:spPr/>
      <dgm:t>
        <a:bodyPr/>
        <a:lstStyle/>
        <a:p>
          <a:endParaRPr lang="en-US"/>
        </a:p>
      </dgm:t>
    </dgm:pt>
  </dgm:ptLst>
  <dgm:cxnLst>
    <dgm:cxn modelId="{80953C9B-FB3A-4472-9260-44AA62BD2E62}" type="presOf" srcId="{EAE29762-A240-4E38-91A9-C96682980B9B}" destId="{0E50EF66-141A-4F84-A214-F06817990705}" srcOrd="0" destOrd="0" presId="urn:microsoft.com/office/officeart/2005/8/layout/vList3#1"/>
    <dgm:cxn modelId="{636AC8F4-7021-42F8-8E7E-7DB941F054AF}" srcId="{E80761AA-5641-4364-9697-71E9164E7ED9}" destId="{EAE29762-A240-4E38-91A9-C96682980B9B}" srcOrd="0" destOrd="0" parTransId="{C171A1EE-747F-482F-B9F9-C532C93D147C}" sibTransId="{8052EE80-245A-4ED0-872F-8F0ED91A4522}"/>
    <dgm:cxn modelId="{8EB96A9B-F78C-484B-A2D3-EBBF27D883ED}" type="presOf" srcId="{E80761AA-5641-4364-9697-71E9164E7ED9}" destId="{8B36C83D-69E9-4475-8AD6-92157CC050F1}" srcOrd="0" destOrd="0" presId="urn:microsoft.com/office/officeart/2005/8/layout/vList3#1"/>
    <dgm:cxn modelId="{B463F387-6253-49E0-A0B5-79A38021071E}" type="presParOf" srcId="{8B36C83D-69E9-4475-8AD6-92157CC050F1}" destId="{A2D32DF5-A92C-4292-AFBC-E1E907707B28}" srcOrd="0" destOrd="0" presId="urn:microsoft.com/office/officeart/2005/8/layout/vList3#1"/>
    <dgm:cxn modelId="{1E80B26C-6B58-4953-B2D7-8A90658B45B5}" type="presParOf" srcId="{A2D32DF5-A92C-4292-AFBC-E1E907707B28}" destId="{9711D29D-E4BB-4086-AC0E-A56A194C6528}" srcOrd="0" destOrd="0" presId="urn:microsoft.com/office/officeart/2005/8/layout/vList3#1"/>
    <dgm:cxn modelId="{B47F3259-D2D5-4BE2-8C0D-CD934EA05594}" type="presParOf" srcId="{A2D32DF5-A92C-4292-AFBC-E1E907707B28}" destId="{0E50EF66-141A-4F84-A214-F06817990705}"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0EF66-141A-4F84-A214-F06817990705}">
      <dsp:nvSpPr>
        <dsp:cNvPr id="0" name=""/>
        <dsp:cNvSpPr/>
      </dsp:nvSpPr>
      <dsp:spPr>
        <a:xfrm rot="10800000" flipV="1">
          <a:off x="1907496" y="115357"/>
          <a:ext cx="6080760" cy="692614"/>
        </a:xfrm>
        <a:prstGeom prst="homePlate">
          <a:avLst/>
        </a:prstGeom>
        <a:solidFill>
          <a:schemeClr val="lt1"/>
        </a:solidFill>
        <a:ln w="15875"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406765" tIns="152400" rIns="284480" bIns="152400" numCol="1" spcCol="1270" anchor="ctr" anchorCtr="0">
          <a:noAutofit/>
        </a:bodyPr>
        <a:lstStyle/>
        <a:p>
          <a:pPr lvl="0" algn="ctr" defTabSz="1778000" rtl="0">
            <a:lnSpc>
              <a:spcPct val="90000"/>
            </a:lnSpc>
            <a:spcBef>
              <a:spcPct val="0"/>
            </a:spcBef>
            <a:spcAft>
              <a:spcPct val="35000"/>
            </a:spcAft>
          </a:pPr>
          <a:r>
            <a:rPr lang="en-US" sz="4000" b="1" kern="1200" dirty="0" err="1" smtClean="0">
              <a:solidFill>
                <a:srgbClr val="C00000"/>
              </a:solidFill>
              <a:latin typeface="Arabic Typesetting" pitchFamily="66" charset="-78"/>
              <a:cs typeface="Arabic Typesetting" pitchFamily="66" charset="-78"/>
            </a:rPr>
            <a:t>Duniya</a:t>
          </a:r>
          <a:r>
            <a:rPr lang="en-US" sz="4000" b="1" kern="1200" dirty="0" smtClean="0">
              <a:solidFill>
                <a:srgbClr val="C00000"/>
              </a:solidFill>
              <a:latin typeface="Arabic Typesetting" pitchFamily="66" charset="-78"/>
              <a:cs typeface="Arabic Typesetting" pitchFamily="66" charset="-78"/>
            </a:rPr>
            <a:t> </a:t>
          </a:r>
          <a:r>
            <a:rPr lang="en-US" sz="4000" b="1" kern="1200" dirty="0" err="1" smtClean="0">
              <a:solidFill>
                <a:srgbClr val="C00000"/>
              </a:solidFill>
              <a:latin typeface="Arabic Typesetting" pitchFamily="66" charset="-78"/>
              <a:cs typeface="Arabic Typesetting" pitchFamily="66" charset="-78"/>
            </a:rPr>
            <a:t>Zaroorat</a:t>
          </a:r>
          <a:r>
            <a:rPr lang="en-US" sz="4000" b="1" kern="1200" dirty="0" smtClean="0">
              <a:solidFill>
                <a:srgbClr val="C00000"/>
              </a:solidFill>
              <a:latin typeface="Arabic Typesetting" pitchFamily="66" charset="-78"/>
              <a:cs typeface="Arabic Typesetting" pitchFamily="66" charset="-78"/>
            </a:rPr>
            <a:t> </a:t>
          </a:r>
          <a:r>
            <a:rPr lang="en-US" sz="4000" b="1" kern="1200" dirty="0" err="1" smtClean="0">
              <a:solidFill>
                <a:srgbClr val="C00000"/>
              </a:solidFill>
              <a:latin typeface="Arabic Typesetting" pitchFamily="66" charset="-78"/>
              <a:cs typeface="Arabic Typesetting" pitchFamily="66" charset="-78"/>
            </a:rPr>
            <a:t>hy</a:t>
          </a:r>
          <a:r>
            <a:rPr lang="en-US" sz="4000" b="1" kern="1200" dirty="0" smtClean="0">
              <a:solidFill>
                <a:srgbClr val="C00000"/>
              </a:solidFill>
              <a:latin typeface="Arabic Typesetting" pitchFamily="66" charset="-78"/>
              <a:cs typeface="Arabic Typesetting" pitchFamily="66" charset="-78"/>
            </a:rPr>
            <a:t> </a:t>
          </a:r>
          <a:r>
            <a:rPr lang="en-US" sz="4000" b="1" kern="1200" dirty="0" err="1" smtClean="0">
              <a:solidFill>
                <a:srgbClr val="C00000"/>
              </a:solidFill>
              <a:latin typeface="Arabic Typesetting" pitchFamily="66" charset="-78"/>
              <a:cs typeface="Arabic Typesetting" pitchFamily="66" charset="-78"/>
            </a:rPr>
            <a:t>Maqsad</a:t>
          </a:r>
          <a:r>
            <a:rPr lang="en-US" sz="4000" b="1" kern="1200" dirty="0" smtClean="0">
              <a:solidFill>
                <a:srgbClr val="C00000"/>
              </a:solidFill>
              <a:latin typeface="Arabic Typesetting" pitchFamily="66" charset="-78"/>
              <a:cs typeface="Arabic Typesetting" pitchFamily="66" charset="-78"/>
            </a:rPr>
            <a:t> </a:t>
          </a:r>
          <a:r>
            <a:rPr lang="en-US" sz="4000" b="1" kern="1200" dirty="0" err="1" smtClean="0">
              <a:solidFill>
                <a:srgbClr val="C00000"/>
              </a:solidFill>
              <a:latin typeface="Arabic Typesetting" pitchFamily="66" charset="-78"/>
              <a:cs typeface="Arabic Typesetting" pitchFamily="66" charset="-78"/>
            </a:rPr>
            <a:t>nahi</a:t>
          </a:r>
          <a:endParaRPr lang="en-US" sz="4000" kern="1200" dirty="0">
            <a:solidFill>
              <a:srgbClr val="C00000"/>
            </a:solidFill>
            <a:latin typeface="Arabic Typesetting" pitchFamily="66" charset="-78"/>
            <a:cs typeface="Arabic Typesetting" pitchFamily="66" charset="-78"/>
          </a:endParaRPr>
        </a:p>
      </dsp:txBody>
      <dsp:txXfrm rot="10800000">
        <a:off x="2080649" y="115357"/>
        <a:ext cx="5907607" cy="692614"/>
      </dsp:txXfrm>
    </dsp:sp>
    <dsp:sp modelId="{9711D29D-E4BB-4086-AC0E-A56A194C6528}">
      <dsp:nvSpPr>
        <dsp:cNvPr id="0" name=""/>
        <dsp:cNvSpPr/>
      </dsp:nvSpPr>
      <dsp:spPr>
        <a:xfrm>
          <a:off x="1301012" y="450"/>
          <a:ext cx="922428" cy="922428"/>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03F02-1027-4FB9-8A0E-FA37C8273A04}" type="datetimeFigureOut">
              <a:rPr lang="en-US" smtClean="0"/>
              <a:pPr/>
              <a:t>3/31/2011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86EEB-A7FF-41A6-B802-C52FA1EBDCC5}" type="slidenum">
              <a:rPr lang="en-US" smtClean="0"/>
              <a:pPr/>
              <a:t>‹#›</a:t>
            </a:fld>
            <a:endParaRPr lang="en-US"/>
          </a:p>
        </p:txBody>
      </p:sp>
    </p:spTree>
    <p:extLst>
      <p:ext uri="{BB962C8B-B14F-4D97-AF65-F5344CB8AC3E}">
        <p14:creationId xmlns:p14="http://schemas.microsoft.com/office/powerpoint/2010/main" xmlns="" val="102286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86EEB-A7FF-41A6-B802-C52FA1EBDCC5}" type="slidenum">
              <a:rPr lang="en-US" smtClean="0"/>
              <a:pPr/>
              <a:t>17</a:t>
            </a:fld>
            <a:endParaRPr lang="en-US"/>
          </a:p>
        </p:txBody>
      </p:sp>
    </p:spTree>
    <p:extLst>
      <p:ext uri="{BB962C8B-B14F-4D97-AF65-F5344CB8AC3E}">
        <p14:creationId xmlns:p14="http://schemas.microsoft.com/office/powerpoint/2010/main" xmlns="" val="258719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1CD0E68-5467-4EED-BD79-B00773E959B4}" type="datetime1">
              <a:rPr lang="nb-NO" smtClean="0"/>
              <a:pPr/>
              <a:t>31.03.2011</a:t>
            </a:fld>
            <a:endParaRPr lang="nb-NO"/>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nb-NO" smtClean="0"/>
              <a:t>nurulquran.com</a:t>
            </a:r>
            <a:endParaRPr lang="nb-NO"/>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92EC008-C18A-49C9-8F3B-8207961B5F7E}" type="slidenum">
              <a:rPr lang="nb-NO" smtClean="0"/>
              <a:pPr/>
              <a:t>‹#›</a:t>
            </a:fld>
            <a:endParaRPr lang="nb-NO"/>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D6789-0C46-433C-855F-1DCB07984F83}" type="datetime1">
              <a:rPr lang="nb-NO" smtClean="0"/>
              <a:pPr/>
              <a:t>31.03.2011</a:t>
            </a:fld>
            <a:endParaRPr lang="nb-NO"/>
          </a:p>
        </p:txBody>
      </p:sp>
      <p:sp>
        <p:nvSpPr>
          <p:cNvPr id="5" name="Footer Placeholder 4"/>
          <p:cNvSpPr>
            <a:spLocks noGrp="1"/>
          </p:cNvSpPr>
          <p:nvPr>
            <p:ph type="ftr" sz="quarter" idx="11"/>
          </p:nvPr>
        </p:nvSpPr>
        <p:spPr/>
        <p:txBody>
          <a:bodyPr/>
          <a:lstStyle/>
          <a:p>
            <a:r>
              <a:rPr lang="nb-NO" smtClean="0"/>
              <a:t>nurulquran.com</a:t>
            </a:r>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32CAA-8C1D-4391-9320-5B197185353D}" type="datetime1">
              <a:rPr lang="nb-NO" smtClean="0"/>
              <a:pPr/>
              <a:t>31.03.2011</a:t>
            </a:fld>
            <a:endParaRPr lang="nb-NO"/>
          </a:p>
        </p:txBody>
      </p:sp>
      <p:sp>
        <p:nvSpPr>
          <p:cNvPr id="5" name="Footer Placeholder 4"/>
          <p:cNvSpPr>
            <a:spLocks noGrp="1"/>
          </p:cNvSpPr>
          <p:nvPr>
            <p:ph type="ftr" sz="quarter" idx="11"/>
          </p:nvPr>
        </p:nvSpPr>
        <p:spPr/>
        <p:txBody>
          <a:bodyPr/>
          <a:lstStyle/>
          <a:p>
            <a:r>
              <a:rPr lang="nb-NO" smtClean="0"/>
              <a:t>nurulquran.com</a:t>
            </a:r>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64807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43608" y="1556792"/>
            <a:ext cx="7056900" cy="46805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A4053E4-1B7A-4DCF-85E1-CD21EFABF954}" type="datetime1">
              <a:rPr lang="nb-NO" smtClean="0"/>
              <a:pPr/>
              <a:t>31.03.2011</a:t>
            </a:fld>
            <a:endParaRPr lang="nb-NO"/>
          </a:p>
        </p:txBody>
      </p:sp>
      <p:sp>
        <p:nvSpPr>
          <p:cNvPr id="5" name="Footer Placeholder 4"/>
          <p:cNvSpPr>
            <a:spLocks noGrp="1"/>
          </p:cNvSpPr>
          <p:nvPr>
            <p:ph type="ftr" sz="quarter" idx="11"/>
          </p:nvPr>
        </p:nvSpPr>
        <p:spPr/>
        <p:txBody>
          <a:bodyPr/>
          <a:lstStyle/>
          <a:p>
            <a:r>
              <a:rPr lang="nb-NO" smtClean="0"/>
              <a:t>nurulquran.com</a:t>
            </a:r>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97870-D4C1-4609-ACD2-711D65320D52}" type="datetime1">
              <a:rPr lang="nb-NO" smtClean="0"/>
              <a:pPr/>
              <a:t>31.03.2011</a:t>
            </a:fld>
            <a:endParaRPr lang="nb-NO"/>
          </a:p>
        </p:txBody>
      </p:sp>
      <p:sp>
        <p:nvSpPr>
          <p:cNvPr id="5" name="Footer Placeholder 4"/>
          <p:cNvSpPr>
            <a:spLocks noGrp="1"/>
          </p:cNvSpPr>
          <p:nvPr>
            <p:ph type="ftr" sz="quarter" idx="11"/>
          </p:nvPr>
        </p:nvSpPr>
        <p:spPr/>
        <p:txBody>
          <a:bodyPr/>
          <a:lstStyle/>
          <a:p>
            <a:r>
              <a:rPr lang="nb-NO" smtClean="0"/>
              <a:t>nurulquran.com</a:t>
            </a:r>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4F04826-D1D7-487C-9BF8-49874C49B4A8}" type="datetime1">
              <a:rPr lang="nb-NO" smtClean="0"/>
              <a:pPr/>
              <a:t>31.03.2011</a:t>
            </a:fld>
            <a:endParaRPr lang="nb-NO"/>
          </a:p>
        </p:txBody>
      </p:sp>
      <p:sp>
        <p:nvSpPr>
          <p:cNvPr id="6" name="Footer Placeholder 5"/>
          <p:cNvSpPr>
            <a:spLocks noGrp="1"/>
          </p:cNvSpPr>
          <p:nvPr>
            <p:ph type="ftr" sz="quarter" idx="11"/>
          </p:nvPr>
        </p:nvSpPr>
        <p:spPr/>
        <p:txBody>
          <a:bodyPr/>
          <a:lstStyle/>
          <a:p>
            <a:r>
              <a:rPr lang="nb-NO" smtClean="0"/>
              <a:t>nurulquran.com</a:t>
            </a:r>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D70AA1-99C7-4D93-83D5-8789B556431C}" type="datetime1">
              <a:rPr lang="nb-NO" smtClean="0"/>
              <a:pPr/>
              <a:t>31.03.2011</a:t>
            </a:fld>
            <a:endParaRPr lang="nb-NO"/>
          </a:p>
        </p:txBody>
      </p:sp>
      <p:sp>
        <p:nvSpPr>
          <p:cNvPr id="8" name="Footer Placeholder 7"/>
          <p:cNvSpPr>
            <a:spLocks noGrp="1"/>
          </p:cNvSpPr>
          <p:nvPr>
            <p:ph type="ftr" sz="quarter" idx="11"/>
          </p:nvPr>
        </p:nvSpPr>
        <p:spPr/>
        <p:txBody>
          <a:bodyPr/>
          <a:lstStyle/>
          <a:p>
            <a:r>
              <a:rPr lang="nb-NO" smtClean="0"/>
              <a:t>nurulquran.com</a:t>
            </a:r>
            <a:endParaRPr lang="nb-NO"/>
          </a:p>
        </p:txBody>
      </p:sp>
      <p:sp>
        <p:nvSpPr>
          <p:cNvPr id="9" name="Slide Number Placeholder 8"/>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DB128-BAE4-4523-A92B-AD4DE1ADF169}" type="datetime1">
              <a:rPr lang="nb-NO" smtClean="0"/>
              <a:pPr/>
              <a:t>31.03.2011</a:t>
            </a:fld>
            <a:endParaRPr lang="nb-NO"/>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B3BF9-1B3B-4DC7-9A17-515431353EE0}" type="datetime1">
              <a:rPr lang="nb-NO" smtClean="0"/>
              <a:pPr/>
              <a:t>31.03.2011</a:t>
            </a:fld>
            <a:endParaRPr lang="nb-NO"/>
          </a:p>
        </p:txBody>
      </p:sp>
      <p:sp>
        <p:nvSpPr>
          <p:cNvPr id="3" name="Footer Placeholder 2"/>
          <p:cNvSpPr>
            <a:spLocks noGrp="1"/>
          </p:cNvSpPr>
          <p:nvPr>
            <p:ph type="ftr" sz="quarter" idx="11"/>
          </p:nvPr>
        </p:nvSpPr>
        <p:spPr/>
        <p:txBody>
          <a:bodyPr/>
          <a:lstStyle/>
          <a:p>
            <a:r>
              <a:rPr lang="nb-NO" smtClean="0"/>
              <a:t>nurulquran.com</a:t>
            </a:r>
            <a:endParaRPr lang="nb-NO"/>
          </a:p>
        </p:txBody>
      </p:sp>
      <p:sp>
        <p:nvSpPr>
          <p:cNvPr id="4" name="Slide Number Placeholder 3"/>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38EC9C-BF0C-4716-AF99-7BB6A5501345}" type="datetime1">
              <a:rPr lang="nb-NO" smtClean="0"/>
              <a:pPr/>
              <a:t>31.03.2011</a:t>
            </a:fld>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nb-NO" smtClean="0"/>
              <a:t>nurulquran.com</a:t>
            </a:r>
            <a:endParaRPr lang="nb-NO"/>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B1B70E-4423-4154-9676-508059BB9AA1}" type="datetime1">
              <a:rPr lang="nb-NO" smtClean="0"/>
              <a:pPr/>
              <a:t>31.03.2011</a:t>
            </a:fld>
            <a:endParaRPr lang="nb-NO"/>
          </a:p>
        </p:txBody>
      </p:sp>
      <p:sp>
        <p:nvSpPr>
          <p:cNvPr id="6" name="Footer Placeholder 5"/>
          <p:cNvSpPr>
            <a:spLocks noGrp="1"/>
          </p:cNvSpPr>
          <p:nvPr>
            <p:ph type="ftr" sz="quarter" idx="11"/>
          </p:nvPr>
        </p:nvSpPr>
        <p:spPr>
          <a:xfrm>
            <a:off x="4641448" y="5724835"/>
            <a:ext cx="3493664" cy="365125"/>
          </a:xfrm>
        </p:spPr>
        <p:txBody>
          <a:bodyPr>
            <a:normAutofit/>
          </a:bodyPr>
          <a:lstStyle/>
          <a:p>
            <a:r>
              <a:rPr lang="nb-NO" smtClean="0"/>
              <a:t>nurulquran.com</a:t>
            </a:r>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5E416AE-D663-4B03-BCC8-AED7BA141DFC}" type="datetime1">
              <a:rPr lang="nb-NO" smtClean="0"/>
              <a:pPr/>
              <a:t>31.03.2011</a:t>
            </a:fld>
            <a:endParaRPr lang="nb-NO"/>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nb-NO" smtClean="0"/>
              <a:t>nurulquran.com</a:t>
            </a:r>
            <a:endParaRPr lang="nb-NO"/>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92EC008-C18A-49C9-8F3B-8207961B5F7E}"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err="1" smtClean="0">
                <a:solidFill>
                  <a:schemeClr val="accent1">
                    <a:lumMod val="50000"/>
                  </a:schemeClr>
                </a:solidFill>
              </a:rPr>
              <a:t>Sabeel</a:t>
            </a:r>
            <a:r>
              <a:rPr lang="nb-NO" dirty="0" smtClean="0">
                <a:solidFill>
                  <a:schemeClr val="accent1">
                    <a:lumMod val="50000"/>
                  </a:schemeClr>
                </a:solidFill>
              </a:rPr>
              <a:t> ul Huda </a:t>
            </a:r>
            <a:br>
              <a:rPr lang="nb-NO" dirty="0" smtClean="0">
                <a:solidFill>
                  <a:schemeClr val="accent1">
                    <a:lumMod val="50000"/>
                  </a:schemeClr>
                </a:solidFill>
              </a:rPr>
            </a:br>
            <a:r>
              <a:rPr lang="nb-NO" dirty="0" err="1" smtClean="0">
                <a:solidFill>
                  <a:schemeClr val="accent1">
                    <a:lumMod val="50000"/>
                  </a:schemeClr>
                </a:solidFill>
              </a:rPr>
              <a:t>Lesson</a:t>
            </a:r>
            <a:r>
              <a:rPr lang="nb-NO" dirty="0" smtClean="0">
                <a:solidFill>
                  <a:schemeClr val="accent1">
                    <a:lumMod val="50000"/>
                  </a:schemeClr>
                </a:solidFill>
              </a:rPr>
              <a:t> 41</a:t>
            </a:r>
            <a:endParaRPr lang="nb-NO" dirty="0">
              <a:solidFill>
                <a:schemeClr val="accent1">
                  <a:lumMod val="50000"/>
                </a:schemeClr>
              </a:solidFill>
            </a:endParaRPr>
          </a:p>
        </p:txBody>
      </p:sp>
      <p:sp>
        <p:nvSpPr>
          <p:cNvPr id="3" name="Undertittel 2"/>
          <p:cNvSpPr>
            <a:spLocks noGrp="1"/>
          </p:cNvSpPr>
          <p:nvPr>
            <p:ph type="subTitle" idx="1"/>
          </p:nvPr>
        </p:nvSpPr>
        <p:spPr/>
        <p:txBody>
          <a:bodyPr/>
          <a:lstStyle/>
          <a:p>
            <a:r>
              <a:rPr lang="nb-NO" dirty="0" err="1" smtClean="0"/>
              <a:t>Surah</a:t>
            </a:r>
            <a:r>
              <a:rPr lang="nb-NO" dirty="0" smtClean="0"/>
              <a:t> </a:t>
            </a:r>
            <a:r>
              <a:rPr lang="nb-NO" dirty="0" err="1" smtClean="0"/>
              <a:t>Al-e-Imran</a:t>
            </a:r>
            <a:r>
              <a:rPr lang="nb-NO" dirty="0" smtClean="0"/>
              <a:t> – 14-22</a:t>
            </a:r>
            <a:endParaRPr lang="nb-NO" dirty="0"/>
          </a:p>
        </p:txBody>
      </p:sp>
      <p:pic>
        <p:nvPicPr>
          <p:cNvPr id="1044" name="Picture 20" descr="C:\Users\HMS\AppData\Local\Microsoft\Windows\Temporary Internet Files\Content.IE5\RZ2KMI01\MP900422139[1].jpg"/>
          <p:cNvPicPr>
            <a:picLocks noChangeAspect="1" noChangeArrowheads="1"/>
          </p:cNvPicPr>
          <p:nvPr/>
        </p:nvPicPr>
        <p:blipFill>
          <a:blip r:embed="rId2" cstate="print"/>
          <a:srcRect/>
          <a:stretch>
            <a:fillRect/>
          </a:stretch>
        </p:blipFill>
        <p:spPr bwMode="auto">
          <a:xfrm>
            <a:off x="755576" y="620688"/>
            <a:ext cx="3415055" cy="5616624"/>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a:t>
            </a:fld>
            <a:endParaRPr lang="nb-NO"/>
          </a:p>
        </p:txBody>
      </p:sp>
      <p:graphicFrame>
        <p:nvGraphicFramePr>
          <p:cNvPr id="8" name="Diagram 7"/>
          <p:cNvGraphicFramePr/>
          <p:nvPr>
            <p:extLst>
              <p:ext uri="{D42A27DB-BD31-4B8C-83A1-F6EECF244321}">
                <p14:modId xmlns:p14="http://schemas.microsoft.com/office/powerpoint/2010/main" xmlns="" val="3480200551"/>
              </p:ext>
            </p:extLst>
          </p:nvPr>
        </p:nvGraphicFramePr>
        <p:xfrm>
          <a:off x="0" y="-214749"/>
          <a:ext cx="9144000"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admin\AppData\Local\Microsoft\Windows\Temporary Internet Files\Content.IE5\76M2ZTWI\MC900437364[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75656" y="-99392"/>
            <a:ext cx="593535" cy="6206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Balance</a:t>
            </a:r>
            <a:r>
              <a:rPr lang="nb-NO" dirty="0" smtClean="0"/>
              <a:t> is </a:t>
            </a:r>
            <a:r>
              <a:rPr lang="nb-NO" dirty="0" err="1" smtClean="0"/>
              <a:t>the</a:t>
            </a:r>
            <a:r>
              <a:rPr lang="nb-NO" dirty="0" smtClean="0"/>
              <a:t> </a:t>
            </a:r>
            <a:r>
              <a:rPr lang="nb-NO" dirty="0" err="1" smtClean="0"/>
              <a:t>key</a:t>
            </a:r>
            <a:r>
              <a:rPr lang="nb-NO" dirty="0" smtClean="0"/>
              <a:t>…</a:t>
            </a:r>
            <a:endParaRPr lang="nb-NO" dirty="0"/>
          </a:p>
        </p:txBody>
      </p:sp>
      <p:sp>
        <p:nvSpPr>
          <p:cNvPr id="3" name="Plassholder for innhold 2"/>
          <p:cNvSpPr>
            <a:spLocks noGrp="1"/>
          </p:cNvSpPr>
          <p:nvPr>
            <p:ph idx="1"/>
          </p:nvPr>
        </p:nvSpPr>
        <p:spPr/>
        <p:txBody>
          <a:bodyPr/>
          <a:lstStyle/>
          <a:p>
            <a:r>
              <a:rPr lang="nb-NO" dirty="0" smtClean="0"/>
              <a:t>The </a:t>
            </a:r>
            <a:r>
              <a:rPr lang="nb-NO" dirty="0" err="1" smtClean="0"/>
              <a:t>things</a:t>
            </a:r>
            <a:r>
              <a:rPr lang="nb-NO" dirty="0" smtClean="0"/>
              <a:t> </a:t>
            </a:r>
            <a:r>
              <a:rPr lang="nb-NO" dirty="0" err="1" smtClean="0"/>
              <a:t>of</a:t>
            </a:r>
            <a:r>
              <a:rPr lang="nb-NO" dirty="0" smtClean="0"/>
              <a:t> </a:t>
            </a:r>
            <a:r>
              <a:rPr lang="nb-NO" dirty="0" err="1" smtClean="0"/>
              <a:t>this</a:t>
            </a:r>
            <a:r>
              <a:rPr lang="nb-NO" dirty="0" smtClean="0"/>
              <a:t> world have to be used for </a:t>
            </a:r>
            <a:r>
              <a:rPr lang="nb-NO" dirty="0" err="1" smtClean="0"/>
              <a:t>necessity</a:t>
            </a:r>
            <a:r>
              <a:rPr lang="nb-NO" dirty="0" smtClean="0"/>
              <a:t>, </a:t>
            </a:r>
            <a:r>
              <a:rPr lang="nb-NO" dirty="0" err="1" smtClean="0"/>
              <a:t>but</a:t>
            </a:r>
            <a:r>
              <a:rPr lang="nb-NO" dirty="0" smtClean="0"/>
              <a:t> do not let </a:t>
            </a:r>
            <a:r>
              <a:rPr lang="nb-NO" dirty="0" err="1" smtClean="0"/>
              <a:t>them</a:t>
            </a:r>
            <a:r>
              <a:rPr lang="nb-NO" dirty="0" smtClean="0"/>
              <a:t> </a:t>
            </a:r>
            <a:r>
              <a:rPr lang="nb-NO" dirty="0" err="1" smtClean="0"/>
              <a:t>take</a:t>
            </a:r>
            <a:r>
              <a:rPr lang="nb-NO" dirty="0" smtClean="0"/>
              <a:t> over </a:t>
            </a:r>
            <a:r>
              <a:rPr lang="nb-NO" dirty="0" err="1" smtClean="0"/>
              <a:t>your</a:t>
            </a:r>
            <a:r>
              <a:rPr lang="nb-NO" dirty="0" smtClean="0"/>
              <a:t> </a:t>
            </a:r>
            <a:r>
              <a:rPr lang="nb-NO" dirty="0" err="1" smtClean="0"/>
              <a:t>heart</a:t>
            </a:r>
            <a:r>
              <a:rPr lang="nb-NO" dirty="0" smtClean="0"/>
              <a:t>. </a:t>
            </a:r>
          </a:p>
          <a:p>
            <a:r>
              <a:rPr lang="nb-NO" dirty="0" err="1" smtClean="0"/>
              <a:t>Avoiding</a:t>
            </a:r>
            <a:r>
              <a:rPr lang="nb-NO" dirty="0" smtClean="0"/>
              <a:t> and not </a:t>
            </a:r>
            <a:r>
              <a:rPr lang="nb-NO" dirty="0" err="1" smtClean="0"/>
              <a:t>using</a:t>
            </a:r>
            <a:r>
              <a:rPr lang="nb-NO" dirty="0" smtClean="0"/>
              <a:t> </a:t>
            </a:r>
            <a:r>
              <a:rPr lang="nb-NO" dirty="0" err="1" smtClean="0"/>
              <a:t>the</a:t>
            </a:r>
            <a:r>
              <a:rPr lang="nb-NO" dirty="0" smtClean="0"/>
              <a:t> </a:t>
            </a:r>
            <a:r>
              <a:rPr lang="nb-NO" dirty="0" err="1" smtClean="0"/>
              <a:t>things</a:t>
            </a:r>
            <a:r>
              <a:rPr lang="nb-NO" dirty="0" smtClean="0"/>
              <a:t> </a:t>
            </a:r>
            <a:r>
              <a:rPr lang="nb-NO" dirty="0" err="1" smtClean="0"/>
              <a:t>of</a:t>
            </a:r>
            <a:r>
              <a:rPr lang="nb-NO" dirty="0" smtClean="0"/>
              <a:t> </a:t>
            </a:r>
            <a:r>
              <a:rPr lang="nb-NO" dirty="0" err="1" smtClean="0"/>
              <a:t>this</a:t>
            </a:r>
            <a:r>
              <a:rPr lang="nb-NO" dirty="0" smtClean="0"/>
              <a:t> world is not a part </a:t>
            </a:r>
            <a:r>
              <a:rPr lang="nb-NO" dirty="0" err="1" smtClean="0"/>
              <a:t>of</a:t>
            </a:r>
            <a:r>
              <a:rPr lang="nb-NO" dirty="0" smtClean="0"/>
              <a:t> Islam as </a:t>
            </a:r>
            <a:r>
              <a:rPr lang="nb-NO" dirty="0" err="1" smtClean="0"/>
              <a:t>well</a:t>
            </a:r>
            <a:r>
              <a:rPr lang="nb-NO" dirty="0" smtClean="0"/>
              <a:t>. There has to be a balance. </a:t>
            </a:r>
          </a:p>
          <a:p>
            <a:r>
              <a:rPr lang="nb-NO" dirty="0" smtClean="0"/>
              <a:t>Example of Ship &amp; water..</a:t>
            </a:r>
            <a:endParaRPr lang="nb-NO" dirty="0"/>
          </a:p>
        </p:txBody>
      </p:sp>
      <p:pic>
        <p:nvPicPr>
          <p:cNvPr id="7171" name="Picture 3" descr="C:\Users\HMS\AppData\Local\Microsoft\Windows\Temporary Internet Files\Content.IE5\KXH2JJWO\MC900196106[1].wmf"/>
          <p:cNvPicPr>
            <a:picLocks noChangeAspect="1" noChangeArrowheads="1"/>
          </p:cNvPicPr>
          <p:nvPr/>
        </p:nvPicPr>
        <p:blipFill>
          <a:blip r:embed="rId2" cstate="print"/>
          <a:srcRect/>
          <a:stretch>
            <a:fillRect/>
          </a:stretch>
        </p:blipFill>
        <p:spPr bwMode="auto">
          <a:xfrm>
            <a:off x="4788024" y="3429000"/>
            <a:ext cx="3312368" cy="2245503"/>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10</a:t>
            </a:fld>
            <a:endParaRPr lang="nb-NO"/>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15</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قُلْ أَؤُنَبِّئُكُم بِخَيْرٍ مِّن ذَٰلِكُمْ ۚ لِلَّذِينَ اتَّقَوْا عِندَ رَبِّهِمْ جَنَّاتٌ تَجْرِي مِن تَحْتِهَا الْأَنْهَارُ خَالِدِينَ فِيهَا وَأَزْوَاجٌ مُّطَهَّرَةٌ وَرِضْوَانٌ مِّنَ اللَّـهِ ۗ وَاللَّـهُ بَصِيرٌ بِالْعِبَادِ ﴿١٥﴾</a:t>
            </a:r>
            <a:endParaRPr lang="nb-NO" sz="4400"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11</a:t>
            </a:fld>
            <a:endParaRPr lang="nb-NO"/>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15 - </a:t>
            </a:r>
            <a:r>
              <a:rPr lang="nb-NO" dirty="0" err="1" smtClean="0"/>
              <a:t>Translation</a:t>
            </a:r>
            <a:endParaRPr lang="nb-NO" dirty="0"/>
          </a:p>
        </p:txBody>
      </p:sp>
      <p:sp>
        <p:nvSpPr>
          <p:cNvPr id="3" name="Plassholder for innhold 2"/>
          <p:cNvSpPr>
            <a:spLocks noGrp="1"/>
          </p:cNvSpPr>
          <p:nvPr>
            <p:ph idx="1"/>
          </p:nvPr>
        </p:nvSpPr>
        <p:spPr/>
        <p:txBody>
          <a:bodyPr/>
          <a:lstStyle/>
          <a:p>
            <a:pPr algn="ctr">
              <a:buNone/>
            </a:pPr>
            <a:r>
              <a:rPr lang="en-US" dirty="0" smtClean="0"/>
              <a:t>Say, "Shall I inform you of [something] better than that? For those who fear Allah will be gardens in the presence of their Lord beneath which rivers flow, wherein they abide eternally, and purified spouses and approval from Allah . And Allah is Seeing of [His] servants -</a:t>
            </a:r>
          </a:p>
          <a:p>
            <a:pPr algn="ctr">
              <a:buNone/>
            </a:pPr>
            <a:endParaRPr lang="nb-NO"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12</a:t>
            </a:fld>
            <a:endParaRPr lang="nb-N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”For </a:t>
            </a:r>
            <a:r>
              <a:rPr lang="nb-NO" dirty="0" err="1" smtClean="0"/>
              <a:t>those</a:t>
            </a:r>
            <a:r>
              <a:rPr lang="nb-NO" dirty="0" smtClean="0"/>
              <a:t> </a:t>
            </a:r>
            <a:r>
              <a:rPr lang="nb-NO" dirty="0" err="1" smtClean="0"/>
              <a:t>who</a:t>
            </a:r>
            <a:r>
              <a:rPr lang="nb-NO" dirty="0" smtClean="0"/>
              <a:t> </a:t>
            </a:r>
            <a:r>
              <a:rPr lang="nb-NO" dirty="0" err="1" smtClean="0"/>
              <a:t>fear</a:t>
            </a:r>
            <a:r>
              <a:rPr lang="nb-NO" dirty="0" smtClean="0"/>
              <a:t> Allah…”</a:t>
            </a:r>
            <a:endParaRPr lang="nb-NO" dirty="0"/>
          </a:p>
        </p:txBody>
      </p:sp>
      <p:sp>
        <p:nvSpPr>
          <p:cNvPr id="3" name="Plassholder for innhold 2"/>
          <p:cNvSpPr>
            <a:spLocks noGrp="1"/>
          </p:cNvSpPr>
          <p:nvPr>
            <p:ph idx="1"/>
          </p:nvPr>
        </p:nvSpPr>
        <p:spPr>
          <a:xfrm>
            <a:off x="4283968" y="1556792"/>
            <a:ext cx="4176464" cy="4536504"/>
          </a:xfrm>
        </p:spPr>
        <p:txBody>
          <a:bodyPr/>
          <a:lstStyle/>
          <a:p>
            <a:r>
              <a:rPr lang="nb-NO" dirty="0" smtClean="0"/>
              <a:t>This </a:t>
            </a:r>
            <a:r>
              <a:rPr lang="nb-NO" dirty="0" err="1" smtClean="0"/>
              <a:t>ayah</a:t>
            </a:r>
            <a:r>
              <a:rPr lang="nb-NO" dirty="0" smtClean="0"/>
              <a:t> </a:t>
            </a:r>
            <a:r>
              <a:rPr lang="nb-NO" dirty="0" err="1" smtClean="0"/>
              <a:t>tells</a:t>
            </a:r>
            <a:r>
              <a:rPr lang="nb-NO" dirty="0" smtClean="0"/>
              <a:t> </a:t>
            </a:r>
            <a:r>
              <a:rPr lang="nb-NO" dirty="0" err="1" smtClean="0"/>
              <a:t>about</a:t>
            </a:r>
            <a:r>
              <a:rPr lang="nb-NO" dirty="0" smtClean="0"/>
              <a:t> </a:t>
            </a:r>
            <a:r>
              <a:rPr lang="nb-NO" dirty="0" err="1" smtClean="0"/>
              <a:t>something</a:t>
            </a:r>
            <a:r>
              <a:rPr lang="nb-NO" dirty="0" smtClean="0"/>
              <a:t> </a:t>
            </a:r>
            <a:r>
              <a:rPr lang="nb-NO" dirty="0" err="1" smtClean="0"/>
              <a:t>that</a:t>
            </a:r>
            <a:r>
              <a:rPr lang="nb-NO" dirty="0" smtClean="0"/>
              <a:t> is </a:t>
            </a:r>
            <a:r>
              <a:rPr lang="nb-NO" dirty="0" err="1" smtClean="0"/>
              <a:t>even</a:t>
            </a:r>
            <a:r>
              <a:rPr lang="nb-NO" dirty="0" smtClean="0"/>
              <a:t> </a:t>
            </a:r>
            <a:r>
              <a:rPr lang="nb-NO" dirty="0" err="1" smtClean="0"/>
              <a:t>better</a:t>
            </a:r>
            <a:r>
              <a:rPr lang="nb-NO" dirty="0" smtClean="0"/>
              <a:t> </a:t>
            </a:r>
            <a:r>
              <a:rPr lang="nb-NO" dirty="0" err="1" smtClean="0"/>
              <a:t>than</a:t>
            </a:r>
            <a:r>
              <a:rPr lang="nb-NO" dirty="0" smtClean="0"/>
              <a:t> </a:t>
            </a:r>
            <a:r>
              <a:rPr lang="nb-NO" dirty="0" err="1" smtClean="0"/>
              <a:t>the</a:t>
            </a:r>
            <a:r>
              <a:rPr lang="nb-NO" dirty="0" smtClean="0"/>
              <a:t> </a:t>
            </a:r>
            <a:r>
              <a:rPr lang="nb-NO" dirty="0" err="1" smtClean="0"/>
              <a:t>things</a:t>
            </a:r>
            <a:r>
              <a:rPr lang="nb-NO" dirty="0" smtClean="0"/>
              <a:t> </a:t>
            </a:r>
            <a:r>
              <a:rPr lang="nb-NO" dirty="0" err="1" smtClean="0"/>
              <a:t>of</a:t>
            </a:r>
            <a:r>
              <a:rPr lang="nb-NO" dirty="0" smtClean="0"/>
              <a:t> </a:t>
            </a:r>
            <a:r>
              <a:rPr lang="nb-NO" dirty="0" err="1" smtClean="0"/>
              <a:t>this</a:t>
            </a:r>
            <a:r>
              <a:rPr lang="nb-NO" dirty="0" smtClean="0"/>
              <a:t> world. </a:t>
            </a:r>
          </a:p>
          <a:p>
            <a:r>
              <a:rPr lang="nb-NO" dirty="0" err="1" smtClean="0"/>
              <a:t>But</a:t>
            </a:r>
            <a:r>
              <a:rPr lang="nb-NO" dirty="0" smtClean="0"/>
              <a:t> </a:t>
            </a:r>
            <a:r>
              <a:rPr lang="nb-NO" dirty="0" err="1" smtClean="0"/>
              <a:t>this</a:t>
            </a:r>
            <a:r>
              <a:rPr lang="nb-NO" dirty="0" smtClean="0"/>
              <a:t> is </a:t>
            </a:r>
            <a:r>
              <a:rPr lang="nb-NO" dirty="0" err="1" smtClean="0"/>
              <a:t>only</a:t>
            </a:r>
            <a:r>
              <a:rPr lang="nb-NO" dirty="0" smtClean="0"/>
              <a:t> for </a:t>
            </a:r>
            <a:r>
              <a:rPr lang="nb-NO" dirty="0" err="1" smtClean="0"/>
              <a:t>those</a:t>
            </a:r>
            <a:r>
              <a:rPr lang="nb-NO" dirty="0" smtClean="0"/>
              <a:t> </a:t>
            </a:r>
            <a:r>
              <a:rPr lang="nb-NO" dirty="0" err="1" smtClean="0"/>
              <a:t>who</a:t>
            </a:r>
            <a:r>
              <a:rPr lang="nb-NO" dirty="0" smtClean="0"/>
              <a:t> </a:t>
            </a:r>
            <a:r>
              <a:rPr lang="nb-NO" dirty="0" err="1" smtClean="0"/>
              <a:t>fear</a:t>
            </a:r>
            <a:r>
              <a:rPr lang="nb-NO" dirty="0" smtClean="0"/>
              <a:t> Allah, </a:t>
            </a:r>
            <a:r>
              <a:rPr lang="nb-NO" dirty="0" err="1" smtClean="0"/>
              <a:t>while</a:t>
            </a:r>
            <a:r>
              <a:rPr lang="nb-NO" dirty="0" smtClean="0"/>
              <a:t> </a:t>
            </a:r>
            <a:r>
              <a:rPr lang="nb-NO" dirty="0" err="1" smtClean="0"/>
              <a:t>the</a:t>
            </a:r>
            <a:r>
              <a:rPr lang="nb-NO" dirty="0" smtClean="0"/>
              <a:t> </a:t>
            </a:r>
            <a:r>
              <a:rPr lang="nb-NO" dirty="0" err="1" smtClean="0"/>
              <a:t>things</a:t>
            </a:r>
            <a:r>
              <a:rPr lang="nb-NO" dirty="0" smtClean="0"/>
              <a:t> </a:t>
            </a:r>
            <a:r>
              <a:rPr lang="nb-NO" dirty="0" err="1" smtClean="0"/>
              <a:t>of</a:t>
            </a:r>
            <a:r>
              <a:rPr lang="nb-NO" dirty="0" smtClean="0"/>
              <a:t> </a:t>
            </a:r>
            <a:r>
              <a:rPr lang="nb-NO" dirty="0" err="1" smtClean="0"/>
              <a:t>this</a:t>
            </a:r>
            <a:r>
              <a:rPr lang="nb-NO" dirty="0" smtClean="0"/>
              <a:t> world is for </a:t>
            </a:r>
            <a:r>
              <a:rPr lang="nb-NO" dirty="0" err="1" smtClean="0"/>
              <a:t>everyone</a:t>
            </a:r>
            <a:r>
              <a:rPr lang="nb-NO" dirty="0" smtClean="0"/>
              <a:t>. </a:t>
            </a:r>
            <a:endParaRPr lang="nb-NO" dirty="0"/>
          </a:p>
        </p:txBody>
      </p:sp>
      <p:pic>
        <p:nvPicPr>
          <p:cNvPr id="8194" name="Picture 2" descr="C:\Users\HMS\AppData\Local\Microsoft\Windows\Temporary Internet Files\Content.IE5\RZ2KMI01\MP900145045[1].jpg"/>
          <p:cNvPicPr>
            <a:picLocks noChangeAspect="1" noChangeArrowheads="1"/>
          </p:cNvPicPr>
          <p:nvPr/>
        </p:nvPicPr>
        <p:blipFill>
          <a:blip r:embed="rId2" cstate="print"/>
          <a:srcRect/>
          <a:stretch>
            <a:fillRect/>
          </a:stretch>
        </p:blipFill>
        <p:spPr bwMode="auto">
          <a:xfrm>
            <a:off x="1187624" y="1556792"/>
            <a:ext cx="2952328" cy="4577253"/>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13</a:t>
            </a:fld>
            <a:endParaRPr lang="nb-NO"/>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16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الَّذِينَ يَقُولُونَ رَبَّنَا إِنَّنَا آمَنَّا فَاغْفِرْ لَنَا ذُنُوبَنَا وَقِنَا عَذَابَ النَّارِ ﴿١٦﴾</a:t>
            </a:r>
            <a:endParaRPr lang="nb-NO" sz="4400" dirty="0" smtClean="0"/>
          </a:p>
          <a:p>
            <a:pPr algn="ctr">
              <a:buNone/>
            </a:pPr>
            <a:endParaRPr lang="nb-NO" sz="4400" dirty="0" smtClean="0"/>
          </a:p>
          <a:p>
            <a:pPr algn="ctr">
              <a:buNone/>
            </a:pPr>
            <a:r>
              <a:rPr lang="en-US" dirty="0" smtClean="0"/>
              <a:t>Those who say, "Our Lord, indeed we have believed, so forgive us our sins and protect us from the punishment of the Fire,"</a:t>
            </a:r>
          </a:p>
          <a:p>
            <a:pPr algn="ctr">
              <a:buNone/>
            </a:pPr>
            <a:endParaRPr lang="nb-NO" sz="4400"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14</a:t>
            </a:fld>
            <a:endParaRPr lang="nb-N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What</a:t>
            </a:r>
            <a:r>
              <a:rPr lang="nb-NO" dirty="0" smtClean="0"/>
              <a:t> </a:t>
            </a:r>
            <a:r>
              <a:rPr lang="nb-NO" dirty="0" err="1" smtClean="0"/>
              <a:t>those</a:t>
            </a:r>
            <a:r>
              <a:rPr lang="nb-NO" dirty="0" smtClean="0"/>
              <a:t> </a:t>
            </a:r>
            <a:r>
              <a:rPr lang="nb-NO" dirty="0" err="1" smtClean="0"/>
              <a:t>with</a:t>
            </a:r>
            <a:r>
              <a:rPr lang="nb-NO" dirty="0" smtClean="0"/>
              <a:t> </a:t>
            </a:r>
            <a:r>
              <a:rPr lang="nb-NO" dirty="0" err="1" smtClean="0"/>
              <a:t>taqwa</a:t>
            </a:r>
            <a:r>
              <a:rPr lang="nb-NO" dirty="0" smtClean="0"/>
              <a:t> </a:t>
            </a:r>
            <a:r>
              <a:rPr lang="nb-NO" dirty="0" err="1" smtClean="0"/>
              <a:t>say</a:t>
            </a:r>
            <a:r>
              <a:rPr lang="nb-NO" dirty="0" smtClean="0"/>
              <a:t>…</a:t>
            </a:r>
            <a:endParaRPr lang="nb-NO" dirty="0"/>
          </a:p>
        </p:txBody>
      </p:sp>
      <p:sp>
        <p:nvSpPr>
          <p:cNvPr id="3" name="Plassholder for innhold 2"/>
          <p:cNvSpPr>
            <a:spLocks noGrp="1"/>
          </p:cNvSpPr>
          <p:nvPr>
            <p:ph idx="1"/>
          </p:nvPr>
        </p:nvSpPr>
        <p:spPr/>
        <p:txBody>
          <a:bodyPr/>
          <a:lstStyle/>
          <a:p>
            <a:r>
              <a:rPr lang="nb-NO" dirty="0" smtClean="0"/>
              <a:t>This </a:t>
            </a:r>
            <a:r>
              <a:rPr lang="nb-NO" dirty="0" err="1" smtClean="0"/>
              <a:t>ayah</a:t>
            </a:r>
            <a:r>
              <a:rPr lang="nb-NO" dirty="0" smtClean="0"/>
              <a:t> </a:t>
            </a:r>
            <a:r>
              <a:rPr lang="nb-NO" dirty="0" err="1" smtClean="0"/>
              <a:t>contains</a:t>
            </a:r>
            <a:r>
              <a:rPr lang="nb-NO" dirty="0" smtClean="0"/>
              <a:t> 3 </a:t>
            </a:r>
            <a:r>
              <a:rPr lang="nb-NO" dirty="0" err="1" smtClean="0"/>
              <a:t>things</a:t>
            </a:r>
            <a:r>
              <a:rPr lang="nb-NO" dirty="0" smtClean="0"/>
              <a:t>: </a:t>
            </a:r>
            <a:br>
              <a:rPr lang="nb-NO" dirty="0" smtClean="0"/>
            </a:br>
            <a:r>
              <a:rPr lang="nb-NO" dirty="0" smtClean="0"/>
              <a:t>1) </a:t>
            </a:r>
            <a:r>
              <a:rPr lang="nb-NO" dirty="0" err="1" smtClean="0"/>
              <a:t>Confirming</a:t>
            </a:r>
            <a:r>
              <a:rPr lang="nb-NO" dirty="0" smtClean="0"/>
              <a:t> </a:t>
            </a:r>
            <a:r>
              <a:rPr lang="nb-NO" dirty="0" err="1" smtClean="0"/>
              <a:t>the</a:t>
            </a:r>
            <a:r>
              <a:rPr lang="nb-NO" dirty="0" smtClean="0"/>
              <a:t> </a:t>
            </a:r>
            <a:r>
              <a:rPr lang="nb-NO" dirty="0" err="1" smtClean="0"/>
              <a:t>belief</a:t>
            </a:r>
            <a:r>
              <a:rPr lang="nb-NO" dirty="0" smtClean="0"/>
              <a:t/>
            </a:r>
            <a:br>
              <a:rPr lang="nb-NO" dirty="0" smtClean="0"/>
            </a:br>
            <a:r>
              <a:rPr lang="nb-NO" dirty="0" smtClean="0"/>
              <a:t>2) </a:t>
            </a:r>
            <a:r>
              <a:rPr lang="nb-NO" dirty="0" err="1" smtClean="0"/>
              <a:t>Forgiveness</a:t>
            </a:r>
            <a:r>
              <a:rPr lang="nb-NO" dirty="0" smtClean="0"/>
              <a:t> </a:t>
            </a:r>
            <a:r>
              <a:rPr lang="nb-NO" dirty="0" err="1" smtClean="0"/>
              <a:t>of</a:t>
            </a:r>
            <a:r>
              <a:rPr lang="nb-NO" dirty="0" smtClean="0"/>
              <a:t> </a:t>
            </a:r>
            <a:r>
              <a:rPr lang="nb-NO" dirty="0" err="1" smtClean="0"/>
              <a:t>the</a:t>
            </a:r>
            <a:r>
              <a:rPr lang="nb-NO" dirty="0" smtClean="0"/>
              <a:t> </a:t>
            </a:r>
            <a:r>
              <a:rPr lang="nb-NO" dirty="0" err="1" smtClean="0"/>
              <a:t>sins</a:t>
            </a:r>
            <a:r>
              <a:rPr lang="nb-NO" dirty="0" smtClean="0"/>
              <a:t> </a:t>
            </a:r>
            <a:br>
              <a:rPr lang="nb-NO" dirty="0" smtClean="0"/>
            </a:br>
            <a:r>
              <a:rPr lang="nb-NO" dirty="0" smtClean="0"/>
              <a:t>3) </a:t>
            </a:r>
            <a:r>
              <a:rPr lang="nb-NO" dirty="0" err="1" smtClean="0"/>
              <a:t>Praying</a:t>
            </a:r>
            <a:r>
              <a:rPr lang="nb-NO" dirty="0" smtClean="0"/>
              <a:t> for </a:t>
            </a:r>
            <a:r>
              <a:rPr lang="nb-NO" dirty="0" err="1" smtClean="0"/>
              <a:t>protection</a:t>
            </a:r>
            <a:r>
              <a:rPr lang="nb-NO" dirty="0" smtClean="0"/>
              <a:t> from </a:t>
            </a:r>
            <a:r>
              <a:rPr lang="nb-NO" dirty="0" err="1" smtClean="0"/>
              <a:t>the</a:t>
            </a:r>
            <a:r>
              <a:rPr lang="nb-NO" dirty="0" smtClean="0"/>
              <a:t> Fire</a:t>
            </a:r>
          </a:p>
          <a:p>
            <a:endParaRPr lang="nb-NO" dirty="0" smtClean="0"/>
          </a:p>
        </p:txBody>
      </p:sp>
      <p:pic>
        <p:nvPicPr>
          <p:cNvPr id="10242" name="Picture 2" descr="C:\Users\HMS\AppData\Local\Microsoft\Windows\Temporary Internet Files\Content.IE5\TMRP1I00\MP900400387[1].jpg"/>
          <p:cNvPicPr>
            <a:picLocks noChangeAspect="1" noChangeArrowheads="1"/>
          </p:cNvPicPr>
          <p:nvPr/>
        </p:nvPicPr>
        <p:blipFill>
          <a:blip r:embed="rId2" cstate="print"/>
          <a:srcRect/>
          <a:stretch>
            <a:fillRect/>
          </a:stretch>
        </p:blipFill>
        <p:spPr bwMode="auto">
          <a:xfrm>
            <a:off x="2267744" y="3218202"/>
            <a:ext cx="4752528" cy="2736304"/>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15</a:t>
            </a:fld>
            <a:endParaRPr lang="nb-NO"/>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17 -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الصَّابِرِينَ وَالصَّادِقِينَ وَالْقَانِتِينَ وَالْمُنفِقِينَ وَالْمُسْتَغْفِرِينَ بِالْأَسْحَارِ ﴿١٧﴾</a:t>
            </a:r>
            <a:endParaRPr lang="nb-NO" sz="4400" dirty="0" smtClean="0"/>
          </a:p>
          <a:p>
            <a:pPr algn="ctr">
              <a:buNone/>
            </a:pPr>
            <a:endParaRPr lang="en-US" sz="2600" dirty="0" smtClean="0"/>
          </a:p>
          <a:p>
            <a:pPr algn="ctr">
              <a:buNone/>
            </a:pPr>
            <a:r>
              <a:rPr lang="en-US" dirty="0" smtClean="0"/>
              <a:t>The patient, the true, the obedient, those who spend [in the way of Allah ], and those who seek forgiveness before dawn.</a:t>
            </a:r>
          </a:p>
          <a:p>
            <a:pPr algn="ctr">
              <a:buNone/>
            </a:pPr>
            <a:endParaRPr lang="nb-NO" sz="4400"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16</a:t>
            </a:fld>
            <a:endParaRPr lang="nb-N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pPr algn="ctr">
              <a:buNone/>
            </a:pPr>
            <a:r>
              <a:rPr lang="en-US" sz="4400" dirty="0" smtClean="0"/>
              <a:t>Content     for   </a:t>
            </a:r>
            <a:r>
              <a:rPr lang="en-US" sz="4400" dirty="0" err="1" smtClean="0"/>
              <a:t>Duniya</a:t>
            </a:r>
            <a:r>
              <a:rPr lang="en-US" sz="4400" dirty="0" smtClean="0"/>
              <a:t> </a:t>
            </a:r>
          </a:p>
          <a:p>
            <a:pPr algn="ctr">
              <a:buNone/>
            </a:pPr>
            <a:r>
              <a:rPr lang="en-US" sz="4400" dirty="0" smtClean="0"/>
              <a:t>&amp; </a:t>
            </a:r>
          </a:p>
          <a:p>
            <a:pPr algn="ctr">
              <a:buNone/>
            </a:pPr>
            <a:r>
              <a:rPr lang="en-US" sz="4400" dirty="0" err="1" smtClean="0"/>
              <a:t>Embisious</a:t>
            </a:r>
            <a:r>
              <a:rPr lang="en-US" sz="4400" dirty="0" smtClean="0"/>
              <a:t>     for   </a:t>
            </a:r>
            <a:r>
              <a:rPr lang="en-US" sz="4400" dirty="0" err="1" smtClean="0"/>
              <a:t>Akhirah</a:t>
            </a:r>
            <a:endParaRPr lang="nb-NO" sz="4400" dirty="0" smtClean="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17</a:t>
            </a:fld>
            <a:endParaRPr lang="nb-NO"/>
          </a:p>
        </p:txBody>
      </p:sp>
      <p:pic>
        <p:nvPicPr>
          <p:cNvPr id="5122" name="Picture 2" descr="C:\Users\admin\AppData\Local\Microsoft\Windows\Temporary Internet Files\Content.IE5\05JN9GZ1\MC90043725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755576" y="3861048"/>
            <a:ext cx="2520280"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115616" y="550446"/>
            <a:ext cx="3888432" cy="769441"/>
          </a:xfrm>
          <a:prstGeom prst="rect">
            <a:avLst/>
          </a:prstGeom>
        </p:spPr>
        <p:txBody>
          <a:bodyPr wrap="square">
            <a:spAutoFit/>
          </a:bodyPr>
          <a:lstStyle/>
          <a:p>
            <a:r>
              <a:rPr lang="en-US" sz="4400" b="1" spc="50" dirty="0" err="1" smtClean="0">
                <a:ln w="11430"/>
                <a:gradFill>
                  <a:gsLst>
                    <a:gs pos="25000">
                      <a:srgbClr val="FF7C80">
                        <a:satMod val="155000"/>
                      </a:srgbClr>
                    </a:gs>
                    <a:gs pos="100000">
                      <a:srgbClr val="FF7C80">
                        <a:shade val="45000"/>
                        <a:satMod val="165000"/>
                      </a:srgbClr>
                    </a:gs>
                  </a:gsLst>
                  <a:lin ang="5400000"/>
                </a:gradFill>
                <a:effectLst>
                  <a:outerShdw blurRad="76200" dist="50800" dir="5400000" algn="tl" rotWithShape="0">
                    <a:srgbClr val="000000">
                      <a:alpha val="65000"/>
                    </a:srgbClr>
                  </a:outerShdw>
                </a:effectLst>
              </a:rPr>
              <a:t>Assabreen</a:t>
            </a:r>
            <a:r>
              <a:rPr lang="en-US" sz="4400" b="1" spc="50" dirty="0" smtClean="0">
                <a:ln w="11430"/>
                <a:gradFill>
                  <a:gsLst>
                    <a:gs pos="25000">
                      <a:srgbClr val="FF7C80">
                        <a:satMod val="155000"/>
                      </a:srgbClr>
                    </a:gs>
                    <a:gs pos="100000">
                      <a:srgbClr val="FF7C80">
                        <a:shade val="45000"/>
                        <a:satMod val="165000"/>
                      </a:srgbClr>
                    </a:gs>
                  </a:gsLst>
                  <a:lin ang="5400000"/>
                </a:gradFill>
                <a:effectLst>
                  <a:outerShdw blurRad="76200" dist="50800" dir="5400000" algn="tl" rotWithShape="0">
                    <a:srgbClr val="000000">
                      <a:alpha val="65000"/>
                    </a:srgbClr>
                  </a:outerShdw>
                </a:effectLst>
              </a:rPr>
              <a:t>…?</a:t>
            </a:r>
            <a:endParaRPr lang="en-US" dirty="0"/>
          </a:p>
        </p:txBody>
      </p:sp>
    </p:spTree>
    <p:extLst>
      <p:ext uri="{BB962C8B-B14F-4D97-AF65-F5344CB8AC3E}">
        <p14:creationId xmlns:p14="http://schemas.microsoft.com/office/powerpoint/2010/main" xmlns="" val="2883548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Assabreen to mustugfireen......</a:t>
            </a:r>
            <a:endParaRPr lang="nb-NO" dirty="0"/>
          </a:p>
        </p:txBody>
      </p:sp>
      <p:sp>
        <p:nvSpPr>
          <p:cNvPr id="3" name="Plassholder for innhold 2"/>
          <p:cNvSpPr>
            <a:spLocks noGrp="1"/>
          </p:cNvSpPr>
          <p:nvPr>
            <p:ph idx="1"/>
          </p:nvPr>
        </p:nvSpPr>
        <p:spPr>
          <a:xfrm>
            <a:off x="971600" y="1484784"/>
            <a:ext cx="3528392" cy="4680520"/>
          </a:xfrm>
        </p:spPr>
        <p:txBody>
          <a:bodyPr/>
          <a:lstStyle/>
          <a:p>
            <a:endParaRPr lang="nb-NO" dirty="0" smtClean="0"/>
          </a:p>
          <a:p>
            <a:r>
              <a:rPr lang="nb-NO" dirty="0" smtClean="0"/>
              <a:t>These are the conditions that have to be fulfilled to get to Jannah. </a:t>
            </a:r>
          </a:p>
          <a:p>
            <a:r>
              <a:rPr lang="nb-NO" dirty="0" smtClean="0"/>
              <a:t>This world is a miniature of the aakhirah, a taste of what is yet to come. </a:t>
            </a:r>
          </a:p>
        </p:txBody>
      </p:sp>
      <p:pic>
        <p:nvPicPr>
          <p:cNvPr id="11266" name="Picture 2" descr="C:\Users\HMS\AppData\Local\Microsoft\Windows\Temporary Internet Files\Content.IE5\KXH2JJWO\MP900401223[1].jpg"/>
          <p:cNvPicPr>
            <a:picLocks noChangeAspect="1" noChangeArrowheads="1"/>
          </p:cNvPicPr>
          <p:nvPr/>
        </p:nvPicPr>
        <p:blipFill>
          <a:blip r:embed="rId2" cstate="print"/>
          <a:srcRect/>
          <a:stretch>
            <a:fillRect/>
          </a:stretch>
        </p:blipFill>
        <p:spPr bwMode="auto">
          <a:xfrm>
            <a:off x="4788024" y="1628800"/>
            <a:ext cx="3513132" cy="4104456"/>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18</a:t>
            </a:fld>
            <a:endParaRPr lang="nb-N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Meeting with Allah....</a:t>
            </a:r>
            <a:endParaRPr lang="nb-NO" dirty="0"/>
          </a:p>
        </p:txBody>
      </p:sp>
      <p:sp>
        <p:nvSpPr>
          <p:cNvPr id="3" name="Plassholder for innhold 2"/>
          <p:cNvSpPr>
            <a:spLocks noGrp="1"/>
          </p:cNvSpPr>
          <p:nvPr>
            <p:ph idx="1"/>
          </p:nvPr>
        </p:nvSpPr>
        <p:spPr>
          <a:xfrm>
            <a:off x="971600" y="1484784"/>
            <a:ext cx="3528392" cy="4680520"/>
          </a:xfrm>
        </p:spPr>
        <p:txBody>
          <a:bodyPr/>
          <a:lstStyle/>
          <a:p>
            <a:endParaRPr lang="nb-NO" dirty="0" smtClean="0"/>
          </a:p>
          <a:p>
            <a:pPr lvl="0">
              <a:buClr>
                <a:srgbClr val="BD0005"/>
              </a:buClr>
            </a:pPr>
            <a:r>
              <a:rPr lang="nb-NO" dirty="0">
                <a:solidFill>
                  <a:srgbClr val="24380E"/>
                </a:solidFill>
              </a:rPr>
              <a:t>A hadith about the conversation between Allah and the people of Jannah. </a:t>
            </a:r>
            <a:r>
              <a:rPr lang="nb-NO" dirty="0" smtClean="0">
                <a:solidFill>
                  <a:srgbClr val="24380E"/>
                </a:solidFill>
              </a:rPr>
              <a:t>...</a:t>
            </a:r>
            <a:endParaRPr lang="nb-NO" dirty="0">
              <a:solidFill>
                <a:srgbClr val="24380E"/>
              </a:solidFill>
            </a:endParaRPr>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19</a:t>
            </a:fld>
            <a:endParaRPr lang="nb-NO"/>
          </a:p>
        </p:txBody>
      </p:sp>
      <p:pic>
        <p:nvPicPr>
          <p:cNvPr id="6146" name="Picture 2" descr="C:\Users\admin\AppData\Local\Microsoft\Windows\Temporary Internet Files\Content.IE5\76M2ZTWI\MP90044871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59424" y="1844824"/>
            <a:ext cx="3444224" cy="30119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524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Topic</a:t>
            </a:r>
            <a:r>
              <a:rPr lang="nb-NO" dirty="0" smtClean="0"/>
              <a:t> </a:t>
            </a:r>
            <a:r>
              <a:rPr lang="nb-NO" dirty="0" err="1" smtClean="0"/>
              <a:t>of</a:t>
            </a:r>
            <a:r>
              <a:rPr lang="nb-NO" dirty="0" smtClean="0"/>
              <a:t> </a:t>
            </a:r>
            <a:r>
              <a:rPr lang="nb-NO" dirty="0" err="1" smtClean="0"/>
              <a:t>the</a:t>
            </a:r>
            <a:r>
              <a:rPr lang="nb-NO" dirty="0" smtClean="0"/>
              <a:t> verses:</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The </a:t>
            </a:r>
            <a:r>
              <a:rPr lang="nb-NO" dirty="0" err="1" smtClean="0"/>
              <a:t>Islamic</a:t>
            </a:r>
            <a:r>
              <a:rPr lang="nb-NO" dirty="0" smtClean="0"/>
              <a:t> </a:t>
            </a:r>
            <a:r>
              <a:rPr lang="nb-NO" dirty="0" err="1" smtClean="0"/>
              <a:t>concept</a:t>
            </a:r>
            <a:r>
              <a:rPr lang="nb-NO" dirty="0" smtClean="0"/>
              <a:t> </a:t>
            </a:r>
            <a:r>
              <a:rPr lang="nb-NO" dirty="0" err="1" smtClean="0"/>
              <a:t>about</a:t>
            </a:r>
            <a:r>
              <a:rPr lang="nb-NO" dirty="0" smtClean="0"/>
              <a:t> love </a:t>
            </a:r>
            <a:r>
              <a:rPr lang="nb-NO" dirty="0" err="1" smtClean="0"/>
              <a:t>of</a:t>
            </a:r>
            <a:r>
              <a:rPr lang="nb-NO" dirty="0" smtClean="0"/>
              <a:t> </a:t>
            </a:r>
            <a:r>
              <a:rPr lang="nb-NO" dirty="0" err="1" smtClean="0"/>
              <a:t>things</a:t>
            </a:r>
            <a:r>
              <a:rPr lang="nb-NO" dirty="0" smtClean="0"/>
              <a:t> </a:t>
            </a:r>
            <a:r>
              <a:rPr lang="nb-NO" dirty="0" err="1" smtClean="0"/>
              <a:t>of</a:t>
            </a:r>
            <a:r>
              <a:rPr lang="nb-NO" dirty="0" smtClean="0"/>
              <a:t> </a:t>
            </a:r>
            <a:r>
              <a:rPr lang="nb-NO" dirty="0" err="1" smtClean="0"/>
              <a:t>this</a:t>
            </a:r>
            <a:r>
              <a:rPr lang="nb-NO" dirty="0" smtClean="0"/>
              <a:t> world [14] </a:t>
            </a:r>
          </a:p>
          <a:p>
            <a:r>
              <a:rPr lang="nb-NO" dirty="0" err="1" smtClean="0"/>
              <a:t>Taqwa</a:t>
            </a:r>
            <a:r>
              <a:rPr lang="nb-NO" dirty="0" smtClean="0"/>
              <a:t> (</a:t>
            </a:r>
            <a:r>
              <a:rPr lang="nb-NO" dirty="0" err="1" smtClean="0"/>
              <a:t>fear</a:t>
            </a:r>
            <a:r>
              <a:rPr lang="nb-NO" dirty="0" smtClean="0"/>
              <a:t> </a:t>
            </a:r>
            <a:r>
              <a:rPr lang="nb-NO" dirty="0" err="1" smtClean="0"/>
              <a:t>of</a:t>
            </a:r>
            <a:r>
              <a:rPr lang="nb-NO" dirty="0" smtClean="0"/>
              <a:t> Allah) is </a:t>
            </a:r>
            <a:r>
              <a:rPr lang="nb-NO" dirty="0" err="1" smtClean="0"/>
              <a:t>the</a:t>
            </a:r>
            <a:r>
              <a:rPr lang="nb-NO" dirty="0" smtClean="0"/>
              <a:t> </a:t>
            </a:r>
            <a:r>
              <a:rPr lang="nb-NO" dirty="0" err="1" smtClean="0"/>
              <a:t>condition</a:t>
            </a:r>
            <a:r>
              <a:rPr lang="nb-NO" dirty="0" smtClean="0"/>
              <a:t> for </a:t>
            </a:r>
            <a:r>
              <a:rPr lang="nb-NO" dirty="0" err="1" smtClean="0"/>
              <a:t>entering</a:t>
            </a:r>
            <a:r>
              <a:rPr lang="nb-NO" dirty="0" smtClean="0"/>
              <a:t> </a:t>
            </a:r>
            <a:r>
              <a:rPr lang="nb-NO" dirty="0" err="1" smtClean="0"/>
              <a:t>Jannah</a:t>
            </a:r>
            <a:r>
              <a:rPr lang="nb-NO" dirty="0" smtClean="0"/>
              <a:t> [15]</a:t>
            </a:r>
          </a:p>
          <a:p>
            <a:r>
              <a:rPr lang="nb-NO" dirty="0" err="1" smtClean="0"/>
              <a:t>What</a:t>
            </a:r>
            <a:r>
              <a:rPr lang="nb-NO" dirty="0" smtClean="0"/>
              <a:t> do </a:t>
            </a:r>
            <a:r>
              <a:rPr lang="nb-NO" dirty="0" err="1" smtClean="0"/>
              <a:t>the</a:t>
            </a:r>
            <a:r>
              <a:rPr lang="nb-NO" dirty="0" smtClean="0"/>
              <a:t> </a:t>
            </a:r>
            <a:r>
              <a:rPr lang="nb-NO" dirty="0" err="1" smtClean="0"/>
              <a:t>muttaqin</a:t>
            </a:r>
            <a:r>
              <a:rPr lang="nb-NO" dirty="0" smtClean="0"/>
              <a:t> </a:t>
            </a:r>
            <a:r>
              <a:rPr lang="nb-NO" dirty="0" err="1" smtClean="0"/>
              <a:t>say</a:t>
            </a:r>
            <a:r>
              <a:rPr lang="nb-NO" dirty="0" smtClean="0"/>
              <a:t> [16]</a:t>
            </a:r>
          </a:p>
          <a:p>
            <a:r>
              <a:rPr lang="nb-NO" dirty="0" smtClean="0"/>
              <a:t>The </a:t>
            </a:r>
            <a:r>
              <a:rPr lang="nb-NO" dirty="0" err="1" smtClean="0"/>
              <a:t>attributes</a:t>
            </a:r>
            <a:r>
              <a:rPr lang="nb-NO" dirty="0" smtClean="0"/>
              <a:t> </a:t>
            </a:r>
            <a:r>
              <a:rPr lang="nb-NO" dirty="0" err="1" smtClean="0"/>
              <a:t>of</a:t>
            </a:r>
            <a:r>
              <a:rPr lang="nb-NO" dirty="0" smtClean="0"/>
              <a:t> </a:t>
            </a:r>
            <a:r>
              <a:rPr lang="nb-NO" dirty="0" err="1" smtClean="0"/>
              <a:t>those</a:t>
            </a:r>
            <a:r>
              <a:rPr lang="nb-NO" dirty="0" smtClean="0"/>
              <a:t> </a:t>
            </a:r>
            <a:r>
              <a:rPr lang="nb-NO" dirty="0" err="1" smtClean="0"/>
              <a:t>who</a:t>
            </a:r>
            <a:r>
              <a:rPr lang="nb-NO" dirty="0" smtClean="0"/>
              <a:t> </a:t>
            </a:r>
            <a:r>
              <a:rPr lang="nb-NO" dirty="0" err="1" smtClean="0"/>
              <a:t>will</a:t>
            </a:r>
            <a:r>
              <a:rPr lang="nb-NO" dirty="0" smtClean="0"/>
              <a:t> </a:t>
            </a:r>
            <a:r>
              <a:rPr lang="nb-NO" dirty="0" err="1" smtClean="0"/>
              <a:t>go</a:t>
            </a:r>
            <a:r>
              <a:rPr lang="nb-NO" dirty="0" smtClean="0"/>
              <a:t> to </a:t>
            </a:r>
            <a:r>
              <a:rPr lang="nb-NO" dirty="0" err="1" smtClean="0"/>
              <a:t>Jannah</a:t>
            </a:r>
            <a:r>
              <a:rPr lang="nb-NO" dirty="0" smtClean="0"/>
              <a:t> [17]</a:t>
            </a:r>
          </a:p>
          <a:p>
            <a:r>
              <a:rPr lang="nb-NO" dirty="0" err="1" smtClean="0"/>
              <a:t>Ayat-e-Shahaadat</a:t>
            </a:r>
            <a:r>
              <a:rPr lang="nb-NO" dirty="0" smtClean="0"/>
              <a:t> [18]</a:t>
            </a:r>
          </a:p>
          <a:p>
            <a:r>
              <a:rPr lang="nb-NO" dirty="0" smtClean="0"/>
              <a:t>The </a:t>
            </a:r>
            <a:r>
              <a:rPr lang="nb-NO" dirty="0" err="1" smtClean="0"/>
              <a:t>only</a:t>
            </a:r>
            <a:r>
              <a:rPr lang="nb-NO" dirty="0" smtClean="0"/>
              <a:t> </a:t>
            </a:r>
            <a:r>
              <a:rPr lang="nb-NO" dirty="0" err="1" smtClean="0"/>
              <a:t>acceptable</a:t>
            </a:r>
            <a:r>
              <a:rPr lang="nb-NO" dirty="0" smtClean="0"/>
              <a:t> </a:t>
            </a:r>
            <a:r>
              <a:rPr lang="nb-NO" dirty="0" err="1" smtClean="0"/>
              <a:t>deen</a:t>
            </a:r>
            <a:r>
              <a:rPr lang="nb-NO" dirty="0" smtClean="0"/>
              <a:t> in </a:t>
            </a:r>
            <a:r>
              <a:rPr lang="nb-NO" dirty="0" err="1" smtClean="0"/>
              <a:t>the</a:t>
            </a:r>
            <a:r>
              <a:rPr lang="nb-NO" dirty="0" smtClean="0"/>
              <a:t> </a:t>
            </a:r>
            <a:r>
              <a:rPr lang="nb-NO" dirty="0" err="1" smtClean="0"/>
              <a:t>sight</a:t>
            </a:r>
            <a:r>
              <a:rPr lang="nb-NO" dirty="0" smtClean="0"/>
              <a:t> </a:t>
            </a:r>
            <a:r>
              <a:rPr lang="nb-NO" dirty="0" err="1" smtClean="0"/>
              <a:t>of</a:t>
            </a:r>
            <a:r>
              <a:rPr lang="nb-NO" dirty="0" smtClean="0"/>
              <a:t> Allah is Islam / The </a:t>
            </a:r>
            <a:r>
              <a:rPr lang="nb-NO" dirty="0" err="1" smtClean="0"/>
              <a:t>difference</a:t>
            </a:r>
            <a:r>
              <a:rPr lang="nb-NO" dirty="0" smtClean="0"/>
              <a:t> </a:t>
            </a:r>
            <a:r>
              <a:rPr lang="nb-NO" dirty="0" err="1" smtClean="0"/>
              <a:t>of</a:t>
            </a:r>
            <a:r>
              <a:rPr lang="nb-NO" dirty="0" smtClean="0"/>
              <a:t> opinion </a:t>
            </a:r>
            <a:r>
              <a:rPr lang="nb-NO" dirty="0" err="1" smtClean="0"/>
              <a:t>between</a:t>
            </a:r>
            <a:r>
              <a:rPr lang="nb-NO" dirty="0" smtClean="0"/>
              <a:t> </a:t>
            </a:r>
            <a:r>
              <a:rPr lang="nb-NO" dirty="0" err="1" smtClean="0"/>
              <a:t>those</a:t>
            </a:r>
            <a:r>
              <a:rPr lang="nb-NO" dirty="0" smtClean="0"/>
              <a:t> </a:t>
            </a:r>
            <a:r>
              <a:rPr lang="nb-NO" dirty="0" err="1" smtClean="0"/>
              <a:t>with</a:t>
            </a:r>
            <a:r>
              <a:rPr lang="nb-NO" dirty="0" smtClean="0"/>
              <a:t> </a:t>
            </a:r>
            <a:r>
              <a:rPr lang="nb-NO" dirty="0" err="1" smtClean="0"/>
              <a:t>knowledge</a:t>
            </a:r>
            <a:r>
              <a:rPr lang="nb-NO" dirty="0" smtClean="0"/>
              <a:t>  [19]</a:t>
            </a:r>
          </a:p>
          <a:p>
            <a:r>
              <a:rPr lang="nb-NO" dirty="0" err="1" smtClean="0"/>
              <a:t>What</a:t>
            </a:r>
            <a:r>
              <a:rPr lang="nb-NO" dirty="0" smtClean="0"/>
              <a:t> to </a:t>
            </a:r>
            <a:r>
              <a:rPr lang="nb-NO" dirty="0" err="1" smtClean="0"/>
              <a:t>reply</a:t>
            </a:r>
            <a:r>
              <a:rPr lang="nb-NO" dirty="0" smtClean="0"/>
              <a:t> </a:t>
            </a:r>
            <a:r>
              <a:rPr lang="nb-NO" dirty="0" err="1" smtClean="0"/>
              <a:t>when</a:t>
            </a:r>
            <a:r>
              <a:rPr lang="nb-NO" dirty="0" smtClean="0"/>
              <a:t> </a:t>
            </a:r>
            <a:r>
              <a:rPr lang="nb-NO" dirty="0" err="1" smtClean="0"/>
              <a:t>they</a:t>
            </a:r>
            <a:r>
              <a:rPr lang="nb-NO" dirty="0" smtClean="0"/>
              <a:t> </a:t>
            </a:r>
            <a:r>
              <a:rPr lang="nb-NO" dirty="0" err="1" smtClean="0"/>
              <a:t>argue</a:t>
            </a:r>
            <a:r>
              <a:rPr lang="nb-NO" dirty="0" smtClean="0"/>
              <a:t> </a:t>
            </a:r>
            <a:r>
              <a:rPr lang="nb-NO" dirty="0" err="1" smtClean="0"/>
              <a:t>with</a:t>
            </a:r>
            <a:r>
              <a:rPr lang="nb-NO" dirty="0" smtClean="0"/>
              <a:t> </a:t>
            </a:r>
            <a:r>
              <a:rPr lang="nb-NO" dirty="0" err="1" smtClean="0"/>
              <a:t>you</a:t>
            </a:r>
            <a:r>
              <a:rPr lang="nb-NO" dirty="0" smtClean="0"/>
              <a:t> [20]</a:t>
            </a:r>
          </a:p>
          <a:p>
            <a:r>
              <a:rPr lang="nb-NO" dirty="0" err="1" smtClean="0"/>
              <a:t>What</a:t>
            </a:r>
            <a:r>
              <a:rPr lang="nb-NO" dirty="0" smtClean="0"/>
              <a:t> do </a:t>
            </a:r>
            <a:r>
              <a:rPr lang="nb-NO" dirty="0" err="1" smtClean="0"/>
              <a:t>the</a:t>
            </a:r>
            <a:r>
              <a:rPr lang="nb-NO" dirty="0" smtClean="0"/>
              <a:t> </a:t>
            </a:r>
            <a:r>
              <a:rPr lang="nb-NO" dirty="0" err="1" smtClean="0"/>
              <a:t>disbelievers</a:t>
            </a:r>
            <a:r>
              <a:rPr lang="nb-NO" dirty="0" smtClean="0"/>
              <a:t> do [21]</a:t>
            </a:r>
          </a:p>
          <a:p>
            <a:r>
              <a:rPr lang="nb-NO" dirty="0" err="1" smtClean="0"/>
              <a:t>When</a:t>
            </a:r>
            <a:r>
              <a:rPr lang="nb-NO" dirty="0" smtClean="0"/>
              <a:t> do </a:t>
            </a:r>
            <a:r>
              <a:rPr lang="nb-NO" dirty="0" err="1" smtClean="0"/>
              <a:t>good</a:t>
            </a:r>
            <a:r>
              <a:rPr lang="nb-NO" dirty="0" smtClean="0"/>
              <a:t> </a:t>
            </a:r>
            <a:r>
              <a:rPr lang="nb-NO" dirty="0" err="1" smtClean="0"/>
              <a:t>deeds</a:t>
            </a:r>
            <a:r>
              <a:rPr lang="nb-NO" dirty="0" smtClean="0"/>
              <a:t> </a:t>
            </a:r>
            <a:r>
              <a:rPr lang="nb-NO" dirty="0" err="1" smtClean="0"/>
              <a:t>become</a:t>
            </a:r>
            <a:r>
              <a:rPr lang="nb-NO" dirty="0" smtClean="0"/>
              <a:t> </a:t>
            </a:r>
            <a:r>
              <a:rPr lang="nb-NO" dirty="0" err="1" smtClean="0"/>
              <a:t>worthless</a:t>
            </a:r>
            <a:r>
              <a:rPr lang="nb-NO" dirty="0" smtClean="0"/>
              <a:t> [22]</a:t>
            </a:r>
          </a:p>
          <a:p>
            <a:endParaRPr lang="nb-NO" dirty="0" smtClean="0"/>
          </a:p>
          <a:p>
            <a:endParaRPr lang="nb-NO" dirty="0" smtClean="0"/>
          </a:p>
          <a:p>
            <a:endParaRPr lang="nb-NO" dirty="0" smtClean="0"/>
          </a:p>
          <a:p>
            <a:endParaRPr lang="nb-NO" dirty="0" smtClean="0"/>
          </a:p>
          <a:p>
            <a:endParaRPr lang="nb-NO" dirty="0" smtClean="0"/>
          </a:p>
          <a:p>
            <a:endParaRPr lang="nb-NO"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2</a:t>
            </a:fld>
            <a:endParaRPr lang="nb-NO"/>
          </a:p>
        </p:txBody>
      </p:sp>
      <p:pic>
        <p:nvPicPr>
          <p:cNvPr id="2050" name="Picture 2" descr="C:\Users\admin\AppData\Local\Microsoft\Windows\Temporary Internet Files\Content.IE5\76M2ZTWI\MC90043736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0299" y="-171400"/>
            <a:ext cx="1728193" cy="1800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18 - </a:t>
            </a:r>
            <a:r>
              <a:rPr lang="nb-NO" dirty="0" err="1" smtClean="0"/>
              <a:t>Translation</a:t>
            </a:r>
            <a:endParaRPr lang="nb-NO" dirty="0"/>
          </a:p>
        </p:txBody>
      </p:sp>
      <p:sp>
        <p:nvSpPr>
          <p:cNvPr id="3" name="Plassholder for innhold 2"/>
          <p:cNvSpPr>
            <a:spLocks noGrp="1"/>
          </p:cNvSpPr>
          <p:nvPr>
            <p:ph idx="1"/>
          </p:nvPr>
        </p:nvSpPr>
        <p:spPr/>
        <p:txBody>
          <a:bodyPr>
            <a:normAutofit lnSpcReduction="10000"/>
          </a:bodyPr>
          <a:lstStyle/>
          <a:p>
            <a:pPr algn="ctr">
              <a:buNone/>
            </a:pPr>
            <a:r>
              <a:rPr lang="ar-AE" sz="4400" dirty="0" smtClean="0"/>
              <a:t>شَهِدَ اللَّـهُ أَنَّهُ لَا إِلَـٰهَ إِلَّا هُوَ وَالْمَلَائِكَةُ وَأُولُو الْعِلْمِ قَائِمًا بِالْقِسْطِ ۚ لَا إِلَـٰهَ إِلَّا هُوَ الْعَزِيزُ الْحَكِيمُ ﴿١٨﴾</a:t>
            </a:r>
            <a:endParaRPr lang="nb-NO" sz="4400" dirty="0" smtClean="0"/>
          </a:p>
          <a:p>
            <a:pPr algn="ctr">
              <a:buNone/>
            </a:pPr>
            <a:endParaRPr lang="nb-NO" sz="4400" dirty="0" smtClean="0"/>
          </a:p>
          <a:p>
            <a:pPr algn="ctr">
              <a:buNone/>
            </a:pPr>
            <a:r>
              <a:rPr lang="en-US" dirty="0" smtClean="0"/>
              <a:t>Allah witnesses that there is no deity except Him, and [so do] the angels and those of knowledge - [that He is] maintaining [creation] in justice. There is no deity except Him, the Exalted in Might, the Wise.</a:t>
            </a:r>
          </a:p>
          <a:p>
            <a:pPr algn="ctr">
              <a:buNone/>
            </a:pPr>
            <a:endParaRPr lang="nb-NO" sz="4400"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20</a:t>
            </a:fld>
            <a:endParaRPr lang="nb-NO"/>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Ayat-e-Shahaadat</a:t>
            </a:r>
            <a:r>
              <a:rPr lang="nb-NO" dirty="0" smtClean="0"/>
              <a:t>…</a:t>
            </a:r>
            <a:endParaRPr lang="nb-NO" dirty="0"/>
          </a:p>
        </p:txBody>
      </p:sp>
      <p:sp>
        <p:nvSpPr>
          <p:cNvPr id="3" name="Plassholder for innhold 2"/>
          <p:cNvSpPr>
            <a:spLocks noGrp="1"/>
          </p:cNvSpPr>
          <p:nvPr>
            <p:ph idx="1"/>
          </p:nvPr>
        </p:nvSpPr>
        <p:spPr>
          <a:xfrm>
            <a:off x="4427984" y="1484784"/>
            <a:ext cx="4104456" cy="4680520"/>
          </a:xfrm>
        </p:spPr>
        <p:txBody>
          <a:bodyPr>
            <a:normAutofit lnSpcReduction="10000"/>
          </a:bodyPr>
          <a:lstStyle/>
          <a:p>
            <a:r>
              <a:rPr lang="nb-NO" dirty="0" smtClean="0"/>
              <a:t>This ayah is called Ayat-e-Shahaadat, and is one of the strongest ayah of Surah Al-e-Imran. </a:t>
            </a:r>
          </a:p>
          <a:p>
            <a:r>
              <a:rPr lang="nb-NO" dirty="0" smtClean="0"/>
              <a:t>Read after Farz Slat..</a:t>
            </a:r>
          </a:p>
          <a:p>
            <a:r>
              <a:rPr lang="nb-NO" dirty="0" smtClean="0"/>
              <a:t>Allah </a:t>
            </a:r>
            <a:r>
              <a:rPr lang="nb-NO" dirty="0" err="1" smtClean="0"/>
              <a:t>witnesses</a:t>
            </a:r>
            <a:r>
              <a:rPr lang="nb-NO" dirty="0" smtClean="0"/>
              <a:t> His </a:t>
            </a:r>
            <a:r>
              <a:rPr lang="nb-NO" dirty="0" err="1" smtClean="0"/>
              <a:t>tawheed</a:t>
            </a:r>
            <a:r>
              <a:rPr lang="nb-NO" dirty="0" smtClean="0"/>
              <a:t>. </a:t>
            </a:r>
          </a:p>
          <a:p>
            <a:r>
              <a:rPr lang="nb-NO" dirty="0" smtClean="0"/>
              <a:t>So </a:t>
            </a:r>
            <a:r>
              <a:rPr lang="nb-NO" dirty="0" err="1" smtClean="0"/>
              <a:t>does</a:t>
            </a:r>
            <a:r>
              <a:rPr lang="nb-NO" dirty="0" smtClean="0"/>
              <a:t> </a:t>
            </a:r>
            <a:r>
              <a:rPr lang="nb-NO" dirty="0" err="1" smtClean="0"/>
              <a:t>the</a:t>
            </a:r>
            <a:r>
              <a:rPr lang="nb-NO" dirty="0" smtClean="0"/>
              <a:t> angels, and </a:t>
            </a:r>
            <a:r>
              <a:rPr lang="nb-NO" dirty="0" err="1" smtClean="0"/>
              <a:t>the</a:t>
            </a:r>
            <a:r>
              <a:rPr lang="nb-NO" dirty="0" smtClean="0"/>
              <a:t> </a:t>
            </a:r>
            <a:r>
              <a:rPr lang="nb-NO" dirty="0" err="1" smtClean="0"/>
              <a:t>people</a:t>
            </a:r>
            <a:r>
              <a:rPr lang="nb-NO" dirty="0" smtClean="0"/>
              <a:t> </a:t>
            </a:r>
            <a:r>
              <a:rPr lang="nb-NO" dirty="0" err="1" smtClean="0"/>
              <a:t>with</a:t>
            </a:r>
            <a:r>
              <a:rPr lang="nb-NO" dirty="0" smtClean="0"/>
              <a:t> </a:t>
            </a:r>
            <a:r>
              <a:rPr lang="nb-NO" dirty="0" err="1" smtClean="0"/>
              <a:t>knowledge</a:t>
            </a:r>
            <a:r>
              <a:rPr lang="nb-NO" dirty="0" smtClean="0"/>
              <a:t>. </a:t>
            </a:r>
          </a:p>
          <a:p>
            <a:r>
              <a:rPr lang="nb-NO" dirty="0" err="1" smtClean="0"/>
              <a:t>Everything</a:t>
            </a:r>
            <a:r>
              <a:rPr lang="nb-NO" dirty="0" smtClean="0"/>
              <a:t> in </a:t>
            </a:r>
            <a:r>
              <a:rPr lang="nb-NO" dirty="0" err="1" smtClean="0"/>
              <a:t>the</a:t>
            </a:r>
            <a:r>
              <a:rPr lang="nb-NO" dirty="0" smtClean="0"/>
              <a:t> </a:t>
            </a:r>
            <a:r>
              <a:rPr lang="nb-NO" dirty="0" err="1" smtClean="0"/>
              <a:t>universe</a:t>
            </a:r>
            <a:r>
              <a:rPr lang="nb-NO" dirty="0" smtClean="0"/>
              <a:t> is </a:t>
            </a:r>
            <a:r>
              <a:rPr lang="nb-NO" dirty="0" err="1" smtClean="0"/>
              <a:t>witness</a:t>
            </a:r>
            <a:r>
              <a:rPr lang="nb-NO" dirty="0" smtClean="0"/>
              <a:t> to </a:t>
            </a:r>
            <a:r>
              <a:rPr lang="nb-NO" dirty="0" err="1" smtClean="0"/>
              <a:t>that</a:t>
            </a:r>
            <a:r>
              <a:rPr lang="nb-NO" dirty="0" smtClean="0"/>
              <a:t> Allah </a:t>
            </a:r>
            <a:r>
              <a:rPr lang="nb-NO" dirty="0" err="1" smtClean="0"/>
              <a:t>created</a:t>
            </a:r>
            <a:r>
              <a:rPr lang="nb-NO" dirty="0" smtClean="0"/>
              <a:t> </a:t>
            </a:r>
            <a:r>
              <a:rPr lang="nb-NO" dirty="0" err="1" smtClean="0"/>
              <a:t>them</a:t>
            </a:r>
            <a:r>
              <a:rPr lang="nb-NO" dirty="0" smtClean="0"/>
              <a:t>. </a:t>
            </a:r>
          </a:p>
        </p:txBody>
      </p:sp>
      <p:pic>
        <p:nvPicPr>
          <p:cNvPr id="12292" name="Picture 4" descr="C:\Users\HMS\AppData\Local\Microsoft\Windows\Temporary Internet Files\Content.IE5\KLM4ET6K\MP900423128[1].jpg"/>
          <p:cNvPicPr>
            <a:picLocks noChangeAspect="1" noChangeArrowheads="1"/>
          </p:cNvPicPr>
          <p:nvPr/>
        </p:nvPicPr>
        <p:blipFill>
          <a:blip r:embed="rId2" cstate="print"/>
          <a:srcRect/>
          <a:stretch>
            <a:fillRect/>
          </a:stretch>
        </p:blipFill>
        <p:spPr bwMode="auto">
          <a:xfrm>
            <a:off x="899592" y="1556792"/>
            <a:ext cx="3520677" cy="4608512"/>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21</a:t>
            </a:fld>
            <a:endParaRPr lang="nb-NO"/>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19</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إِنَّ الدِّينَ عِندَ اللَّـهِ الْإِسْلَامُ ۗ وَمَا اخْتَلَفَ الَّذِينَ أُوتُوا الْكِتَابَ إِلَّا مِن بَعْدِ مَا جَاءَهُمُ الْعِلْمُ بَغْيًا بَيْنَهُمْ ۗ وَمَن يَكْفُرْ بِآيَاتِ اللَّـهِ فَإِنَّ اللَّـهَ سَرِيعُ الْحِسَابِ ﴿١٩﴾</a:t>
            </a:r>
            <a:endParaRPr lang="nb-NO" sz="4400"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22</a:t>
            </a:fld>
            <a:endParaRPr lang="nb-NO"/>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19 - </a:t>
            </a:r>
            <a:r>
              <a:rPr lang="nb-NO" dirty="0" err="1" smtClean="0"/>
              <a:t>Translation</a:t>
            </a:r>
            <a:endParaRPr lang="nb-NO" dirty="0"/>
          </a:p>
        </p:txBody>
      </p:sp>
      <p:sp>
        <p:nvSpPr>
          <p:cNvPr id="3" name="Plassholder for innhold 2"/>
          <p:cNvSpPr>
            <a:spLocks noGrp="1"/>
          </p:cNvSpPr>
          <p:nvPr>
            <p:ph idx="1"/>
          </p:nvPr>
        </p:nvSpPr>
        <p:spPr/>
        <p:txBody>
          <a:bodyPr/>
          <a:lstStyle/>
          <a:p>
            <a:pPr algn="ctr">
              <a:buNone/>
            </a:pPr>
            <a:r>
              <a:rPr lang="en-US" dirty="0" smtClean="0"/>
              <a:t>Indeed, the religion in the sight of Allah is Islam. And those who were given the Scripture did not differ except after knowledge had come to them - out of jealous animosity between themselves. And whoever disbelieves in the verses of Allah , then indeed, Allah is swift in [taking] account.</a:t>
            </a:r>
          </a:p>
          <a:p>
            <a:pPr algn="ctr">
              <a:buNone/>
            </a:pPr>
            <a:endParaRPr lang="nb-NO"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23</a:t>
            </a:fld>
            <a:endParaRPr lang="nb-NO"/>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Meanings of word  Deen.?</a:t>
            </a:r>
            <a:endParaRPr lang="nb-NO" dirty="0"/>
          </a:p>
        </p:txBody>
      </p:sp>
      <p:sp>
        <p:nvSpPr>
          <p:cNvPr id="3" name="Plassholder for innhold 2"/>
          <p:cNvSpPr>
            <a:spLocks noGrp="1"/>
          </p:cNvSpPr>
          <p:nvPr>
            <p:ph idx="1"/>
          </p:nvPr>
        </p:nvSpPr>
        <p:spPr/>
        <p:txBody>
          <a:bodyPr/>
          <a:lstStyle/>
          <a:p>
            <a:pPr marL="1307592" lvl="3" indent="-457200">
              <a:buFont typeface="+mj-lt"/>
              <a:buAutoNum type="arabicPeriod"/>
            </a:pPr>
            <a:endParaRPr lang="en-US" dirty="0" smtClean="0"/>
          </a:p>
          <a:p>
            <a:pPr marL="1307592" lvl="3" indent="-457200">
              <a:buFont typeface="+mj-lt"/>
              <a:buAutoNum type="arabicPeriod"/>
            </a:pPr>
            <a:endParaRPr lang="en-US" dirty="0"/>
          </a:p>
          <a:p>
            <a:pPr marL="1307592" lvl="3" indent="-457200">
              <a:buFont typeface="+mj-lt"/>
              <a:buAutoNum type="arabicPeriod"/>
            </a:pPr>
            <a:endParaRPr lang="en-US" dirty="0" smtClean="0"/>
          </a:p>
          <a:p>
            <a:pPr marL="1307592" lvl="3" indent="-457200">
              <a:buFont typeface="+mj-lt"/>
              <a:buAutoNum type="arabicPeriod"/>
            </a:pPr>
            <a:r>
              <a:rPr lang="en-US" sz="2800" dirty="0" err="1" smtClean="0"/>
              <a:t>Tareeqa</a:t>
            </a:r>
            <a:r>
              <a:rPr lang="en-US" sz="2800" dirty="0" smtClean="0"/>
              <a:t>….</a:t>
            </a:r>
          </a:p>
          <a:p>
            <a:pPr marL="1307592" lvl="3" indent="-457200">
              <a:buFont typeface="+mj-lt"/>
              <a:buAutoNum type="arabicPeriod"/>
            </a:pPr>
            <a:r>
              <a:rPr lang="en-US" sz="2800" dirty="0" smtClean="0"/>
              <a:t>Religion….</a:t>
            </a:r>
          </a:p>
          <a:p>
            <a:pPr marL="1307592" lvl="3" indent="-457200">
              <a:buFont typeface="+mj-lt"/>
              <a:buAutoNum type="arabicPeriod"/>
            </a:pPr>
            <a:r>
              <a:rPr lang="en-US" sz="2800" dirty="0" smtClean="0"/>
              <a:t>Way of Life ….Life </a:t>
            </a:r>
            <a:r>
              <a:rPr lang="en-US" sz="2800" dirty="0" err="1" smtClean="0"/>
              <a:t>styl</a:t>
            </a:r>
            <a:endParaRPr lang="en-US" sz="2800" dirty="0" smtClean="0"/>
          </a:p>
          <a:p>
            <a:pPr marL="1307592" lvl="3" indent="-457200">
              <a:buFont typeface="+mj-lt"/>
              <a:buAutoNum type="arabicPeriod"/>
            </a:pPr>
            <a:r>
              <a:rPr lang="en-US" sz="2800" dirty="0" smtClean="0"/>
              <a:t>Law…</a:t>
            </a:r>
            <a:r>
              <a:rPr lang="en-US" sz="2800" dirty="0" err="1" smtClean="0"/>
              <a:t>Qanoon</a:t>
            </a:r>
            <a:endParaRPr lang="en-US" sz="2800" dirty="0" smtClean="0"/>
          </a:p>
          <a:p>
            <a:pPr marL="1307592" lvl="3" indent="-457200">
              <a:buFont typeface="+mj-lt"/>
              <a:buAutoNum type="arabicPeriod"/>
            </a:pPr>
            <a:r>
              <a:rPr lang="en-US" sz="2800" dirty="0" smtClean="0"/>
              <a:t>System of </a:t>
            </a:r>
            <a:r>
              <a:rPr lang="en-US" sz="2800" dirty="0" err="1" smtClean="0"/>
              <a:t>obidience</a:t>
            </a:r>
            <a:r>
              <a:rPr lang="en-US" sz="2800" dirty="0" smtClean="0"/>
              <a:t>.</a:t>
            </a:r>
          </a:p>
          <a:p>
            <a:pPr marL="525780" indent="-457200" algn="ctr">
              <a:buFont typeface="+mj-lt"/>
              <a:buAutoNum type="arabicPeriod"/>
            </a:pPr>
            <a:endParaRPr lang="nb-NO" dirty="0" smtClean="0"/>
          </a:p>
          <a:p>
            <a:pPr marL="525780" indent="-457200" algn="ctr">
              <a:buFont typeface="+mj-lt"/>
              <a:buAutoNum type="arabicPeriod"/>
            </a:pPr>
            <a:endParaRPr lang="nb-NO"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24</a:t>
            </a:fld>
            <a:endParaRPr lang="nb-NO"/>
          </a:p>
        </p:txBody>
      </p:sp>
    </p:spTree>
    <p:extLst>
      <p:ext uri="{BB962C8B-B14F-4D97-AF65-F5344CB8AC3E}">
        <p14:creationId xmlns:p14="http://schemas.microsoft.com/office/powerpoint/2010/main" xmlns="" val="2309425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Meanings of word  ‘’ Islam’’</a:t>
            </a:r>
            <a:endParaRPr lang="nb-NO" dirty="0"/>
          </a:p>
        </p:txBody>
      </p:sp>
      <p:sp>
        <p:nvSpPr>
          <p:cNvPr id="3" name="Plassholder for innhold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1307592" lvl="3" indent="-457200">
              <a:buFont typeface="+mj-lt"/>
              <a:buAutoNum type="arabicPeriod"/>
            </a:pPr>
            <a:endParaRPr lang="en-US" dirty="0" smtClean="0"/>
          </a:p>
          <a:p>
            <a:pPr marL="850392" lvl="3" indent="0">
              <a:buNone/>
            </a:pPr>
            <a:endParaRPr lang="en-US" dirty="0" smtClean="0"/>
          </a:p>
          <a:p>
            <a:pPr marL="1307592" lvl="3" indent="-457200">
              <a:buFont typeface="+mj-lt"/>
              <a:buAutoNum type="arabicPeriod"/>
            </a:pPr>
            <a:r>
              <a:rPr lang="en-US" sz="2800" dirty="0" smtClean="0"/>
              <a:t>To submit , </a:t>
            </a:r>
          </a:p>
          <a:p>
            <a:pPr marL="1307592" lvl="3" indent="-457200">
              <a:buFont typeface="+mj-lt"/>
              <a:buAutoNum type="arabicPeriod"/>
            </a:pPr>
            <a:r>
              <a:rPr lang="en-US" sz="2800" dirty="0" smtClean="0"/>
              <a:t>To </a:t>
            </a:r>
            <a:r>
              <a:rPr lang="en-US" sz="2800" dirty="0" err="1" smtClean="0"/>
              <a:t>Srunnder</a:t>
            </a:r>
            <a:endParaRPr lang="en-US" sz="2800" dirty="0" smtClean="0"/>
          </a:p>
          <a:p>
            <a:pPr marL="1307592" lvl="3" indent="-457200">
              <a:buFont typeface="+mj-lt"/>
              <a:buAutoNum type="arabicPeriod"/>
            </a:pPr>
            <a:r>
              <a:rPr lang="en-US" sz="2800" dirty="0" err="1" smtClean="0"/>
              <a:t>Jhuka</a:t>
            </a:r>
            <a:r>
              <a:rPr lang="en-US" sz="2800" dirty="0" smtClean="0"/>
              <a:t> </a:t>
            </a:r>
            <a:r>
              <a:rPr lang="en-US" sz="2800" dirty="0" err="1" smtClean="0"/>
              <a:t>dyna</a:t>
            </a:r>
            <a:r>
              <a:rPr lang="en-US" sz="2800" dirty="0" smtClean="0"/>
              <a:t>.</a:t>
            </a:r>
          </a:p>
          <a:p>
            <a:pPr marL="850392" lvl="3" indent="0">
              <a:buNone/>
            </a:pPr>
            <a:r>
              <a:rPr lang="en-US" sz="3600" dirty="0" smtClean="0"/>
              <a:t>Islam is peace…..why are </a:t>
            </a:r>
            <a:r>
              <a:rPr lang="en-US" sz="3600" dirty="0" err="1" smtClean="0"/>
              <a:t>muslim</a:t>
            </a:r>
            <a:r>
              <a:rPr lang="en-US" sz="3600" dirty="0" smtClean="0"/>
              <a:t> called as Terrorist ?</a:t>
            </a:r>
          </a:p>
          <a:p>
            <a:pPr marL="850392" lvl="3" indent="0">
              <a:buNone/>
            </a:pPr>
            <a:r>
              <a:rPr lang="en-US" sz="2800" dirty="0" smtClean="0"/>
              <a:t>Every prophet ,s religion was </a:t>
            </a:r>
            <a:r>
              <a:rPr lang="en-US" sz="2800" dirty="0" err="1" smtClean="0"/>
              <a:t>islam</a:t>
            </a:r>
            <a:endParaRPr lang="en-US" sz="2800" dirty="0" smtClean="0"/>
          </a:p>
          <a:p>
            <a:pPr marL="850392" lvl="3" indent="0">
              <a:buNone/>
            </a:pPr>
            <a:r>
              <a:rPr lang="en-US" sz="2800" dirty="0" smtClean="0"/>
              <a:t>All the creations are </a:t>
            </a:r>
            <a:r>
              <a:rPr lang="en-US" sz="2800" dirty="0" err="1" smtClean="0"/>
              <a:t>muslim</a:t>
            </a:r>
            <a:endParaRPr lang="en-US" sz="2800" dirty="0" smtClean="0"/>
          </a:p>
          <a:p>
            <a:pPr marL="1307592" lvl="3" indent="-457200"/>
            <a:r>
              <a:rPr lang="en-US" sz="2800" dirty="0" smtClean="0">
                <a:solidFill>
                  <a:schemeClr val="accent2">
                    <a:lumMod val="50000"/>
                  </a:schemeClr>
                </a:solidFill>
              </a:rPr>
              <a:t>Al-</a:t>
            </a:r>
            <a:r>
              <a:rPr lang="en-US" sz="2800" dirty="0" err="1" smtClean="0">
                <a:solidFill>
                  <a:schemeClr val="accent2">
                    <a:lumMod val="50000"/>
                  </a:schemeClr>
                </a:solidFill>
              </a:rPr>
              <a:t>islam</a:t>
            </a:r>
            <a:r>
              <a:rPr lang="en-US" sz="2800" dirty="0" smtClean="0"/>
              <a:t> = Religion of Prophet Mohammad </a:t>
            </a:r>
            <a:r>
              <a:rPr lang="en-US" sz="2800" dirty="0" err="1" smtClean="0"/>
              <a:t>Saaw</a:t>
            </a:r>
            <a:r>
              <a:rPr lang="en-US" sz="2800" dirty="0" smtClean="0"/>
              <a:t>.</a:t>
            </a:r>
          </a:p>
          <a:p>
            <a:pPr marL="525780" indent="-457200" algn="ctr">
              <a:buFont typeface="+mj-lt"/>
              <a:buAutoNum type="arabicPeriod"/>
            </a:pPr>
            <a:endParaRPr lang="nb-NO" dirty="0" smtClean="0"/>
          </a:p>
          <a:p>
            <a:pPr marL="525780" indent="-457200" algn="ctr">
              <a:buFont typeface="+mj-lt"/>
              <a:buAutoNum type="arabicPeriod"/>
            </a:pPr>
            <a:endParaRPr lang="nb-NO" dirty="0"/>
          </a:p>
        </p:txBody>
      </p:sp>
      <p:sp>
        <p:nvSpPr>
          <p:cNvPr id="4" name="Footer Placeholder 3"/>
          <p:cNvSpPr>
            <a:spLocks noGrp="1"/>
          </p:cNvSpPr>
          <p:nvPr>
            <p:ph type="ftr" sz="quarter" idx="11"/>
          </p:nvPr>
        </p:nvSpPr>
        <p:spPr/>
        <p:txBody>
          <a:bodyPr/>
          <a:lstStyle/>
          <a:p>
            <a:r>
              <a:rPr lang="nb-NO" dirty="0" smtClean="0"/>
              <a:t>nurulquran.com</a:t>
            </a:r>
            <a:endParaRPr lang="nb-NO" dirty="0"/>
          </a:p>
        </p:txBody>
      </p:sp>
      <p:sp>
        <p:nvSpPr>
          <p:cNvPr id="5" name="Slide Number Placeholder 4"/>
          <p:cNvSpPr>
            <a:spLocks noGrp="1"/>
          </p:cNvSpPr>
          <p:nvPr>
            <p:ph type="sldNum" sz="quarter" idx="12"/>
          </p:nvPr>
        </p:nvSpPr>
        <p:spPr/>
        <p:txBody>
          <a:bodyPr/>
          <a:lstStyle/>
          <a:p>
            <a:fld id="{392EC008-C18A-49C9-8F3B-8207961B5F7E}" type="slidenum">
              <a:rPr lang="nb-NO" smtClean="0"/>
              <a:pPr/>
              <a:t>25</a:t>
            </a:fld>
            <a:endParaRPr lang="nb-NO"/>
          </a:p>
        </p:txBody>
      </p:sp>
    </p:spTree>
    <p:extLst>
      <p:ext uri="{BB962C8B-B14F-4D97-AF65-F5344CB8AC3E}">
        <p14:creationId xmlns:p14="http://schemas.microsoft.com/office/powerpoint/2010/main" xmlns="" val="2282358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Islam is </a:t>
            </a:r>
            <a:r>
              <a:rPr lang="nb-NO" dirty="0" err="1" smtClean="0"/>
              <a:t>the</a:t>
            </a:r>
            <a:r>
              <a:rPr lang="nb-NO" dirty="0" smtClean="0"/>
              <a:t> </a:t>
            </a:r>
            <a:r>
              <a:rPr lang="nb-NO" dirty="0" err="1" smtClean="0"/>
              <a:t>only</a:t>
            </a:r>
            <a:r>
              <a:rPr lang="nb-NO" dirty="0" smtClean="0"/>
              <a:t> true religion…</a:t>
            </a:r>
            <a:endParaRPr lang="nb-NO" dirty="0"/>
          </a:p>
        </p:txBody>
      </p:sp>
      <p:sp>
        <p:nvSpPr>
          <p:cNvPr id="3" name="Plassholder for innhold 2"/>
          <p:cNvSpPr>
            <a:spLocks noGrp="1"/>
          </p:cNvSpPr>
          <p:nvPr>
            <p:ph idx="1"/>
          </p:nvPr>
        </p:nvSpPr>
        <p:spPr/>
        <p:txBody>
          <a:bodyPr/>
          <a:lstStyle/>
          <a:p>
            <a:r>
              <a:rPr lang="nb-NO" dirty="0" smtClean="0"/>
              <a:t>This is </a:t>
            </a:r>
            <a:r>
              <a:rPr lang="nb-NO" dirty="0" err="1" smtClean="0"/>
              <a:t>one</a:t>
            </a:r>
            <a:r>
              <a:rPr lang="nb-NO" dirty="0" smtClean="0"/>
              <a:t> </a:t>
            </a:r>
            <a:r>
              <a:rPr lang="nb-NO" dirty="0" err="1" smtClean="0"/>
              <a:t>ayah</a:t>
            </a:r>
            <a:r>
              <a:rPr lang="nb-NO" dirty="0" smtClean="0"/>
              <a:t> </a:t>
            </a:r>
            <a:r>
              <a:rPr lang="nb-NO" dirty="0" err="1" smtClean="0"/>
              <a:t>that</a:t>
            </a:r>
            <a:r>
              <a:rPr lang="nb-NO" dirty="0" smtClean="0"/>
              <a:t> </a:t>
            </a:r>
            <a:r>
              <a:rPr lang="nb-NO" dirty="0" err="1" smtClean="0"/>
              <a:t>solves</a:t>
            </a:r>
            <a:r>
              <a:rPr lang="nb-NO" dirty="0" smtClean="0"/>
              <a:t> </a:t>
            </a:r>
            <a:r>
              <a:rPr lang="nb-NO" dirty="0" err="1" smtClean="0"/>
              <a:t>many</a:t>
            </a:r>
            <a:r>
              <a:rPr lang="nb-NO" dirty="0" smtClean="0"/>
              <a:t> problems. </a:t>
            </a:r>
          </a:p>
          <a:p>
            <a:r>
              <a:rPr lang="nb-NO" dirty="0" smtClean="0"/>
              <a:t>Islam is </a:t>
            </a:r>
            <a:r>
              <a:rPr lang="nb-NO" dirty="0" err="1" smtClean="0"/>
              <a:t>the</a:t>
            </a:r>
            <a:r>
              <a:rPr lang="nb-NO" dirty="0" smtClean="0"/>
              <a:t> </a:t>
            </a:r>
            <a:r>
              <a:rPr lang="nb-NO" dirty="0" err="1" smtClean="0"/>
              <a:t>only</a:t>
            </a:r>
            <a:r>
              <a:rPr lang="nb-NO" dirty="0" smtClean="0"/>
              <a:t> right and </a:t>
            </a:r>
            <a:r>
              <a:rPr lang="nb-NO" dirty="0" err="1" smtClean="0"/>
              <a:t>acceptable</a:t>
            </a:r>
            <a:r>
              <a:rPr lang="nb-NO" dirty="0" smtClean="0"/>
              <a:t> religion in </a:t>
            </a:r>
            <a:r>
              <a:rPr lang="nb-NO" dirty="0" err="1" smtClean="0"/>
              <a:t>the</a:t>
            </a:r>
            <a:r>
              <a:rPr lang="nb-NO" dirty="0" smtClean="0"/>
              <a:t> </a:t>
            </a:r>
            <a:r>
              <a:rPr lang="nb-NO" dirty="0" err="1" smtClean="0"/>
              <a:t>sight</a:t>
            </a:r>
            <a:r>
              <a:rPr lang="nb-NO" dirty="0" smtClean="0"/>
              <a:t> </a:t>
            </a:r>
            <a:r>
              <a:rPr lang="nb-NO" dirty="0" err="1" smtClean="0"/>
              <a:t>of</a:t>
            </a:r>
            <a:r>
              <a:rPr lang="nb-NO" dirty="0" smtClean="0"/>
              <a:t> Allah. </a:t>
            </a:r>
          </a:p>
          <a:p>
            <a:r>
              <a:rPr lang="nb-NO" dirty="0" err="1" smtClean="0"/>
              <a:t>What</a:t>
            </a:r>
            <a:r>
              <a:rPr lang="nb-NO" dirty="0" smtClean="0"/>
              <a:t> is </a:t>
            </a:r>
            <a:r>
              <a:rPr lang="nb-NO" dirty="0" err="1" smtClean="0"/>
              <a:t>the</a:t>
            </a:r>
            <a:r>
              <a:rPr lang="nb-NO" dirty="0" smtClean="0"/>
              <a:t> REAL </a:t>
            </a:r>
            <a:r>
              <a:rPr lang="nb-NO" dirty="0" err="1" smtClean="0"/>
              <a:t>deen</a:t>
            </a:r>
            <a:r>
              <a:rPr lang="nb-NO" dirty="0" smtClean="0"/>
              <a:t> and Islam. </a:t>
            </a:r>
          </a:p>
          <a:p>
            <a:pPr marL="68580" indent="0">
              <a:buNone/>
            </a:pPr>
            <a:endParaRPr lang="nb-NO" dirty="0"/>
          </a:p>
        </p:txBody>
      </p:sp>
      <p:pic>
        <p:nvPicPr>
          <p:cNvPr id="14338" name="Picture 2" descr="http://islaminsidetheheart.com/wp-content/uploads/2011/03/Dua-Eman.jpg"/>
          <p:cNvPicPr>
            <a:picLocks noChangeAspect="1" noChangeArrowheads="1"/>
          </p:cNvPicPr>
          <p:nvPr/>
        </p:nvPicPr>
        <p:blipFill>
          <a:blip r:embed="rId2" cstate="print"/>
          <a:srcRect/>
          <a:stretch>
            <a:fillRect/>
          </a:stretch>
        </p:blipFill>
        <p:spPr bwMode="auto">
          <a:xfrm>
            <a:off x="2699792" y="3861048"/>
            <a:ext cx="4000500" cy="2448272"/>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26</a:t>
            </a:fld>
            <a:endParaRPr lang="nb-NO"/>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Difference</a:t>
            </a:r>
            <a:r>
              <a:rPr lang="nb-NO" dirty="0" smtClean="0"/>
              <a:t> </a:t>
            </a:r>
            <a:r>
              <a:rPr lang="nb-NO" dirty="0" err="1" smtClean="0"/>
              <a:t>of</a:t>
            </a:r>
            <a:r>
              <a:rPr lang="nb-NO" dirty="0" smtClean="0"/>
              <a:t> opinion…</a:t>
            </a:r>
            <a:endParaRPr lang="nb-NO" dirty="0"/>
          </a:p>
        </p:txBody>
      </p:sp>
      <p:sp>
        <p:nvSpPr>
          <p:cNvPr id="3" name="Plassholder for innhold 2"/>
          <p:cNvSpPr>
            <a:spLocks noGrp="1"/>
          </p:cNvSpPr>
          <p:nvPr>
            <p:ph idx="1"/>
          </p:nvPr>
        </p:nvSpPr>
        <p:spPr>
          <a:xfrm>
            <a:off x="1043608" y="1556792"/>
            <a:ext cx="3816424" cy="4680520"/>
          </a:xfrm>
        </p:spPr>
        <p:txBody>
          <a:bodyPr>
            <a:normAutofit lnSpcReduction="10000"/>
          </a:bodyPr>
          <a:lstStyle/>
          <a:p>
            <a:r>
              <a:rPr lang="nb-NO" dirty="0" smtClean="0"/>
              <a:t>3 reasons for difference of opinion between those with knowledge: </a:t>
            </a:r>
            <a:br>
              <a:rPr lang="nb-NO" dirty="0" smtClean="0"/>
            </a:br>
            <a:r>
              <a:rPr lang="nb-NO" dirty="0" smtClean="0"/>
              <a:t>1) The lack of knowledge..</a:t>
            </a:r>
            <a:r>
              <a:rPr lang="nb-NO" sz="1800" dirty="0" smtClean="0"/>
              <a:t>its recurable </a:t>
            </a:r>
            <a:r>
              <a:rPr lang="nb-NO" dirty="0" smtClean="0"/>
              <a:t/>
            </a:r>
            <a:br>
              <a:rPr lang="nb-NO" dirty="0" smtClean="0"/>
            </a:br>
            <a:r>
              <a:rPr lang="nb-NO" dirty="0" smtClean="0"/>
              <a:t>2) The intention is right, but difference in thoughts, time and situation.... </a:t>
            </a:r>
            <a:r>
              <a:rPr lang="nb-NO" sz="1800" dirty="0" smtClean="0"/>
              <a:t>Its also acceptable</a:t>
            </a:r>
            <a:r>
              <a:rPr lang="nb-NO" dirty="0" smtClean="0"/>
              <a:t/>
            </a:r>
            <a:br>
              <a:rPr lang="nb-NO" dirty="0" smtClean="0"/>
            </a:br>
            <a:r>
              <a:rPr lang="nb-NO" dirty="0" smtClean="0"/>
              <a:t>3) Bad intentions...’’ </a:t>
            </a:r>
            <a:r>
              <a:rPr lang="nb-NO" sz="2000" dirty="0" smtClean="0">
                <a:solidFill>
                  <a:schemeClr val="accent2">
                    <a:lumMod val="50000"/>
                  </a:schemeClr>
                </a:solidFill>
              </a:rPr>
              <a:t>Bugyun baynnahum</a:t>
            </a:r>
            <a:r>
              <a:rPr lang="nb-NO" dirty="0" smtClean="0"/>
              <a:t>’’</a:t>
            </a:r>
          </a:p>
          <a:p>
            <a:r>
              <a:rPr lang="nb-NO" sz="1000" dirty="0" smtClean="0"/>
              <a:t>its unrecurable ,  harmfull in this world and Akhirah.</a:t>
            </a:r>
          </a:p>
          <a:p>
            <a:r>
              <a:rPr lang="nb-NO" sz="1000" dirty="0" smtClean="0"/>
              <a:t>Its  because of any worldly benefit, after getting knowledge,</a:t>
            </a:r>
          </a:p>
          <a:p>
            <a:r>
              <a:rPr lang="nb-NO" sz="1000" dirty="0" smtClean="0"/>
              <a:t>Jews were example of this.</a:t>
            </a:r>
          </a:p>
          <a:p>
            <a:r>
              <a:rPr lang="nb-NO" sz="1000" dirty="0" smtClean="0"/>
              <a:t>To be promenent., get tytles,</a:t>
            </a:r>
            <a:endParaRPr lang="nb-NO" sz="1000" dirty="0"/>
          </a:p>
        </p:txBody>
      </p:sp>
      <p:pic>
        <p:nvPicPr>
          <p:cNvPr id="13314" name="Picture 2" descr="C:\Users\HMS\AppData\Local\Microsoft\Windows\Temporary Internet Files\Content.IE5\KLM4ET6K\MP900438494[1].jpg"/>
          <p:cNvPicPr>
            <a:picLocks noChangeAspect="1" noChangeArrowheads="1"/>
          </p:cNvPicPr>
          <p:nvPr/>
        </p:nvPicPr>
        <p:blipFill>
          <a:blip r:embed="rId2" cstate="print"/>
          <a:srcRect/>
          <a:stretch>
            <a:fillRect/>
          </a:stretch>
        </p:blipFill>
        <p:spPr bwMode="auto">
          <a:xfrm>
            <a:off x="4788024" y="1628800"/>
            <a:ext cx="3560721" cy="4456584"/>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27</a:t>
            </a:fld>
            <a:endParaRPr lang="nb-NO"/>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Whoever  do Kufar.....</a:t>
            </a:r>
            <a:endParaRPr lang="nb-NO" dirty="0"/>
          </a:p>
        </p:txBody>
      </p:sp>
      <p:sp>
        <p:nvSpPr>
          <p:cNvPr id="3" name="Plassholder for innhold 2"/>
          <p:cNvSpPr>
            <a:spLocks noGrp="1"/>
          </p:cNvSpPr>
          <p:nvPr>
            <p:ph idx="1"/>
          </p:nvPr>
        </p:nvSpPr>
        <p:spPr>
          <a:xfrm>
            <a:off x="1043608" y="1556792"/>
            <a:ext cx="3816424" cy="4680520"/>
          </a:xfrm>
        </p:spPr>
        <p:txBody>
          <a:bodyPr>
            <a:normAutofit/>
          </a:bodyPr>
          <a:lstStyle/>
          <a:p>
            <a:endParaRPr lang="nb-NO" dirty="0" smtClean="0"/>
          </a:p>
          <a:p>
            <a:r>
              <a:rPr lang="nb-NO" dirty="0" smtClean="0"/>
              <a:t>3rd type of Ikhtilaaf is called as Kufar here.</a:t>
            </a:r>
          </a:p>
          <a:p>
            <a:endParaRPr lang="nb-NO" sz="1000" dirty="0"/>
          </a:p>
          <a:p>
            <a:pPr marL="68580" indent="0">
              <a:buNone/>
            </a:pPr>
            <a:endParaRPr lang="nb-NO" sz="6600" dirty="0" smtClean="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28</a:t>
            </a:fld>
            <a:endParaRPr lang="nb-NO"/>
          </a:p>
        </p:txBody>
      </p:sp>
    </p:spTree>
    <p:extLst>
      <p:ext uri="{BB962C8B-B14F-4D97-AF65-F5344CB8AC3E}">
        <p14:creationId xmlns:p14="http://schemas.microsoft.com/office/powerpoint/2010/main" xmlns="" val="3737252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20</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فَإِنْ حَاجُّوكَ فَقُلْ أَسْلَمْتُ وَجْهِيَ لِلَّـهِ وَمَنِ اتَّبَعَنِ ۗ وَقُل لِّلَّذِينَ أُوتُوا الْكِتَابَ وَالْأُمِّيِّينَ أَأَسْلَمْتُمْ ۚ فَإِنْ أَسْلَمُوا فَقَدِ اهْتَدَوا ۖ وَّإِن تَوَلَّوْا فَإِنَّمَا عَلَيْكَ الْبَلَاغُ ۗ وَاللَّـهُ بَصِيرٌ بِالْعِبَادِ ﴿٢٠﴾</a:t>
            </a:r>
            <a:endParaRPr lang="nb-NO" sz="4400"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29</a:t>
            </a:fld>
            <a:endParaRPr lang="nb-N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14</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زُيِّنَ لِلنَّاسِ حُبُّ الشَّهَوَاتِ مِنَ النِّسَاءِ وَالْبَنِينَ وَالْقَنَاطِيرِ الْمُقَنطَرَةِ مِنَ الذَّهَبِ وَالْفِضَّةِ وَالْخَيْلِ الْمُسَوَّمَةِ وَالْأَنْعَامِ وَالْحَرْثِ ۗ ذَٰلِكَ مَتَاعُ الْحَيَاةِ الدُّنْيَا ۖ وَاللَّـهُ عِندَهُ حُسْنُ الْمَآبِ ﴿١٤﴾</a:t>
            </a:r>
            <a:endParaRPr lang="nb-NO" sz="4400"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3</a:t>
            </a:fld>
            <a:endParaRPr lang="nb-NO"/>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20 - </a:t>
            </a:r>
            <a:r>
              <a:rPr lang="nb-NO" dirty="0" err="1" smtClean="0"/>
              <a:t>Translation</a:t>
            </a:r>
            <a:endParaRPr lang="nb-NO" dirty="0"/>
          </a:p>
        </p:txBody>
      </p:sp>
      <p:sp>
        <p:nvSpPr>
          <p:cNvPr id="3" name="Plassholder for innhold 2"/>
          <p:cNvSpPr>
            <a:spLocks noGrp="1"/>
          </p:cNvSpPr>
          <p:nvPr>
            <p:ph idx="1"/>
          </p:nvPr>
        </p:nvSpPr>
        <p:spPr/>
        <p:txBody>
          <a:bodyPr/>
          <a:lstStyle/>
          <a:p>
            <a:pPr algn="ctr">
              <a:buNone/>
            </a:pPr>
            <a:r>
              <a:rPr lang="en-US" dirty="0" smtClean="0"/>
              <a:t>So if they argue with you, say, "I have submitted myself to Allah [in Islam], and [so have] those who follow me." And say to those who were given the Scripture and [to] the unlearned, "Have you submitted yourselves?" And if they submit [in Islam], they are rightly guided; but if they turn away - then upon you is only the [duty of] notification. And Allah is Seeing of [His] servants.</a:t>
            </a:r>
          </a:p>
          <a:p>
            <a:pPr algn="ctr">
              <a:buNone/>
            </a:pPr>
            <a:endParaRPr lang="nb-NO"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30</a:t>
            </a:fld>
            <a:endParaRPr lang="nb-NO"/>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Advise to Muslims...</a:t>
            </a:r>
            <a:r>
              <a:rPr lang="en-US" sz="2400" dirty="0">
                <a:solidFill>
                  <a:srgbClr val="24380E"/>
                </a:solidFill>
                <a:latin typeface="Cambria"/>
                <a:ea typeface="+mn-ea"/>
                <a:cs typeface="+mn-cs"/>
              </a:rPr>
              <a:t> </a:t>
            </a:r>
            <a:r>
              <a:rPr lang="en-US" sz="2400" dirty="0">
                <a:solidFill>
                  <a:schemeClr val="accent2">
                    <a:lumMod val="50000"/>
                  </a:schemeClr>
                </a:solidFill>
                <a:latin typeface="Cambria"/>
                <a:ea typeface="+mn-ea"/>
                <a:cs typeface="+mn-cs"/>
              </a:rPr>
              <a:t>How to deal with </a:t>
            </a:r>
            <a:r>
              <a:rPr lang="en-US" sz="2400" dirty="0" smtClean="0">
                <a:solidFill>
                  <a:schemeClr val="accent2">
                    <a:lumMod val="50000"/>
                  </a:schemeClr>
                </a:solidFill>
                <a:latin typeface="Cambria"/>
                <a:ea typeface="+mn-ea"/>
                <a:cs typeface="+mn-cs"/>
              </a:rPr>
              <a:t>3</a:t>
            </a:r>
            <a:r>
              <a:rPr lang="en-US" sz="2400" baseline="30000" dirty="0" smtClean="0">
                <a:solidFill>
                  <a:schemeClr val="accent2">
                    <a:lumMod val="50000"/>
                  </a:schemeClr>
                </a:solidFill>
                <a:latin typeface="Cambria"/>
                <a:ea typeface="+mn-ea"/>
                <a:cs typeface="+mn-cs"/>
              </a:rPr>
              <a:t>rd</a:t>
            </a:r>
            <a:r>
              <a:rPr lang="en-US" sz="2400" dirty="0" smtClean="0">
                <a:solidFill>
                  <a:schemeClr val="accent2">
                    <a:lumMod val="50000"/>
                  </a:schemeClr>
                </a:solidFill>
                <a:latin typeface="Cambria"/>
                <a:ea typeface="+mn-ea"/>
                <a:cs typeface="+mn-cs"/>
              </a:rPr>
              <a:t> kind</a:t>
            </a:r>
            <a:endParaRPr lang="nb-NO" dirty="0">
              <a:solidFill>
                <a:schemeClr val="accent2">
                  <a:lumMod val="50000"/>
                </a:schemeClr>
              </a:solidFill>
            </a:endParaRPr>
          </a:p>
        </p:txBody>
      </p:sp>
      <p:sp>
        <p:nvSpPr>
          <p:cNvPr id="3" name="Plassholder for innhold 2"/>
          <p:cNvSpPr>
            <a:spLocks noGrp="1"/>
          </p:cNvSpPr>
          <p:nvPr>
            <p:ph idx="1"/>
          </p:nvPr>
        </p:nvSpPr>
        <p:spPr/>
        <p:txBody>
          <a:bodyPr>
            <a:normAutofit fontScale="70000" lnSpcReduction="20000"/>
          </a:bodyPr>
          <a:lstStyle/>
          <a:p>
            <a:pPr>
              <a:buNone/>
            </a:pPr>
            <a:r>
              <a:rPr lang="en-US" dirty="0" smtClean="0"/>
              <a:t>Don’t</a:t>
            </a:r>
          </a:p>
          <a:p>
            <a:pPr algn="ctr"/>
            <a:r>
              <a:rPr lang="en-US" dirty="0" smtClean="0"/>
              <a:t> dispute with them,</a:t>
            </a:r>
          </a:p>
          <a:p>
            <a:pPr algn="ctr"/>
            <a:r>
              <a:rPr lang="en-US" dirty="0" smtClean="0"/>
              <a:t>  Argue with them,</a:t>
            </a:r>
          </a:p>
          <a:p>
            <a:pPr algn="ctr"/>
            <a:r>
              <a:rPr lang="en-US" dirty="0" smtClean="0"/>
              <a:t>  debate with them</a:t>
            </a:r>
          </a:p>
          <a:p>
            <a:pPr algn="ctr"/>
            <a:r>
              <a:rPr lang="en-US" dirty="0" smtClean="0"/>
              <a:t>        justify to them</a:t>
            </a:r>
          </a:p>
          <a:p>
            <a:pPr algn="ctr"/>
            <a:r>
              <a:rPr lang="en-US" dirty="0" smtClean="0"/>
              <a:t> Wind up the topic.</a:t>
            </a:r>
          </a:p>
          <a:p>
            <a:pPr>
              <a:buNone/>
            </a:pPr>
            <a:r>
              <a:rPr lang="en-US" dirty="0" err="1" smtClean="0"/>
              <a:t>Beccause</a:t>
            </a:r>
            <a:r>
              <a:rPr lang="en-US" dirty="0" smtClean="0"/>
              <a:t> they will not….</a:t>
            </a:r>
          </a:p>
          <a:p>
            <a:pPr algn="ctr">
              <a:buNone/>
            </a:pPr>
            <a:r>
              <a:rPr lang="en-US" dirty="0" smtClean="0"/>
              <a:t> listen </a:t>
            </a:r>
          </a:p>
          <a:p>
            <a:pPr algn="ctr">
              <a:buNone/>
            </a:pPr>
            <a:r>
              <a:rPr lang="en-US" dirty="0" smtClean="0"/>
              <a:t>          Understand</a:t>
            </a:r>
          </a:p>
          <a:p>
            <a:pPr algn="ctr">
              <a:buNone/>
            </a:pPr>
            <a:r>
              <a:rPr lang="en-US" dirty="0" smtClean="0"/>
              <a:t>&amp; obey.</a:t>
            </a:r>
          </a:p>
          <a:p>
            <a:pPr algn="ctr">
              <a:buNone/>
            </a:pPr>
            <a:r>
              <a:rPr lang="en-US" dirty="0" smtClean="0"/>
              <a:t>They did not come to be convinced</a:t>
            </a:r>
          </a:p>
          <a:p>
            <a:pPr algn="ctr">
              <a:buNone/>
            </a:pPr>
            <a:r>
              <a:rPr lang="en-US" sz="3600" dirty="0" smtClean="0"/>
              <a:t>Let them go……otherwise they will convince you </a:t>
            </a:r>
          </a:p>
          <a:p>
            <a:pPr algn="ctr"/>
            <a:endParaRPr lang="en-US" sz="3600" dirty="0" smtClean="0"/>
          </a:p>
          <a:p>
            <a:pPr algn="ctr"/>
            <a:r>
              <a:rPr lang="en-US" sz="3600" dirty="0" smtClean="0"/>
              <a:t>Its not neccecory to understand </a:t>
            </a:r>
            <a:r>
              <a:rPr lang="en-US" sz="3600" dirty="0" err="1" smtClean="0"/>
              <a:t>Allah,s</a:t>
            </a:r>
            <a:r>
              <a:rPr lang="en-US" sz="3600" dirty="0" smtClean="0"/>
              <a:t> every </a:t>
            </a:r>
            <a:r>
              <a:rPr lang="en-US" sz="3600" dirty="0" err="1" smtClean="0"/>
              <a:t>comand</a:t>
            </a:r>
            <a:r>
              <a:rPr lang="en-US" sz="3600" dirty="0" smtClean="0"/>
              <a:t>. Our wisdom is limited.</a:t>
            </a:r>
          </a:p>
        </p:txBody>
      </p:sp>
      <p:sp>
        <p:nvSpPr>
          <p:cNvPr id="4" name="Footer Placeholder 3"/>
          <p:cNvSpPr>
            <a:spLocks noGrp="1"/>
          </p:cNvSpPr>
          <p:nvPr>
            <p:ph type="ftr" sz="quarter" idx="11"/>
          </p:nvPr>
        </p:nvSpPr>
        <p:spPr>
          <a:xfrm>
            <a:off x="6228184" y="5877272"/>
            <a:ext cx="1915416" cy="340013"/>
          </a:xfrm>
        </p:spPr>
        <p:txBody>
          <a:bodyPr/>
          <a:lstStyle/>
          <a:p>
            <a:r>
              <a:rPr lang="nb-NO" dirty="0" smtClean="0"/>
              <a:t>nurulquran.com</a:t>
            </a:r>
            <a:endParaRPr lang="nb-NO" dirty="0"/>
          </a:p>
        </p:txBody>
      </p:sp>
      <p:sp>
        <p:nvSpPr>
          <p:cNvPr id="5" name="Slide Number Placeholder 4"/>
          <p:cNvSpPr>
            <a:spLocks noGrp="1"/>
          </p:cNvSpPr>
          <p:nvPr>
            <p:ph type="sldNum" sz="quarter" idx="12"/>
          </p:nvPr>
        </p:nvSpPr>
        <p:spPr/>
        <p:txBody>
          <a:bodyPr/>
          <a:lstStyle/>
          <a:p>
            <a:fld id="{392EC008-C18A-49C9-8F3B-8207961B5F7E}" type="slidenum">
              <a:rPr lang="nb-NO" smtClean="0"/>
              <a:pPr/>
              <a:t>31</a:t>
            </a:fld>
            <a:endParaRPr lang="nb-NO"/>
          </a:p>
        </p:txBody>
      </p:sp>
    </p:spTree>
    <p:extLst>
      <p:ext uri="{BB962C8B-B14F-4D97-AF65-F5344CB8AC3E}">
        <p14:creationId xmlns:p14="http://schemas.microsoft.com/office/powerpoint/2010/main" xmlns="" val="1132286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ar-AE" sz="4400" dirty="0">
                <a:solidFill>
                  <a:srgbClr val="24380E"/>
                </a:solidFill>
                <a:latin typeface="Cambria"/>
                <a:ea typeface="+mn-ea"/>
                <a:cs typeface="Times New Roman"/>
              </a:rPr>
              <a:t>وَقُل لِّلَّذِينَ أُوتُوا </a:t>
            </a:r>
            <a:r>
              <a:rPr lang="ar-AE" sz="4400" dirty="0" smtClean="0">
                <a:solidFill>
                  <a:srgbClr val="24380E"/>
                </a:solidFill>
                <a:latin typeface="Cambria"/>
                <a:ea typeface="+mn-ea"/>
                <a:cs typeface="Times New Roman"/>
              </a:rPr>
              <a:t>الْكِتَابَ</a:t>
            </a:r>
            <a:endParaRPr lang="nb-NO" dirty="0"/>
          </a:p>
        </p:txBody>
      </p:sp>
      <p:sp>
        <p:nvSpPr>
          <p:cNvPr id="3" name="Plassholder for innhold 2"/>
          <p:cNvSpPr>
            <a:spLocks noGrp="1"/>
          </p:cNvSpPr>
          <p:nvPr>
            <p:ph idx="1"/>
          </p:nvPr>
        </p:nvSpPr>
        <p:spPr/>
        <p:txBody>
          <a:bodyPr>
            <a:normAutofit fontScale="92500" lnSpcReduction="20000"/>
          </a:bodyPr>
          <a:lstStyle/>
          <a:p>
            <a:pPr>
              <a:buNone/>
            </a:pPr>
            <a:r>
              <a:rPr lang="nb-NO" sz="4400" dirty="0"/>
              <a:t> </a:t>
            </a:r>
            <a:r>
              <a:rPr lang="nb-NO" sz="4400" dirty="0" smtClean="0"/>
              <a:t>               Jews</a:t>
            </a:r>
          </a:p>
          <a:p>
            <a:pPr>
              <a:buNone/>
            </a:pPr>
            <a:r>
              <a:rPr lang="ar-AE" sz="4000" dirty="0">
                <a:solidFill>
                  <a:srgbClr val="24380E"/>
                </a:solidFill>
                <a:ea typeface="+mj-ea"/>
              </a:rPr>
              <a:t>وَالْأُمِّيِّينَ </a:t>
            </a:r>
            <a:r>
              <a:rPr lang="ar-AE" sz="4000" dirty="0" smtClean="0">
                <a:solidFill>
                  <a:srgbClr val="24380E"/>
                </a:solidFill>
                <a:ea typeface="+mj-ea"/>
              </a:rPr>
              <a:t>ْ</a:t>
            </a:r>
            <a:endParaRPr lang="en-US" sz="4000" dirty="0" smtClean="0">
              <a:solidFill>
                <a:srgbClr val="24380E"/>
              </a:solidFill>
              <a:ea typeface="+mj-ea"/>
            </a:endParaRPr>
          </a:p>
          <a:p>
            <a:pPr>
              <a:buNone/>
            </a:pPr>
            <a:r>
              <a:rPr lang="en-US" sz="4000" dirty="0">
                <a:solidFill>
                  <a:srgbClr val="24380E"/>
                </a:solidFill>
                <a:ea typeface="+mj-ea"/>
              </a:rPr>
              <a:t> </a:t>
            </a:r>
            <a:r>
              <a:rPr lang="en-US" sz="4000" dirty="0" smtClean="0">
                <a:solidFill>
                  <a:srgbClr val="24380E"/>
                </a:solidFill>
                <a:ea typeface="+mj-ea"/>
              </a:rPr>
              <a:t>                  people of </a:t>
            </a:r>
            <a:r>
              <a:rPr lang="en-US" sz="4000" dirty="0" err="1" smtClean="0">
                <a:solidFill>
                  <a:srgbClr val="24380E"/>
                </a:solidFill>
                <a:ea typeface="+mj-ea"/>
              </a:rPr>
              <a:t>Makkah</a:t>
            </a:r>
            <a:endParaRPr lang="en-US" sz="4000" dirty="0" smtClean="0">
              <a:solidFill>
                <a:srgbClr val="24380E"/>
              </a:solidFill>
              <a:ea typeface="+mj-ea"/>
            </a:endParaRPr>
          </a:p>
          <a:p>
            <a:pPr>
              <a:buNone/>
            </a:pPr>
            <a:r>
              <a:rPr lang="ar-AE" sz="4000" dirty="0" smtClean="0">
                <a:solidFill>
                  <a:srgbClr val="24380E"/>
                </a:solidFill>
              </a:rPr>
              <a:t>أَأَسْلَمْتُم</a:t>
            </a:r>
            <a:endParaRPr lang="en-US" sz="4000" dirty="0" smtClean="0">
              <a:solidFill>
                <a:srgbClr val="24380E"/>
              </a:solidFill>
            </a:endParaRPr>
          </a:p>
          <a:p>
            <a:r>
              <a:rPr lang="en-US" sz="4000" dirty="0">
                <a:solidFill>
                  <a:srgbClr val="24380E"/>
                </a:solidFill>
              </a:rPr>
              <a:t> </a:t>
            </a:r>
            <a:r>
              <a:rPr lang="en-US" sz="2800" dirty="0" smtClean="0">
                <a:solidFill>
                  <a:srgbClr val="24380E"/>
                </a:solidFill>
              </a:rPr>
              <a:t>Prophet </a:t>
            </a:r>
            <a:r>
              <a:rPr lang="en-US" sz="2800" dirty="0" err="1" smtClean="0">
                <a:solidFill>
                  <a:srgbClr val="24380E"/>
                </a:solidFill>
              </a:rPr>
              <a:t>saaw</a:t>
            </a:r>
            <a:r>
              <a:rPr lang="en-US" sz="2800" dirty="0" smtClean="0">
                <a:solidFill>
                  <a:srgbClr val="24380E"/>
                </a:solidFill>
              </a:rPr>
              <a:t> conveyed message to </a:t>
            </a:r>
            <a:r>
              <a:rPr lang="en-US" sz="2800" dirty="0" err="1" smtClean="0">
                <a:solidFill>
                  <a:srgbClr val="24380E"/>
                </a:solidFill>
              </a:rPr>
              <a:t>both.but</a:t>
            </a:r>
            <a:r>
              <a:rPr lang="en-US" sz="2800" dirty="0" smtClean="0">
                <a:solidFill>
                  <a:srgbClr val="24380E"/>
                </a:solidFill>
              </a:rPr>
              <a:t> more people from</a:t>
            </a:r>
            <a:r>
              <a:rPr lang="ar-AE" sz="2800" dirty="0" smtClean="0">
                <a:solidFill>
                  <a:srgbClr val="24380E"/>
                </a:solidFill>
              </a:rPr>
              <a:t>وَالْأُمِّيِّينَ </a:t>
            </a:r>
            <a:r>
              <a:rPr lang="en-US" sz="2800" dirty="0" smtClean="0">
                <a:solidFill>
                  <a:srgbClr val="24380E"/>
                </a:solidFill>
              </a:rPr>
              <a:t> accepted </a:t>
            </a:r>
            <a:r>
              <a:rPr lang="en-US" sz="2800" dirty="0" err="1" smtClean="0">
                <a:solidFill>
                  <a:srgbClr val="24380E"/>
                </a:solidFill>
              </a:rPr>
              <a:t>islam</a:t>
            </a:r>
            <a:r>
              <a:rPr lang="en-US" sz="2800" dirty="0" smtClean="0">
                <a:solidFill>
                  <a:srgbClr val="24380E"/>
                </a:solidFill>
              </a:rPr>
              <a:t> than </a:t>
            </a:r>
            <a:r>
              <a:rPr lang="ar-AE" sz="2800" dirty="0" smtClean="0">
                <a:solidFill>
                  <a:srgbClr val="24380E"/>
                </a:solidFill>
                <a:ea typeface="+mj-ea"/>
              </a:rPr>
              <a:t> أُوتُوا الْكِتَابَ</a:t>
            </a:r>
            <a:r>
              <a:rPr lang="en-US" sz="2800" dirty="0" smtClean="0">
                <a:solidFill>
                  <a:srgbClr val="24380E"/>
                </a:solidFill>
                <a:ea typeface="+mj-ea"/>
              </a:rPr>
              <a:t> </a:t>
            </a:r>
          </a:p>
          <a:p>
            <a:r>
              <a:rPr lang="en-US" sz="2800" dirty="0" smtClean="0">
                <a:solidFill>
                  <a:srgbClr val="24380E"/>
                </a:solidFill>
                <a:ea typeface="+mj-ea"/>
              </a:rPr>
              <a:t>What is the situation now a days..?  Same</a:t>
            </a:r>
          </a:p>
          <a:p>
            <a:r>
              <a:rPr lang="en-US" sz="2800" dirty="0" smtClean="0">
                <a:solidFill>
                  <a:srgbClr val="24380E"/>
                </a:solidFill>
                <a:ea typeface="+mj-ea"/>
              </a:rPr>
              <a:t>Religious people don’t accept truth/ vice versa</a:t>
            </a:r>
            <a:endParaRPr lang="nb-NO" sz="3200" dirty="0"/>
          </a:p>
        </p:txBody>
      </p:sp>
      <p:sp>
        <p:nvSpPr>
          <p:cNvPr id="4" name="Footer Placeholder 3"/>
          <p:cNvSpPr>
            <a:spLocks noGrp="1"/>
          </p:cNvSpPr>
          <p:nvPr>
            <p:ph type="ftr" sz="quarter" idx="11"/>
          </p:nvPr>
        </p:nvSpPr>
        <p:spPr>
          <a:xfrm>
            <a:off x="6516216" y="5852160"/>
            <a:ext cx="2088232" cy="601176"/>
          </a:xfrm>
        </p:spPr>
        <p:txBody>
          <a:bodyPr/>
          <a:lstStyle/>
          <a:p>
            <a:r>
              <a:rPr lang="nb-NO" dirty="0" smtClean="0"/>
              <a:t>nurulquran.com</a:t>
            </a:r>
            <a:endParaRPr lang="nb-NO" dirty="0"/>
          </a:p>
        </p:txBody>
      </p:sp>
      <p:sp>
        <p:nvSpPr>
          <p:cNvPr id="5" name="Slide Number Placeholder 4"/>
          <p:cNvSpPr>
            <a:spLocks noGrp="1"/>
          </p:cNvSpPr>
          <p:nvPr>
            <p:ph type="sldNum" sz="quarter" idx="12"/>
          </p:nvPr>
        </p:nvSpPr>
        <p:spPr/>
        <p:txBody>
          <a:bodyPr/>
          <a:lstStyle/>
          <a:p>
            <a:fld id="{392EC008-C18A-49C9-8F3B-8207961B5F7E}" type="slidenum">
              <a:rPr lang="nb-NO" smtClean="0"/>
              <a:pPr/>
              <a:t>32</a:t>
            </a:fld>
            <a:endParaRPr lang="nb-NO"/>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21</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إِنَّ الَّذِينَ يَكْفُرُونَ بِآيَاتِ اللَّـهِ وَيَقْتُلُونَ النَّبِيِّينَ بِغَيْرِ حَقٍّ وَيَقْتُلُونَ الَّذِينَ يَأْمُرُونَ بِالْقِسْطِ مِنَ النَّاسِ فَبَشِّرْهُم بِعَذَابٍ أَلِيمٍ ﴿٢١﴾</a:t>
            </a:r>
            <a:endParaRPr lang="nb-NO" sz="4400"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33</a:t>
            </a:fld>
            <a:endParaRPr lang="nb-NO"/>
          </a:p>
        </p:txBody>
      </p:sp>
    </p:spTree>
    <p:extLst>
      <p:ext uri="{BB962C8B-B14F-4D97-AF65-F5344CB8AC3E}">
        <p14:creationId xmlns:p14="http://schemas.microsoft.com/office/powerpoint/2010/main" xmlns="" val="790313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21 - </a:t>
            </a:r>
            <a:r>
              <a:rPr lang="nb-NO" dirty="0" err="1" smtClean="0"/>
              <a:t>Translation</a:t>
            </a:r>
            <a:endParaRPr lang="nb-NO" dirty="0"/>
          </a:p>
        </p:txBody>
      </p:sp>
      <p:sp>
        <p:nvSpPr>
          <p:cNvPr id="3" name="Plassholder for innhold 2"/>
          <p:cNvSpPr>
            <a:spLocks noGrp="1"/>
          </p:cNvSpPr>
          <p:nvPr>
            <p:ph idx="1"/>
          </p:nvPr>
        </p:nvSpPr>
        <p:spPr/>
        <p:txBody>
          <a:bodyPr/>
          <a:lstStyle/>
          <a:p>
            <a:pPr algn="ctr">
              <a:buNone/>
            </a:pPr>
            <a:endParaRPr lang="en-US" dirty="0" smtClean="0"/>
          </a:p>
          <a:p>
            <a:pPr algn="ctr">
              <a:buNone/>
            </a:pPr>
            <a:endParaRPr lang="en-US" dirty="0"/>
          </a:p>
          <a:p>
            <a:pPr algn="ctr">
              <a:buNone/>
            </a:pPr>
            <a:r>
              <a:rPr lang="en-US" dirty="0" smtClean="0"/>
              <a:t>Those who disbelieve in the signs of Allah and </a:t>
            </a:r>
            <a:r>
              <a:rPr lang="en-US" dirty="0" err="1" smtClean="0"/>
              <a:t>killthe</a:t>
            </a:r>
            <a:r>
              <a:rPr lang="en-US" dirty="0" smtClean="0"/>
              <a:t> prophets without right and kill those who order justice from among the people - give them tidings of a painful punishment.</a:t>
            </a:r>
          </a:p>
          <a:p>
            <a:pPr algn="ctr">
              <a:buNone/>
            </a:pPr>
            <a:endParaRPr lang="nb-NO"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34</a:t>
            </a:fld>
            <a:endParaRPr lang="nb-NO"/>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Look at your history....</a:t>
            </a:r>
            <a:endParaRPr lang="nb-NO" dirty="0"/>
          </a:p>
        </p:txBody>
      </p:sp>
      <p:sp>
        <p:nvSpPr>
          <p:cNvPr id="3" name="Plassholder for innhold 2"/>
          <p:cNvSpPr>
            <a:spLocks noGrp="1"/>
          </p:cNvSpPr>
          <p:nvPr>
            <p:ph idx="1"/>
          </p:nvPr>
        </p:nvSpPr>
        <p:spPr/>
        <p:txBody>
          <a:bodyPr/>
          <a:lstStyle/>
          <a:p>
            <a:pPr algn="ctr">
              <a:buNone/>
            </a:pPr>
            <a:endParaRPr lang="en-US" dirty="0" smtClean="0"/>
          </a:p>
          <a:p>
            <a:r>
              <a:rPr lang="en-US" dirty="0" smtClean="0"/>
              <a:t>There  history is full of bloodshed of prophets and </a:t>
            </a:r>
            <a:r>
              <a:rPr lang="en-US" dirty="0" err="1" smtClean="0"/>
              <a:t>scholers</a:t>
            </a:r>
            <a:r>
              <a:rPr lang="en-US" dirty="0" smtClean="0"/>
              <a:t>.</a:t>
            </a:r>
          </a:p>
          <a:p>
            <a:r>
              <a:rPr lang="en-US" dirty="0" smtClean="0"/>
              <a:t>They killed more than 4000 prophets.</a:t>
            </a:r>
          </a:p>
          <a:p>
            <a:r>
              <a:rPr lang="en-US" dirty="0" smtClean="0"/>
              <a:t>In a day they killed more than 300 prophets..</a:t>
            </a:r>
          </a:p>
          <a:p>
            <a:r>
              <a:rPr lang="en-US" dirty="0" smtClean="0"/>
              <a:t>They killed.. Prophet </a:t>
            </a:r>
            <a:r>
              <a:rPr lang="en-US" dirty="0" err="1" smtClean="0"/>
              <a:t>Zakarya</a:t>
            </a:r>
            <a:r>
              <a:rPr lang="en-US" dirty="0" smtClean="0"/>
              <a:t> ,</a:t>
            </a:r>
            <a:r>
              <a:rPr lang="en-US" dirty="0" err="1" smtClean="0"/>
              <a:t>Yahya</a:t>
            </a:r>
            <a:r>
              <a:rPr lang="en-US" dirty="0" smtClean="0"/>
              <a:t>  ass.</a:t>
            </a:r>
          </a:p>
          <a:p>
            <a:r>
              <a:rPr lang="en-US" dirty="0" smtClean="0"/>
              <a:t>The tried to kill </a:t>
            </a:r>
            <a:r>
              <a:rPr lang="en-US" dirty="0" err="1" smtClean="0"/>
              <a:t>Issa</a:t>
            </a:r>
            <a:r>
              <a:rPr lang="en-US" dirty="0" smtClean="0"/>
              <a:t> as.</a:t>
            </a:r>
          </a:p>
          <a:p>
            <a:r>
              <a:rPr lang="en-US" dirty="0" smtClean="0"/>
              <a:t>They confess their crime open.</a:t>
            </a:r>
          </a:p>
          <a:p>
            <a:pPr algn="ctr">
              <a:buNone/>
            </a:pPr>
            <a:endParaRPr lang="en-US" dirty="0" smtClean="0"/>
          </a:p>
          <a:p>
            <a:pPr algn="ctr">
              <a:buNone/>
            </a:pPr>
            <a:endParaRPr lang="nb-NO"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35</a:t>
            </a:fld>
            <a:endParaRPr lang="nb-NO"/>
          </a:p>
        </p:txBody>
      </p:sp>
    </p:spTree>
    <p:extLst>
      <p:ext uri="{BB962C8B-B14F-4D97-AF65-F5344CB8AC3E}">
        <p14:creationId xmlns:p14="http://schemas.microsoft.com/office/powerpoint/2010/main" xmlns="" val="3121393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22 -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أُولَـٰئِكَ الَّذِينَ حَبِطَتْ أَعْمَالُهُمْ فِي الدُّنْيَا وَالْآخِرَةِ وَمَا لَهُم مِّن نَّاصِرِينَ ﴿٢٢﴾</a:t>
            </a:r>
            <a:endParaRPr lang="nb-NO" sz="4400" dirty="0" smtClean="0"/>
          </a:p>
          <a:p>
            <a:pPr algn="ctr">
              <a:buNone/>
            </a:pPr>
            <a:endParaRPr lang="nb-NO" dirty="0" smtClean="0"/>
          </a:p>
          <a:p>
            <a:pPr algn="ctr">
              <a:buNone/>
            </a:pPr>
            <a:r>
              <a:rPr lang="en-US" dirty="0" smtClean="0"/>
              <a:t>They are the ones whose deeds have become worthless in this world and the Hereafter, and for them there will be no helpers.</a:t>
            </a:r>
          </a:p>
          <a:p>
            <a:pPr algn="ctr">
              <a:buNone/>
            </a:pPr>
            <a:endParaRPr lang="nb-NO" sz="4400"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36</a:t>
            </a:fld>
            <a:endParaRPr lang="nb-NO"/>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Activity</a:t>
            </a:r>
            <a:r>
              <a:rPr lang="nb-NO" dirty="0" smtClean="0"/>
              <a:t> for </a:t>
            </a:r>
            <a:r>
              <a:rPr lang="nb-NO" dirty="0" err="1" smtClean="0"/>
              <a:t>this</a:t>
            </a:r>
            <a:r>
              <a:rPr lang="nb-NO" dirty="0" smtClean="0"/>
              <a:t> </a:t>
            </a:r>
            <a:r>
              <a:rPr lang="nb-NO" dirty="0" err="1" smtClean="0"/>
              <a:t>lesson</a:t>
            </a:r>
            <a:r>
              <a:rPr lang="nb-NO" dirty="0" smtClean="0"/>
              <a:t>…</a:t>
            </a:r>
            <a:endParaRPr lang="nb-NO"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37</a:t>
            </a:fld>
            <a:endParaRPr lang="nb-NO"/>
          </a:p>
        </p:txBody>
      </p:sp>
      <p:pic>
        <p:nvPicPr>
          <p:cNvPr id="7170" name="Picture 2" descr="C:\Users\admin\AppData\Local\Microsoft\Windows\Temporary Internet Files\Content.IE5\05JN9GZ1\MP900448302[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11560" y="1772816"/>
            <a:ext cx="7560840" cy="4531718"/>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admin\AppData\Local\Microsoft\Windows\Temporary Internet Files\Content.IE5\A35OE31N\MP90043877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027586">
            <a:off x="4325251" y="3082823"/>
            <a:ext cx="2194539" cy="164782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admin\AppData\Local\Microsoft\Windows\Temporary Internet Files\Content.IE5\76M2ZTWI\MP900448362[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609363">
            <a:off x="1975980" y="2782321"/>
            <a:ext cx="1581857" cy="1988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endParaRPr lang="nb-NO"/>
          </a:p>
        </p:txBody>
      </p:sp>
      <p:pic>
        <p:nvPicPr>
          <p:cNvPr id="4" name="Picture 2"/>
          <p:cNvPicPr>
            <a:picLocks noGrp="1" noChangeAspect="1" noChangeArrowheads="1"/>
          </p:cNvPicPr>
          <p:nvPr>
            <p:ph idx="1"/>
          </p:nvPr>
        </p:nvPicPr>
        <p:blipFill>
          <a:blip r:embed="rId2" cstate="print"/>
          <a:stretch>
            <a:fillRect/>
          </a:stretch>
        </p:blipFill>
        <p:spPr bwMode="auto">
          <a:xfrm>
            <a:off x="971600" y="764704"/>
            <a:ext cx="7296809" cy="5400600"/>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38</a:t>
            </a:fld>
            <a:endParaRPr lang="nb-NO"/>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14 -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Beautified for people is the love of that which they desire - of women and sons, heaped-up sums of gold and silver, fine branded horses, and cattle and tilled land. That is the enjoyment of worldly life, but Allah has with Him the best return.</a:t>
            </a:r>
          </a:p>
          <a:p>
            <a:pPr algn="ctr">
              <a:buNone/>
            </a:pPr>
            <a:endParaRPr lang="nb-NO" sz="2800"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4</a:t>
            </a:fld>
            <a:endParaRPr lang="nb-N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The </a:t>
            </a:r>
            <a:r>
              <a:rPr lang="nb-NO" dirty="0" err="1" smtClean="0"/>
              <a:t>Islamic</a:t>
            </a:r>
            <a:r>
              <a:rPr lang="nb-NO" dirty="0" smtClean="0"/>
              <a:t> </a:t>
            </a:r>
            <a:r>
              <a:rPr lang="nb-NO" dirty="0" err="1" smtClean="0"/>
              <a:t>concept</a:t>
            </a:r>
            <a:r>
              <a:rPr lang="nb-NO" dirty="0" smtClean="0"/>
              <a:t>…</a:t>
            </a:r>
            <a:endParaRPr lang="nb-NO" dirty="0"/>
          </a:p>
        </p:txBody>
      </p:sp>
      <p:sp>
        <p:nvSpPr>
          <p:cNvPr id="3" name="Plassholder for innhold 2"/>
          <p:cNvSpPr>
            <a:spLocks noGrp="1"/>
          </p:cNvSpPr>
          <p:nvPr>
            <p:ph idx="1"/>
          </p:nvPr>
        </p:nvSpPr>
        <p:spPr/>
        <p:txBody>
          <a:bodyPr/>
          <a:lstStyle/>
          <a:p>
            <a:r>
              <a:rPr lang="nb-NO" dirty="0" smtClean="0"/>
              <a:t>connected to the previous ayah, what is it that stops you from spending and sacrificing in the way of Allah. </a:t>
            </a:r>
          </a:p>
          <a:p>
            <a:r>
              <a:rPr lang="nb-NO" dirty="0" smtClean="0"/>
              <a:t>This </a:t>
            </a:r>
            <a:r>
              <a:rPr lang="nb-NO" dirty="0" err="1" smtClean="0"/>
              <a:t>ayah</a:t>
            </a:r>
            <a:r>
              <a:rPr lang="nb-NO" dirty="0" smtClean="0"/>
              <a:t> shows </a:t>
            </a:r>
            <a:r>
              <a:rPr lang="nb-NO" dirty="0" err="1" smtClean="0"/>
              <a:t>the</a:t>
            </a:r>
            <a:r>
              <a:rPr lang="nb-NO" dirty="0" smtClean="0"/>
              <a:t> true </a:t>
            </a:r>
            <a:r>
              <a:rPr lang="nb-NO" dirty="0" err="1" smtClean="0"/>
              <a:t>Islamic</a:t>
            </a:r>
            <a:r>
              <a:rPr lang="nb-NO" dirty="0" smtClean="0"/>
              <a:t> </a:t>
            </a:r>
            <a:r>
              <a:rPr lang="nb-NO" dirty="0" err="1" smtClean="0"/>
              <a:t>concept</a:t>
            </a:r>
            <a:r>
              <a:rPr lang="nb-NO" dirty="0" smtClean="0"/>
              <a:t> </a:t>
            </a:r>
            <a:r>
              <a:rPr lang="nb-NO" dirty="0" err="1" smtClean="0"/>
              <a:t>of</a:t>
            </a:r>
            <a:r>
              <a:rPr lang="nb-NO" dirty="0" smtClean="0"/>
              <a:t> </a:t>
            </a:r>
            <a:r>
              <a:rPr lang="nb-NO" dirty="0" err="1" smtClean="0"/>
              <a:t>worldly</a:t>
            </a:r>
            <a:r>
              <a:rPr lang="nb-NO" dirty="0" smtClean="0"/>
              <a:t> </a:t>
            </a:r>
            <a:r>
              <a:rPr lang="nb-NO" dirty="0" err="1" smtClean="0"/>
              <a:t>things</a:t>
            </a:r>
            <a:r>
              <a:rPr lang="nb-NO" dirty="0" smtClean="0"/>
              <a:t>. </a:t>
            </a:r>
          </a:p>
          <a:p>
            <a:r>
              <a:rPr lang="nb-NO" dirty="0" smtClean="0"/>
              <a:t>Islam gave a middle way  between two extremes. .</a:t>
            </a:r>
          </a:p>
          <a:p>
            <a:endParaRPr lang="nb-NO" dirty="0"/>
          </a:p>
        </p:txBody>
      </p:sp>
      <p:pic>
        <p:nvPicPr>
          <p:cNvPr id="3075" name="Picture 3" descr="C:\Users\HMS\AppData\Local\Microsoft\Windows\Temporary Internet Files\Content.IE5\TMRP1I00\MP900401486[1].jpg"/>
          <p:cNvPicPr>
            <a:picLocks noChangeAspect="1" noChangeArrowheads="1"/>
          </p:cNvPicPr>
          <p:nvPr/>
        </p:nvPicPr>
        <p:blipFill>
          <a:blip r:embed="rId2" cstate="print"/>
          <a:srcRect/>
          <a:stretch>
            <a:fillRect/>
          </a:stretch>
        </p:blipFill>
        <p:spPr bwMode="auto">
          <a:xfrm>
            <a:off x="2411760" y="4149080"/>
            <a:ext cx="4536504" cy="1944216"/>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5</a:t>
            </a:fld>
            <a:endParaRPr lang="nb-NO"/>
          </a:p>
        </p:txBody>
      </p:sp>
      <p:pic>
        <p:nvPicPr>
          <p:cNvPr id="3074" name="Picture 2" descr="C:\Users\admin\AppData\Local\Microsoft\Windows\Temporary Internet Files\Content.IE5\76M2ZTWI\MC90043736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2120" y="-14096"/>
            <a:ext cx="1656184" cy="1609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t>
            </a:r>
            <a:r>
              <a:rPr lang="nb-NO" dirty="0" err="1" smtClean="0"/>
              <a:t>Beautified</a:t>
            </a:r>
            <a:r>
              <a:rPr lang="nb-NO" dirty="0" smtClean="0"/>
              <a:t> for </a:t>
            </a:r>
            <a:r>
              <a:rPr lang="nb-NO" dirty="0" err="1" smtClean="0"/>
              <a:t>people</a:t>
            </a:r>
            <a:r>
              <a:rPr lang="nb-NO" dirty="0" smtClean="0"/>
              <a:t> is </a:t>
            </a:r>
            <a:r>
              <a:rPr lang="nb-NO" dirty="0" err="1" smtClean="0"/>
              <a:t>the</a:t>
            </a:r>
            <a:r>
              <a:rPr lang="nb-NO" dirty="0" smtClean="0"/>
              <a:t> love…”</a:t>
            </a:r>
            <a:endParaRPr lang="nb-NO" dirty="0"/>
          </a:p>
        </p:txBody>
      </p:sp>
      <p:sp>
        <p:nvSpPr>
          <p:cNvPr id="3" name="Plassholder for innhold 2"/>
          <p:cNvSpPr>
            <a:spLocks noGrp="1"/>
          </p:cNvSpPr>
          <p:nvPr>
            <p:ph idx="1"/>
          </p:nvPr>
        </p:nvSpPr>
        <p:spPr/>
        <p:txBody>
          <a:bodyPr/>
          <a:lstStyle/>
          <a:p>
            <a:r>
              <a:rPr lang="nb-NO" dirty="0" smtClean="0"/>
              <a:t>”for </a:t>
            </a:r>
            <a:r>
              <a:rPr lang="nb-NO" dirty="0" err="1" smtClean="0"/>
              <a:t>people</a:t>
            </a:r>
            <a:r>
              <a:rPr lang="nb-NO" dirty="0" smtClean="0"/>
              <a:t>”: </a:t>
            </a:r>
            <a:r>
              <a:rPr lang="nb-NO" dirty="0" err="1" smtClean="0"/>
              <a:t>meaning</a:t>
            </a:r>
            <a:r>
              <a:rPr lang="nb-NO" dirty="0" smtClean="0"/>
              <a:t> </a:t>
            </a:r>
            <a:r>
              <a:rPr lang="nb-NO" dirty="0" err="1" smtClean="0"/>
              <a:t>also</a:t>
            </a:r>
            <a:r>
              <a:rPr lang="nb-NO" dirty="0" smtClean="0"/>
              <a:t> </a:t>
            </a:r>
            <a:r>
              <a:rPr lang="nb-NO" dirty="0" err="1" smtClean="0"/>
              <a:t>the</a:t>
            </a:r>
            <a:r>
              <a:rPr lang="nb-NO" dirty="0" smtClean="0"/>
              <a:t> </a:t>
            </a:r>
            <a:r>
              <a:rPr lang="nb-NO" dirty="0" err="1" smtClean="0"/>
              <a:t>believers</a:t>
            </a:r>
            <a:r>
              <a:rPr lang="nb-NO" dirty="0" smtClean="0"/>
              <a:t>, </a:t>
            </a:r>
            <a:r>
              <a:rPr lang="nb-NO" dirty="0" err="1" smtClean="0"/>
              <a:t>they</a:t>
            </a:r>
            <a:r>
              <a:rPr lang="nb-NO" dirty="0" smtClean="0"/>
              <a:t> </a:t>
            </a:r>
            <a:r>
              <a:rPr lang="nb-NO" dirty="0" err="1" smtClean="0"/>
              <a:t>also</a:t>
            </a:r>
            <a:r>
              <a:rPr lang="nb-NO" dirty="0" smtClean="0"/>
              <a:t> love </a:t>
            </a:r>
            <a:r>
              <a:rPr lang="nb-NO" dirty="0" err="1" smtClean="0"/>
              <a:t>these</a:t>
            </a:r>
            <a:r>
              <a:rPr lang="nb-NO" dirty="0" smtClean="0"/>
              <a:t> </a:t>
            </a:r>
            <a:r>
              <a:rPr lang="nb-NO" dirty="0" err="1" smtClean="0"/>
              <a:t>things</a:t>
            </a:r>
            <a:r>
              <a:rPr lang="nb-NO" dirty="0" smtClean="0"/>
              <a:t>. </a:t>
            </a:r>
            <a:r>
              <a:rPr lang="nb-NO" dirty="0" err="1" smtClean="0"/>
              <a:t>But</a:t>
            </a:r>
            <a:r>
              <a:rPr lang="nb-NO" dirty="0" smtClean="0"/>
              <a:t> </a:t>
            </a:r>
            <a:r>
              <a:rPr lang="nb-NO" dirty="0" err="1" smtClean="0"/>
              <a:t>when</a:t>
            </a:r>
            <a:r>
              <a:rPr lang="nb-NO" dirty="0" smtClean="0"/>
              <a:t> </a:t>
            </a:r>
            <a:r>
              <a:rPr lang="nb-NO" dirty="0" err="1" smtClean="0"/>
              <a:t>the</a:t>
            </a:r>
            <a:r>
              <a:rPr lang="nb-NO" dirty="0" smtClean="0"/>
              <a:t> </a:t>
            </a:r>
            <a:r>
              <a:rPr lang="nb-NO" dirty="0" err="1" smtClean="0"/>
              <a:t>imaan</a:t>
            </a:r>
            <a:r>
              <a:rPr lang="nb-NO" dirty="0" smtClean="0"/>
              <a:t> </a:t>
            </a:r>
            <a:r>
              <a:rPr lang="nb-NO" dirty="0" err="1" smtClean="0"/>
              <a:t>doesn’t</a:t>
            </a:r>
            <a:r>
              <a:rPr lang="nb-NO" dirty="0" smtClean="0"/>
              <a:t> limit </a:t>
            </a:r>
            <a:r>
              <a:rPr lang="nb-NO" dirty="0" err="1" smtClean="0"/>
              <a:t>this</a:t>
            </a:r>
            <a:r>
              <a:rPr lang="nb-NO" dirty="0" smtClean="0"/>
              <a:t> love, it </a:t>
            </a:r>
            <a:r>
              <a:rPr lang="nb-NO" dirty="0" err="1" smtClean="0"/>
              <a:t>goes</a:t>
            </a:r>
            <a:r>
              <a:rPr lang="nb-NO" dirty="0" smtClean="0"/>
              <a:t> </a:t>
            </a:r>
            <a:r>
              <a:rPr lang="nb-NO" dirty="0" err="1" smtClean="0"/>
              <a:t>extreme</a:t>
            </a:r>
            <a:r>
              <a:rPr lang="nb-NO" dirty="0" smtClean="0"/>
              <a:t>. </a:t>
            </a:r>
          </a:p>
          <a:p>
            <a:r>
              <a:rPr lang="nb-NO" dirty="0" smtClean="0"/>
              <a:t>Two </a:t>
            </a:r>
            <a:r>
              <a:rPr lang="nb-NO" dirty="0" err="1" smtClean="0"/>
              <a:t>kinds</a:t>
            </a:r>
            <a:r>
              <a:rPr lang="nb-NO" dirty="0" smtClean="0"/>
              <a:t> </a:t>
            </a:r>
            <a:r>
              <a:rPr lang="nb-NO" dirty="0" err="1" smtClean="0"/>
              <a:t>of</a:t>
            </a:r>
            <a:r>
              <a:rPr lang="nb-NO" dirty="0" smtClean="0"/>
              <a:t> </a:t>
            </a:r>
            <a:r>
              <a:rPr lang="nb-NO" dirty="0" err="1" smtClean="0"/>
              <a:t>beauty</a:t>
            </a:r>
            <a:r>
              <a:rPr lang="nb-NO" dirty="0" smtClean="0"/>
              <a:t> (</a:t>
            </a:r>
            <a:r>
              <a:rPr lang="nb-NO" dirty="0" err="1" smtClean="0"/>
              <a:t>zeenat</a:t>
            </a:r>
            <a:r>
              <a:rPr lang="nb-NO" dirty="0" smtClean="0"/>
              <a:t>): </a:t>
            </a:r>
            <a:br>
              <a:rPr lang="nb-NO" dirty="0" smtClean="0"/>
            </a:br>
            <a:r>
              <a:rPr lang="nb-NO" dirty="0" smtClean="0"/>
              <a:t>1) </a:t>
            </a:r>
            <a:r>
              <a:rPr lang="nb-NO" dirty="0" err="1" smtClean="0"/>
              <a:t>Outer</a:t>
            </a:r>
            <a:r>
              <a:rPr lang="nb-NO" dirty="0" smtClean="0"/>
              <a:t> </a:t>
            </a:r>
            <a:r>
              <a:rPr lang="nb-NO" dirty="0" err="1" smtClean="0"/>
              <a:t>beauty</a:t>
            </a:r>
            <a:r>
              <a:rPr lang="nb-NO" dirty="0" smtClean="0"/>
              <a:t> (</a:t>
            </a:r>
            <a:r>
              <a:rPr lang="nb-NO" dirty="0" err="1" smtClean="0"/>
              <a:t>materialistic</a:t>
            </a:r>
            <a:r>
              <a:rPr lang="nb-NO" dirty="0" smtClean="0"/>
              <a:t>) 	2) </a:t>
            </a:r>
            <a:r>
              <a:rPr lang="nb-NO" dirty="0" err="1" smtClean="0"/>
              <a:t>Inner</a:t>
            </a:r>
            <a:r>
              <a:rPr lang="nb-NO" dirty="0" smtClean="0"/>
              <a:t> </a:t>
            </a:r>
            <a:r>
              <a:rPr lang="nb-NO" dirty="0" err="1" smtClean="0"/>
              <a:t>beauty</a:t>
            </a:r>
            <a:endParaRPr lang="nb-NO" dirty="0" smtClean="0"/>
          </a:p>
          <a:p>
            <a:endParaRPr lang="nb-NO" dirty="0" smtClean="0"/>
          </a:p>
        </p:txBody>
      </p:sp>
      <p:pic>
        <p:nvPicPr>
          <p:cNvPr id="4100" name="Picture 4" descr="C:\Users\HMS\AppData\Local\Microsoft\Windows\Temporary Internet Files\Content.IE5\KLM4ET6K\MP900289608[1].jpg"/>
          <p:cNvPicPr>
            <a:picLocks noChangeAspect="1" noChangeArrowheads="1"/>
          </p:cNvPicPr>
          <p:nvPr/>
        </p:nvPicPr>
        <p:blipFill>
          <a:blip r:embed="rId2" cstate="print"/>
          <a:srcRect/>
          <a:stretch>
            <a:fillRect/>
          </a:stretch>
        </p:blipFill>
        <p:spPr bwMode="auto">
          <a:xfrm>
            <a:off x="2051720" y="3645024"/>
            <a:ext cx="4968552" cy="2592288"/>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6</a:t>
            </a:fld>
            <a:endParaRPr lang="nb-NO"/>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t>
            </a:r>
            <a:r>
              <a:rPr lang="nb-NO" dirty="0" err="1" smtClean="0"/>
              <a:t>of</a:t>
            </a:r>
            <a:r>
              <a:rPr lang="nb-NO" dirty="0" smtClean="0"/>
              <a:t> </a:t>
            </a:r>
            <a:r>
              <a:rPr lang="nb-NO" dirty="0" err="1" smtClean="0"/>
              <a:t>women</a:t>
            </a:r>
            <a:r>
              <a:rPr lang="nb-NO" dirty="0" smtClean="0"/>
              <a:t> and </a:t>
            </a:r>
            <a:r>
              <a:rPr lang="nb-NO" dirty="0" err="1" smtClean="0"/>
              <a:t>sons</a:t>
            </a:r>
            <a:r>
              <a:rPr lang="nb-NO" dirty="0" smtClean="0"/>
              <a:t>…” </a:t>
            </a:r>
            <a:endParaRPr lang="nb-NO" dirty="0"/>
          </a:p>
        </p:txBody>
      </p:sp>
      <p:sp>
        <p:nvSpPr>
          <p:cNvPr id="3" name="Plassholder for innhold 2"/>
          <p:cNvSpPr>
            <a:spLocks noGrp="1"/>
          </p:cNvSpPr>
          <p:nvPr>
            <p:ph idx="1"/>
          </p:nvPr>
        </p:nvSpPr>
        <p:spPr/>
        <p:txBody>
          <a:bodyPr/>
          <a:lstStyle/>
          <a:p>
            <a:r>
              <a:rPr lang="nb-NO" dirty="0" smtClean="0"/>
              <a:t>The love </a:t>
            </a:r>
            <a:r>
              <a:rPr lang="nb-NO" dirty="0" err="1" smtClean="0"/>
              <a:t>of</a:t>
            </a:r>
            <a:r>
              <a:rPr lang="nb-NO" dirty="0" smtClean="0"/>
              <a:t> </a:t>
            </a:r>
            <a:r>
              <a:rPr lang="nb-NO" dirty="0" err="1" smtClean="0"/>
              <a:t>women</a:t>
            </a:r>
            <a:r>
              <a:rPr lang="nb-NO" dirty="0" smtClean="0"/>
              <a:t>, </a:t>
            </a:r>
            <a:r>
              <a:rPr lang="nb-NO" dirty="0" err="1" smtClean="0"/>
              <a:t>this</a:t>
            </a:r>
            <a:r>
              <a:rPr lang="nb-NO" dirty="0" smtClean="0"/>
              <a:t> is a </a:t>
            </a:r>
            <a:r>
              <a:rPr lang="nb-NO" dirty="0" err="1" smtClean="0"/>
              <a:t>natural</a:t>
            </a:r>
            <a:r>
              <a:rPr lang="nb-NO" dirty="0" smtClean="0"/>
              <a:t> </a:t>
            </a:r>
            <a:r>
              <a:rPr lang="nb-NO" dirty="0" err="1" smtClean="0"/>
              <a:t>feeling</a:t>
            </a:r>
            <a:r>
              <a:rPr lang="nb-NO" dirty="0" smtClean="0"/>
              <a:t>, </a:t>
            </a:r>
            <a:r>
              <a:rPr lang="nb-NO" dirty="0" err="1" smtClean="0"/>
              <a:t>but</a:t>
            </a:r>
            <a:r>
              <a:rPr lang="nb-NO" dirty="0" smtClean="0"/>
              <a:t> </a:t>
            </a:r>
            <a:r>
              <a:rPr lang="nb-NO" dirty="0" err="1" smtClean="0"/>
              <a:t>there</a:t>
            </a:r>
            <a:r>
              <a:rPr lang="nb-NO" dirty="0" smtClean="0"/>
              <a:t> is a </a:t>
            </a:r>
            <a:r>
              <a:rPr lang="nb-NO" dirty="0" err="1" smtClean="0"/>
              <a:t>difference</a:t>
            </a:r>
            <a:r>
              <a:rPr lang="nb-NO" dirty="0" smtClean="0"/>
              <a:t> </a:t>
            </a:r>
            <a:r>
              <a:rPr lang="nb-NO" dirty="0" err="1" smtClean="0"/>
              <a:t>between</a:t>
            </a:r>
            <a:r>
              <a:rPr lang="nb-NO" dirty="0" smtClean="0"/>
              <a:t> </a:t>
            </a:r>
            <a:r>
              <a:rPr lang="nb-NO" dirty="0" err="1" smtClean="0"/>
              <a:t>what</a:t>
            </a:r>
            <a:r>
              <a:rPr lang="nb-NO" dirty="0" smtClean="0"/>
              <a:t> </a:t>
            </a:r>
            <a:r>
              <a:rPr lang="nb-NO" dirty="0" err="1" smtClean="0"/>
              <a:t>you</a:t>
            </a:r>
            <a:r>
              <a:rPr lang="nb-NO" dirty="0" smtClean="0"/>
              <a:t> have and </a:t>
            </a:r>
            <a:r>
              <a:rPr lang="nb-NO" dirty="0" err="1" smtClean="0"/>
              <a:t>what</a:t>
            </a:r>
            <a:r>
              <a:rPr lang="nb-NO" dirty="0" smtClean="0"/>
              <a:t> </a:t>
            </a:r>
            <a:r>
              <a:rPr lang="nb-NO" dirty="0" err="1" smtClean="0"/>
              <a:t>you</a:t>
            </a:r>
            <a:r>
              <a:rPr lang="nb-NO" dirty="0" smtClean="0"/>
              <a:t> </a:t>
            </a:r>
            <a:r>
              <a:rPr lang="nb-NO" dirty="0" err="1" smtClean="0"/>
              <a:t>don’t</a:t>
            </a:r>
            <a:r>
              <a:rPr lang="nb-NO" dirty="0" smtClean="0"/>
              <a:t> have and </a:t>
            </a:r>
            <a:r>
              <a:rPr lang="nb-NO" dirty="0" err="1" smtClean="0"/>
              <a:t>desire</a:t>
            </a:r>
            <a:r>
              <a:rPr lang="nb-NO" dirty="0" smtClean="0"/>
              <a:t> it. </a:t>
            </a:r>
          </a:p>
          <a:p>
            <a:r>
              <a:rPr lang="nb-NO" dirty="0" err="1" smtClean="0"/>
              <a:t>Hadith</a:t>
            </a:r>
            <a:r>
              <a:rPr lang="nb-NO" dirty="0" smtClean="0"/>
              <a:t>: </a:t>
            </a:r>
            <a:r>
              <a:rPr lang="en-US" dirty="0" smtClean="0"/>
              <a:t>“This life is a delight, and the best of its delight is a righteous wife”</a:t>
            </a:r>
          </a:p>
          <a:p>
            <a:r>
              <a:rPr lang="en-US" dirty="0" smtClean="0"/>
              <a:t>Do not make this love a </a:t>
            </a:r>
            <a:r>
              <a:rPr lang="en-US" dirty="0" err="1" smtClean="0"/>
              <a:t>fitna</a:t>
            </a:r>
            <a:r>
              <a:rPr lang="en-US" dirty="0" smtClean="0"/>
              <a:t>. </a:t>
            </a:r>
          </a:p>
          <a:p>
            <a:r>
              <a:rPr lang="en-US" dirty="0" smtClean="0"/>
              <a:t>The love of sons, a natural feeling of getting weaker day by day, and we want someone to take care of us, and inherit what we have made. </a:t>
            </a:r>
            <a:endParaRPr lang="nb-NO" dirty="0"/>
          </a:p>
        </p:txBody>
      </p:sp>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7</a:t>
            </a:fld>
            <a:endParaRPr lang="nb-NO"/>
          </a:p>
        </p:txBody>
      </p:sp>
      <p:pic>
        <p:nvPicPr>
          <p:cNvPr id="4098" name="Picture 2" descr="C:\Users\admin\AppData\Local\Microsoft\Windows\Temporary Internet Files\Content.IE5\UDGGQ5NH\MP90043310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26060"/>
            <a:ext cx="1584176" cy="15841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3608" y="836712"/>
            <a:ext cx="7024744" cy="936104"/>
          </a:xfrm>
        </p:spPr>
        <p:txBody>
          <a:bodyPr>
            <a:normAutofit fontScale="90000"/>
          </a:bodyPr>
          <a:lstStyle/>
          <a:p>
            <a:r>
              <a:rPr lang="nb-NO" dirty="0" smtClean="0"/>
              <a:t>”</a:t>
            </a:r>
            <a:r>
              <a:rPr lang="en-US" dirty="0" smtClean="0"/>
              <a:t> gold and silver, fine branded horses…”</a:t>
            </a:r>
            <a:endParaRPr lang="nb-NO" dirty="0"/>
          </a:p>
        </p:txBody>
      </p:sp>
      <p:sp>
        <p:nvSpPr>
          <p:cNvPr id="3" name="Plassholder for innhold 2"/>
          <p:cNvSpPr>
            <a:spLocks noGrp="1"/>
          </p:cNvSpPr>
          <p:nvPr>
            <p:ph idx="1"/>
          </p:nvPr>
        </p:nvSpPr>
        <p:spPr>
          <a:xfrm>
            <a:off x="899592" y="1844824"/>
            <a:ext cx="3888432" cy="4320480"/>
          </a:xfrm>
        </p:spPr>
        <p:txBody>
          <a:bodyPr>
            <a:normAutofit lnSpcReduction="10000"/>
          </a:bodyPr>
          <a:lstStyle/>
          <a:p>
            <a:r>
              <a:rPr lang="en-US" dirty="0" smtClean="0"/>
              <a:t>The love of gold and silver is allowed, but must not be something that is given more importance than </a:t>
            </a:r>
            <a:r>
              <a:rPr lang="en-US" dirty="0" err="1" smtClean="0"/>
              <a:t>deen</a:t>
            </a:r>
            <a:r>
              <a:rPr lang="en-US" dirty="0" smtClean="0"/>
              <a:t>.</a:t>
            </a:r>
          </a:p>
          <a:p>
            <a:r>
              <a:rPr lang="en-US" dirty="0" smtClean="0"/>
              <a:t>Horse, can be compared to branded cars in this time. If something is used for necessity, there is no ajar or </a:t>
            </a:r>
            <a:r>
              <a:rPr lang="en-US" dirty="0" err="1" smtClean="0"/>
              <a:t>gunnah</a:t>
            </a:r>
            <a:r>
              <a:rPr lang="en-US" dirty="0" smtClean="0"/>
              <a:t>, but you will be held accountable for it.</a:t>
            </a:r>
            <a:endParaRPr lang="nb-NO" dirty="0"/>
          </a:p>
        </p:txBody>
      </p:sp>
      <p:pic>
        <p:nvPicPr>
          <p:cNvPr id="5122" name="Picture 2" descr="C:\Users\HMS\AppData\Local\Microsoft\Windows\Temporary Internet Files\Content.IE5\TMRP1I00\MP900433978[1].jpg"/>
          <p:cNvPicPr>
            <a:picLocks noChangeAspect="1" noChangeArrowheads="1"/>
          </p:cNvPicPr>
          <p:nvPr/>
        </p:nvPicPr>
        <p:blipFill>
          <a:blip r:embed="rId2" cstate="print"/>
          <a:srcRect/>
          <a:stretch>
            <a:fillRect/>
          </a:stretch>
        </p:blipFill>
        <p:spPr bwMode="auto">
          <a:xfrm>
            <a:off x="4644008" y="1988840"/>
            <a:ext cx="3672408" cy="3826024"/>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8</a:t>
            </a:fld>
            <a:endParaRPr lang="nb-NO"/>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Why Allah swt put this Love ?</a:t>
            </a:r>
            <a:endParaRPr lang="nb-NO" dirty="0"/>
          </a:p>
        </p:txBody>
      </p:sp>
      <p:sp>
        <p:nvSpPr>
          <p:cNvPr id="3" name="Plassholder for innhold 2"/>
          <p:cNvSpPr>
            <a:spLocks noGrp="1"/>
          </p:cNvSpPr>
          <p:nvPr>
            <p:ph idx="1"/>
          </p:nvPr>
        </p:nvSpPr>
        <p:spPr>
          <a:xfrm>
            <a:off x="4427984" y="1556792"/>
            <a:ext cx="3960440" cy="4680520"/>
          </a:xfrm>
        </p:spPr>
        <p:txBody>
          <a:bodyPr>
            <a:normAutofit lnSpcReduction="10000"/>
          </a:bodyPr>
          <a:lstStyle/>
          <a:p>
            <a:pPr marL="68580" indent="0">
              <a:buNone/>
            </a:pPr>
            <a:r>
              <a:rPr lang="nb-NO" dirty="0" smtClean="0"/>
              <a:t/>
            </a:r>
            <a:br>
              <a:rPr lang="nb-NO" dirty="0" smtClean="0"/>
            </a:br>
            <a:r>
              <a:rPr lang="nb-NO" dirty="0" smtClean="0"/>
              <a:t>1) To make the order of this world going</a:t>
            </a:r>
            <a:br>
              <a:rPr lang="nb-NO" dirty="0" smtClean="0"/>
            </a:br>
            <a:r>
              <a:rPr lang="nb-NO" dirty="0" smtClean="0"/>
              <a:t>2) To get a taste of the blessings of Jannah</a:t>
            </a:r>
            <a:br>
              <a:rPr lang="nb-NO" dirty="0" smtClean="0"/>
            </a:br>
            <a:r>
              <a:rPr lang="nb-NO" dirty="0" smtClean="0"/>
              <a:t>3) As a test / trial</a:t>
            </a:r>
          </a:p>
          <a:p>
            <a:pPr marL="68580" indent="0">
              <a:buNone/>
            </a:pPr>
            <a:r>
              <a:rPr lang="nb-NO" dirty="0" smtClean="0"/>
              <a:t>4) To give us reward of  leaving thses things for Allah swt.</a:t>
            </a:r>
          </a:p>
          <a:p>
            <a:r>
              <a:rPr lang="nb-NO" dirty="0"/>
              <a:t>The love of duniya is a natural thing, but when you exaggarate and cross limits it is wrong. </a:t>
            </a:r>
          </a:p>
          <a:p>
            <a:endParaRPr lang="nb-NO" dirty="0"/>
          </a:p>
        </p:txBody>
      </p:sp>
      <p:pic>
        <p:nvPicPr>
          <p:cNvPr id="6150" name="Picture 6" descr="C:\Users\HMS\AppData\Local\Microsoft\Windows\Temporary Internet Files\Content.IE5\TMRP1I00\MP900431130[1].jpg"/>
          <p:cNvPicPr>
            <a:picLocks noChangeAspect="1" noChangeArrowheads="1"/>
          </p:cNvPicPr>
          <p:nvPr/>
        </p:nvPicPr>
        <p:blipFill>
          <a:blip r:embed="rId2" cstate="print"/>
          <a:srcRect/>
          <a:stretch>
            <a:fillRect/>
          </a:stretch>
        </p:blipFill>
        <p:spPr bwMode="auto">
          <a:xfrm>
            <a:off x="971600" y="1556792"/>
            <a:ext cx="3359792" cy="4581128"/>
          </a:xfrm>
          <a:prstGeom prst="rect">
            <a:avLst/>
          </a:prstGeom>
          <a:noFill/>
        </p:spPr>
      </p:pic>
      <p:sp>
        <p:nvSpPr>
          <p:cNvPr id="4" name="Footer Placeholder 3"/>
          <p:cNvSpPr>
            <a:spLocks noGrp="1"/>
          </p:cNvSpPr>
          <p:nvPr>
            <p:ph type="ftr" sz="quarter" idx="11"/>
          </p:nvPr>
        </p:nvSpPr>
        <p:spPr/>
        <p:txBody>
          <a:bodyPr/>
          <a:lstStyle/>
          <a:p>
            <a:r>
              <a:rPr lang="nb-NO" smtClean="0"/>
              <a:t>nurulquran.com</a:t>
            </a:r>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9</a:t>
            </a:fld>
            <a:endParaRPr lang="nb-NO"/>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gendefinert 33">
      <a:dk1>
        <a:sysClr val="windowText" lastClr="000000"/>
      </a:dk1>
      <a:lt1>
        <a:sysClr val="window" lastClr="FFFFFF"/>
      </a:lt1>
      <a:dk2>
        <a:srgbClr val="24380E"/>
      </a:dk2>
      <a:lt2>
        <a:srgbClr val="92D050"/>
      </a:lt2>
      <a:accent1>
        <a:srgbClr val="BD0005"/>
      </a:accent1>
      <a:accent2>
        <a:srgbClr val="FF7C80"/>
      </a:accent2>
      <a:accent3>
        <a:srgbClr val="A04DA3"/>
      </a:accent3>
      <a:accent4>
        <a:srgbClr val="C4652D"/>
      </a:accent4>
      <a:accent5>
        <a:srgbClr val="8B5D3D"/>
      </a:accent5>
      <a:accent6>
        <a:srgbClr val="5C92B5"/>
      </a:accent6>
      <a:hlink>
        <a:srgbClr val="67AFBD"/>
      </a:hlink>
      <a:folHlink>
        <a:srgbClr val="C2A87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2872</TotalTime>
  <Words>1519</Words>
  <Application>Microsoft Office PowerPoint</Application>
  <PresentationFormat>On-screen Show (4:3)</PresentationFormat>
  <Paragraphs>241</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Austin</vt:lpstr>
      <vt:lpstr>Sabeel ul Huda  Lesson 41</vt:lpstr>
      <vt:lpstr>Topic of the verses:</vt:lpstr>
      <vt:lpstr>Ayah 14</vt:lpstr>
      <vt:lpstr>Ayah 14 - Translation</vt:lpstr>
      <vt:lpstr>The Islamic concept…</vt:lpstr>
      <vt:lpstr>”Beautified for people is the love…”</vt:lpstr>
      <vt:lpstr>”of women and sons…” </vt:lpstr>
      <vt:lpstr>” gold and silver, fine branded horses…”</vt:lpstr>
      <vt:lpstr>Why Allah swt put this Love ?</vt:lpstr>
      <vt:lpstr>Balance is the key…</vt:lpstr>
      <vt:lpstr>Ayah 15</vt:lpstr>
      <vt:lpstr>Ayah 15 - Translation</vt:lpstr>
      <vt:lpstr>”For those who fear Allah…”</vt:lpstr>
      <vt:lpstr>Ayah 16 – Translation</vt:lpstr>
      <vt:lpstr>What those with taqwa say…</vt:lpstr>
      <vt:lpstr>Ayah 17 - Translation</vt:lpstr>
      <vt:lpstr>Slide 17</vt:lpstr>
      <vt:lpstr>Assabreen to mustugfireen......</vt:lpstr>
      <vt:lpstr>Meeting with Allah....</vt:lpstr>
      <vt:lpstr>Ayah 18 - Translation</vt:lpstr>
      <vt:lpstr>Ayat-e-Shahaadat…</vt:lpstr>
      <vt:lpstr>Ayah 19</vt:lpstr>
      <vt:lpstr>Ayah 19 - Translation</vt:lpstr>
      <vt:lpstr>Meanings of word  Deen.?</vt:lpstr>
      <vt:lpstr>Meanings of word  ‘’ Islam’’</vt:lpstr>
      <vt:lpstr>Islam is the only true religion…</vt:lpstr>
      <vt:lpstr>Difference of opinion…</vt:lpstr>
      <vt:lpstr>Whoever  do Kufar.....</vt:lpstr>
      <vt:lpstr>Ayah 20</vt:lpstr>
      <vt:lpstr>Ayah 20 - Translation</vt:lpstr>
      <vt:lpstr>Advise to Muslims... How to deal with 3rd kind</vt:lpstr>
      <vt:lpstr>وَقُل لِّلَّذِينَ أُوتُوا الْكِتَابَ</vt:lpstr>
      <vt:lpstr>Ayah 21</vt:lpstr>
      <vt:lpstr>Ayah 21 - Translation</vt:lpstr>
      <vt:lpstr>Look at your history....</vt:lpstr>
      <vt:lpstr>Ayah 22 - Translation</vt:lpstr>
      <vt:lpstr>Activity for this lesson…</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Sabeel ul Huda  Lesson 34</dc:title>
  <dc:creator>HMS</dc:creator>
  <cp:lastModifiedBy>Ulfat</cp:lastModifiedBy>
  <cp:revision>101</cp:revision>
  <dcterms:created xsi:type="dcterms:W3CDTF">2011-02-24T16:09:51Z</dcterms:created>
  <dcterms:modified xsi:type="dcterms:W3CDTF">2011-03-31T08:19:19Z</dcterms:modified>
</cp:coreProperties>
</file>