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96" r:id="rId3"/>
    <p:sldId id="297" r:id="rId4"/>
    <p:sldId id="298" r:id="rId5"/>
    <p:sldId id="299" r:id="rId6"/>
    <p:sldId id="300" r:id="rId7"/>
    <p:sldId id="303" r:id="rId8"/>
    <p:sldId id="304" r:id="rId9"/>
    <p:sldId id="305" r:id="rId10"/>
    <p:sldId id="301" r:id="rId11"/>
    <p:sldId id="302" r:id="rId12"/>
    <p:sldId id="306" r:id="rId13"/>
    <p:sldId id="295" r:id="rId14"/>
    <p:sldId id="279" r:id="rId15"/>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786" y="-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07BC732-060D-43E9-BE8D-F63C0493A0A1}" type="datetimeFigureOut">
              <a:rPr lang="nb-NO" smtClean="0"/>
              <a:pPr/>
              <a:t>19.03.2011</a:t>
            </a:fld>
            <a:endParaRPr lang="nb-NO"/>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nb-NO"/>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92EC008-C18A-49C9-8F3B-8207961B5F7E}" type="slidenum">
              <a:rPr lang="nb-NO" smtClean="0"/>
              <a:pPr/>
              <a:t>‹#›</a:t>
            </a:fld>
            <a:endParaRPr lang="nb-NO"/>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3608" y="836712"/>
            <a:ext cx="7024744" cy="648072"/>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1043492" y="1628800"/>
            <a:ext cx="7056900" cy="420382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b-NO"/>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BC732-060D-43E9-BE8D-F63C0493A0A1}" type="datetimeFigureOut">
              <a:rPr lang="nb-NO" smtClean="0"/>
              <a:pPr/>
              <a:t>19.03.2011</a:t>
            </a:fld>
            <a:endParaRPr lang="nb-NO"/>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07BC732-060D-43E9-BE8D-F63C0493A0A1}" type="datetimeFigureOut">
              <a:rPr lang="nb-NO" smtClean="0"/>
              <a:pPr/>
              <a:t>19.03.2011</a:t>
            </a:fld>
            <a:endParaRPr lang="nb-NO"/>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92EC008-C18A-49C9-8F3B-8207961B5F7E}"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4572000" y="357166"/>
            <a:ext cx="3313355" cy="4273928"/>
          </a:xfrm>
        </p:spPr>
        <p:txBody>
          <a:bodyPr>
            <a:normAutofit/>
          </a:bodyPr>
          <a:lstStyle/>
          <a:p>
            <a:r>
              <a:rPr lang="nb-NO" dirty="0" err="1" smtClean="0">
                <a:solidFill>
                  <a:schemeClr val="accent1">
                    <a:lumMod val="50000"/>
                  </a:schemeClr>
                </a:solidFill>
              </a:rPr>
              <a:t>Sabeel</a:t>
            </a:r>
            <a:r>
              <a:rPr lang="nb-NO" dirty="0" smtClean="0">
                <a:solidFill>
                  <a:schemeClr val="accent1">
                    <a:lumMod val="50000"/>
                  </a:schemeClr>
                </a:solidFill>
              </a:rPr>
              <a:t> ul Huda </a:t>
            </a:r>
            <a:br>
              <a:rPr lang="nb-NO" dirty="0" smtClean="0">
                <a:solidFill>
                  <a:schemeClr val="accent1">
                    <a:lumMod val="50000"/>
                  </a:schemeClr>
                </a:solidFill>
              </a:rPr>
            </a:br>
            <a:r>
              <a:rPr lang="nb-NO" dirty="0" err="1" smtClean="0">
                <a:solidFill>
                  <a:schemeClr val="accent1">
                    <a:lumMod val="50000"/>
                  </a:schemeClr>
                </a:solidFill>
              </a:rPr>
              <a:t>Lesson</a:t>
            </a:r>
            <a:r>
              <a:rPr lang="nb-NO" dirty="0" smtClean="0">
                <a:solidFill>
                  <a:schemeClr val="accent1">
                    <a:lumMod val="50000"/>
                  </a:schemeClr>
                </a:solidFill>
              </a:rPr>
              <a:t> 38</a:t>
            </a:r>
            <a:endParaRPr lang="nb-NO" dirty="0">
              <a:solidFill>
                <a:schemeClr val="accent1">
                  <a:lumMod val="50000"/>
                </a:schemeClr>
              </a:solidFill>
            </a:endParaRPr>
          </a:p>
        </p:txBody>
      </p:sp>
      <p:sp>
        <p:nvSpPr>
          <p:cNvPr id="3" name="Undertittel 2"/>
          <p:cNvSpPr>
            <a:spLocks noGrp="1"/>
          </p:cNvSpPr>
          <p:nvPr>
            <p:ph type="subTitle" idx="1"/>
          </p:nvPr>
        </p:nvSpPr>
        <p:spPr/>
        <p:txBody>
          <a:bodyPr/>
          <a:lstStyle/>
          <a:p>
            <a:r>
              <a:rPr lang="nb-NO" dirty="0" err="1" smtClean="0"/>
              <a:t>Surah</a:t>
            </a:r>
            <a:r>
              <a:rPr lang="nb-NO" dirty="0" smtClean="0"/>
              <a:t> </a:t>
            </a:r>
            <a:r>
              <a:rPr lang="nb-NO" dirty="0" err="1" smtClean="0"/>
              <a:t>Al-Baqarah</a:t>
            </a:r>
            <a:r>
              <a:rPr lang="nb-NO" dirty="0" smtClean="0"/>
              <a:t>: 282-283</a:t>
            </a:r>
            <a:endParaRPr lang="nb-NO" dirty="0"/>
          </a:p>
        </p:txBody>
      </p:sp>
      <p:sp>
        <p:nvSpPr>
          <p:cNvPr id="4" name="Rectangle 3"/>
          <p:cNvSpPr/>
          <p:nvPr/>
        </p:nvSpPr>
        <p:spPr>
          <a:xfrm>
            <a:off x="214282" y="428604"/>
            <a:ext cx="8643998" cy="1754326"/>
          </a:xfrm>
          <a:prstGeom prst="rect">
            <a:avLst/>
          </a:prstGeom>
          <a:noFill/>
        </p:spPr>
        <p:txBody>
          <a:bodyPr wrap="squar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Loan     is</a:t>
            </a:r>
            <a:r>
              <a:rPr lang="en-U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available but……………</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283</a:t>
            </a:r>
            <a:endParaRPr lang="nb-NO" dirty="0"/>
          </a:p>
        </p:txBody>
      </p:sp>
      <p:sp>
        <p:nvSpPr>
          <p:cNvPr id="3" name="Plassholder for innhold 2"/>
          <p:cNvSpPr>
            <a:spLocks noGrp="1"/>
          </p:cNvSpPr>
          <p:nvPr>
            <p:ph idx="1"/>
          </p:nvPr>
        </p:nvSpPr>
        <p:spPr/>
        <p:txBody>
          <a:bodyPr>
            <a:normAutofit/>
          </a:bodyPr>
          <a:lstStyle/>
          <a:p>
            <a:pPr algn="ctr">
              <a:buNone/>
            </a:pPr>
            <a:r>
              <a:rPr lang="ar-AE" sz="4400" dirty="0" smtClean="0"/>
              <a:t>﴿وَإِن كُنتُمْ عَلَى سَفَرٍ وَلَمْ تَجِدُواْ كَاتِبًا فَرِهَـنٌ مَّقْبُوضَةٌ فَإِنْ أَمِنَ بَعْضُكُم بَعْضًا فَلْيُؤَدِّ الَّذِى اؤْتُمِنَ أَمَـنَتَهُ وَلْيَتَّقِ اللَّهَ رَبَّهُ وَلاَ تَكْتُمُواْ الشَّهَـدَةَ وَمَن يَكْتُمْهَا فَإِنَّهُ ءَاثِمٌ قَلْبُهُ وَاللَّهُ بِمَا تَعْمَلُونَ عَلِيمٌ ﴾</a:t>
            </a:r>
            <a:endParaRPr lang="nb-NO" sz="4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283 - </a:t>
            </a:r>
            <a:r>
              <a:rPr lang="nb-NO" dirty="0" err="1" smtClean="0"/>
              <a:t>Translation</a:t>
            </a:r>
            <a:endParaRPr lang="nb-NO" dirty="0"/>
          </a:p>
        </p:txBody>
      </p:sp>
      <p:sp>
        <p:nvSpPr>
          <p:cNvPr id="3" name="Plassholder for innhold 2"/>
          <p:cNvSpPr>
            <a:spLocks noGrp="1"/>
          </p:cNvSpPr>
          <p:nvPr>
            <p:ph idx="1"/>
          </p:nvPr>
        </p:nvSpPr>
        <p:spPr/>
        <p:txBody>
          <a:bodyPr>
            <a:normAutofit/>
          </a:bodyPr>
          <a:lstStyle/>
          <a:p>
            <a:pPr algn="ctr">
              <a:buNone/>
            </a:pPr>
            <a:r>
              <a:rPr lang="en-US" sz="2800" dirty="0" smtClean="0"/>
              <a:t>And if you are on a journey and cannot find a scribe, then a security deposit [should be] taken. And if one of you entrusts another, then let him who is entrusted discharge his trust [faithfully] and let him fear Allah , his Lord. And do not conceal testimony, for whoever conceals it - his heart is indeed sinful, and Allah is Knowing of what you do.</a:t>
            </a:r>
          </a:p>
          <a:p>
            <a:pPr algn="ctr">
              <a:buNone/>
            </a:pPr>
            <a:endParaRPr lang="nb-NO"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err="1" smtClean="0"/>
              <a:t>When</a:t>
            </a:r>
            <a:r>
              <a:rPr lang="nb-NO" dirty="0" smtClean="0"/>
              <a:t> </a:t>
            </a:r>
            <a:r>
              <a:rPr lang="nb-NO" dirty="0" err="1" smtClean="0"/>
              <a:t>on</a:t>
            </a:r>
            <a:r>
              <a:rPr lang="nb-NO" dirty="0" smtClean="0"/>
              <a:t> a </a:t>
            </a:r>
            <a:r>
              <a:rPr lang="nb-NO" dirty="0" err="1" smtClean="0"/>
              <a:t>journey</a:t>
            </a:r>
            <a:r>
              <a:rPr lang="nb-NO" dirty="0" smtClean="0"/>
              <a:t>…</a:t>
            </a:r>
            <a:endParaRPr lang="nb-NO" dirty="0"/>
          </a:p>
        </p:txBody>
      </p:sp>
      <p:sp>
        <p:nvSpPr>
          <p:cNvPr id="3" name="Plassholder for innhold 2"/>
          <p:cNvSpPr>
            <a:spLocks noGrp="1"/>
          </p:cNvSpPr>
          <p:nvPr>
            <p:ph idx="1"/>
          </p:nvPr>
        </p:nvSpPr>
        <p:spPr/>
        <p:txBody>
          <a:bodyPr/>
          <a:lstStyle/>
          <a:p>
            <a:r>
              <a:rPr lang="en-US" dirty="0" smtClean="0"/>
              <a:t>Imam </a:t>
            </a:r>
            <a:r>
              <a:rPr lang="en-US" dirty="0" err="1" smtClean="0"/>
              <a:t>Buhari</a:t>
            </a:r>
            <a:r>
              <a:rPr lang="en-US" dirty="0" smtClean="0"/>
              <a:t> and </a:t>
            </a:r>
            <a:r>
              <a:rPr lang="en-US" dirty="0" err="1" smtClean="0"/>
              <a:t>muslim</a:t>
            </a:r>
            <a:r>
              <a:rPr lang="en-US" dirty="0" smtClean="0"/>
              <a:t> </a:t>
            </a:r>
            <a:r>
              <a:rPr lang="en-US" dirty="0" smtClean="0"/>
              <a:t> </a:t>
            </a:r>
            <a:r>
              <a:rPr lang="en-US" dirty="0" smtClean="0"/>
              <a:t>recorded that </a:t>
            </a:r>
            <a:r>
              <a:rPr lang="en-US" dirty="0" err="1" smtClean="0"/>
              <a:t>Anas</a:t>
            </a:r>
            <a:r>
              <a:rPr lang="en-US" dirty="0" smtClean="0"/>
              <a:t> said that the Messenger of Allah died while his shield was mortgaged with a Jew in return for thirty </a:t>
            </a:r>
            <a:r>
              <a:rPr lang="en-US" dirty="0" err="1" smtClean="0"/>
              <a:t>Wasq</a:t>
            </a:r>
            <a:r>
              <a:rPr lang="en-US" dirty="0" smtClean="0"/>
              <a:t> of barley, which the Prophet bought on credit as provisions for his household.</a:t>
            </a:r>
          </a:p>
          <a:p>
            <a:r>
              <a:rPr lang="en-US" dirty="0" err="1" smtClean="0"/>
              <a:t>Hadith</a:t>
            </a:r>
            <a:r>
              <a:rPr lang="en-US" dirty="0" smtClean="0"/>
              <a:t>: The hand (of the debtor) will carry the burden of what it took until it gives it back. </a:t>
            </a:r>
          </a:p>
          <a:p>
            <a:r>
              <a:rPr lang="en-US" dirty="0" smtClean="0"/>
              <a:t>“And do not conceal testimony” means, do not hide it or refuse to announce it. It is a major sin to do that. </a:t>
            </a:r>
          </a:p>
          <a:p>
            <a:endParaRPr lang="nb-N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err="1" smtClean="0"/>
              <a:t>Activity</a:t>
            </a:r>
            <a:r>
              <a:rPr lang="nb-NO" dirty="0" smtClean="0"/>
              <a:t> for </a:t>
            </a:r>
            <a:r>
              <a:rPr lang="nb-NO" dirty="0" err="1" smtClean="0"/>
              <a:t>this</a:t>
            </a:r>
            <a:r>
              <a:rPr lang="nb-NO" dirty="0" smtClean="0"/>
              <a:t> </a:t>
            </a:r>
            <a:r>
              <a:rPr lang="nb-NO" dirty="0" err="1" smtClean="0"/>
              <a:t>lesson</a:t>
            </a:r>
            <a:r>
              <a:rPr lang="nb-NO" dirty="0" smtClean="0"/>
              <a:t>…</a:t>
            </a:r>
            <a:endParaRPr lang="nb-NO" dirty="0"/>
          </a:p>
        </p:txBody>
      </p:sp>
      <p:sp>
        <p:nvSpPr>
          <p:cNvPr id="3" name="Plassholder for innhold 2"/>
          <p:cNvSpPr>
            <a:spLocks noGrp="1"/>
          </p:cNvSpPr>
          <p:nvPr>
            <p:ph idx="1"/>
          </p:nvPr>
        </p:nvSpPr>
        <p:spPr/>
        <p:txBody>
          <a:bodyPr/>
          <a:lstStyle/>
          <a:p>
            <a:r>
              <a:rPr lang="nb-NO" dirty="0" smtClean="0"/>
              <a:t> </a:t>
            </a:r>
            <a:endParaRPr lang="nb-NO"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endParaRPr lang="nb-NO"/>
          </a:p>
        </p:txBody>
      </p:sp>
      <p:pic>
        <p:nvPicPr>
          <p:cNvPr id="4" name="Picture 2"/>
          <p:cNvPicPr>
            <a:picLocks noGrp="1" noChangeAspect="1" noChangeArrowheads="1"/>
          </p:cNvPicPr>
          <p:nvPr>
            <p:ph idx="1"/>
          </p:nvPr>
        </p:nvPicPr>
        <p:blipFill>
          <a:blip r:embed="rId2" cstate="print"/>
          <a:stretch>
            <a:fillRect/>
          </a:stretch>
        </p:blipFill>
        <p:spPr bwMode="auto">
          <a:xfrm>
            <a:off x="1115616" y="1916832"/>
            <a:ext cx="7004937" cy="410445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1043492" y="1628800"/>
            <a:ext cx="3960556" cy="4203829"/>
          </a:xfrm>
        </p:spPr>
        <p:txBody>
          <a:bodyPr>
            <a:normAutofit fontScale="85000" lnSpcReduction="10000"/>
          </a:bodyPr>
          <a:lstStyle/>
          <a:p>
            <a:r>
              <a:rPr lang="nb-NO" sz="3200" dirty="0" err="1" smtClean="0"/>
              <a:t>Contract</a:t>
            </a:r>
            <a:r>
              <a:rPr lang="nb-NO" sz="3200" dirty="0" smtClean="0"/>
              <a:t> </a:t>
            </a:r>
            <a:r>
              <a:rPr lang="nb-NO" sz="3200" dirty="0" err="1" smtClean="0"/>
              <a:t>law</a:t>
            </a:r>
            <a:r>
              <a:rPr lang="nb-NO" sz="3200" dirty="0" smtClean="0"/>
              <a:t> in </a:t>
            </a:r>
            <a:r>
              <a:rPr lang="nb-NO" sz="3200" dirty="0" err="1" smtClean="0"/>
              <a:t>the</a:t>
            </a:r>
            <a:r>
              <a:rPr lang="nb-NO" sz="3200" dirty="0" smtClean="0"/>
              <a:t> </a:t>
            </a:r>
            <a:r>
              <a:rPr lang="nb-NO" sz="3200" dirty="0" err="1" smtClean="0"/>
              <a:t>Quran</a:t>
            </a:r>
            <a:r>
              <a:rPr lang="nb-NO" sz="3200" dirty="0" smtClean="0"/>
              <a:t>: </a:t>
            </a:r>
          </a:p>
          <a:p>
            <a:r>
              <a:rPr lang="nb-NO" sz="3200" dirty="0" smtClean="0"/>
              <a:t>The </a:t>
            </a:r>
            <a:r>
              <a:rPr lang="nb-NO" sz="3200" dirty="0" err="1" smtClean="0"/>
              <a:t>importance</a:t>
            </a:r>
            <a:r>
              <a:rPr lang="nb-NO" sz="3200" dirty="0" smtClean="0"/>
              <a:t> </a:t>
            </a:r>
            <a:r>
              <a:rPr lang="nb-NO" sz="3200" dirty="0" err="1" smtClean="0"/>
              <a:t>of</a:t>
            </a:r>
            <a:r>
              <a:rPr lang="nb-NO" sz="3200" dirty="0" smtClean="0"/>
              <a:t> </a:t>
            </a:r>
            <a:r>
              <a:rPr lang="nb-NO" sz="3200" dirty="0" err="1" smtClean="0"/>
              <a:t>written</a:t>
            </a:r>
            <a:r>
              <a:rPr lang="nb-NO" sz="3200" dirty="0" smtClean="0"/>
              <a:t> </a:t>
            </a:r>
            <a:r>
              <a:rPr lang="nb-NO" sz="3200" dirty="0" err="1" smtClean="0"/>
              <a:t>contracts</a:t>
            </a:r>
            <a:r>
              <a:rPr lang="nb-NO" sz="3200" dirty="0" smtClean="0"/>
              <a:t> and </a:t>
            </a:r>
            <a:r>
              <a:rPr lang="nb-NO" sz="3200" dirty="0" err="1" smtClean="0"/>
              <a:t>the</a:t>
            </a:r>
            <a:r>
              <a:rPr lang="nb-NO" sz="3200" dirty="0" smtClean="0"/>
              <a:t> </a:t>
            </a:r>
            <a:r>
              <a:rPr lang="nb-NO" sz="3200" dirty="0" err="1" smtClean="0"/>
              <a:t>witnesses</a:t>
            </a:r>
            <a:r>
              <a:rPr lang="nb-NO" sz="3200" dirty="0" smtClean="0"/>
              <a:t> </a:t>
            </a:r>
            <a:r>
              <a:rPr lang="nb-NO" sz="3200" dirty="0" err="1" smtClean="0"/>
              <a:t>that</a:t>
            </a:r>
            <a:r>
              <a:rPr lang="nb-NO" sz="3200" dirty="0" smtClean="0"/>
              <a:t> </a:t>
            </a:r>
            <a:r>
              <a:rPr lang="nb-NO" sz="3200" dirty="0" err="1" smtClean="0"/>
              <a:t>are</a:t>
            </a:r>
            <a:r>
              <a:rPr lang="nb-NO" sz="3200" dirty="0" smtClean="0"/>
              <a:t> </a:t>
            </a:r>
            <a:r>
              <a:rPr lang="nb-NO" sz="3200" dirty="0" err="1" smtClean="0"/>
              <a:t>needed</a:t>
            </a:r>
            <a:r>
              <a:rPr lang="nb-NO" sz="3200" dirty="0" smtClean="0"/>
              <a:t> [282]</a:t>
            </a:r>
          </a:p>
          <a:p>
            <a:r>
              <a:rPr lang="nb-NO" sz="3200" dirty="0" err="1" smtClean="0"/>
              <a:t>Rules</a:t>
            </a:r>
            <a:r>
              <a:rPr lang="nb-NO" sz="3200" dirty="0" smtClean="0"/>
              <a:t> </a:t>
            </a:r>
            <a:r>
              <a:rPr lang="nb-NO" sz="3200" dirty="0" err="1" smtClean="0"/>
              <a:t>about</a:t>
            </a:r>
            <a:r>
              <a:rPr lang="nb-NO" sz="3200" dirty="0" smtClean="0"/>
              <a:t> </a:t>
            </a:r>
            <a:r>
              <a:rPr lang="nb-NO" sz="3200" dirty="0" err="1" smtClean="0"/>
              <a:t>contracts</a:t>
            </a:r>
            <a:r>
              <a:rPr lang="nb-NO" sz="3200" dirty="0" smtClean="0"/>
              <a:t> </a:t>
            </a:r>
            <a:r>
              <a:rPr lang="nb-NO" sz="3200" dirty="0" err="1" smtClean="0"/>
              <a:t>that</a:t>
            </a:r>
            <a:r>
              <a:rPr lang="nb-NO" sz="3200" dirty="0" smtClean="0"/>
              <a:t> </a:t>
            </a:r>
            <a:r>
              <a:rPr lang="nb-NO" sz="3200" dirty="0" err="1" smtClean="0"/>
              <a:t>are</a:t>
            </a:r>
            <a:r>
              <a:rPr lang="nb-NO" sz="3200" dirty="0" smtClean="0"/>
              <a:t> </a:t>
            </a:r>
            <a:r>
              <a:rPr lang="nb-NO" sz="3200" dirty="0" err="1" smtClean="0"/>
              <a:t>signed</a:t>
            </a:r>
            <a:r>
              <a:rPr lang="nb-NO" sz="3200" dirty="0" smtClean="0"/>
              <a:t> during a </a:t>
            </a:r>
            <a:r>
              <a:rPr lang="nb-NO" sz="3200" dirty="0" err="1" smtClean="0"/>
              <a:t>journey</a:t>
            </a:r>
            <a:r>
              <a:rPr lang="nb-NO" sz="3200" dirty="0" smtClean="0"/>
              <a:t> [283]</a:t>
            </a:r>
            <a:endParaRPr lang="nb-NO" sz="3200" dirty="0"/>
          </a:p>
        </p:txBody>
      </p:sp>
      <p:sp>
        <p:nvSpPr>
          <p:cNvPr id="3" name="Tittel 2"/>
          <p:cNvSpPr>
            <a:spLocks noGrp="1"/>
          </p:cNvSpPr>
          <p:nvPr>
            <p:ph type="title"/>
          </p:nvPr>
        </p:nvSpPr>
        <p:spPr/>
        <p:txBody>
          <a:bodyPr>
            <a:normAutofit fontScale="90000"/>
          </a:bodyPr>
          <a:lstStyle/>
          <a:p>
            <a:r>
              <a:rPr lang="nb-NO" dirty="0" err="1" smtClean="0"/>
              <a:t>Topic</a:t>
            </a:r>
            <a:r>
              <a:rPr lang="nb-NO" dirty="0" smtClean="0"/>
              <a:t> </a:t>
            </a:r>
            <a:r>
              <a:rPr lang="nb-NO" dirty="0" err="1" smtClean="0"/>
              <a:t>of</a:t>
            </a:r>
            <a:r>
              <a:rPr lang="nb-NO" dirty="0" smtClean="0"/>
              <a:t> verses</a:t>
            </a:r>
            <a:endParaRPr lang="nb-NO" dirty="0"/>
          </a:p>
        </p:txBody>
      </p:sp>
      <p:pic>
        <p:nvPicPr>
          <p:cNvPr id="4100" name="Picture 4" descr="http://www.cgdigest.com/contracts.jpg"/>
          <p:cNvPicPr>
            <a:picLocks noChangeAspect="1" noChangeArrowheads="1"/>
          </p:cNvPicPr>
          <p:nvPr/>
        </p:nvPicPr>
        <p:blipFill>
          <a:blip r:embed="rId2" cstate="print"/>
          <a:srcRect/>
          <a:stretch>
            <a:fillRect/>
          </a:stretch>
        </p:blipFill>
        <p:spPr bwMode="auto">
          <a:xfrm>
            <a:off x="5148064" y="1772816"/>
            <a:ext cx="2952328" cy="331236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282 - 1</a:t>
            </a:r>
            <a:endParaRPr lang="nb-NO" dirty="0"/>
          </a:p>
        </p:txBody>
      </p:sp>
      <p:sp>
        <p:nvSpPr>
          <p:cNvPr id="3" name="Plassholder for innhold 2"/>
          <p:cNvSpPr>
            <a:spLocks noGrp="1"/>
          </p:cNvSpPr>
          <p:nvPr>
            <p:ph idx="1"/>
          </p:nvPr>
        </p:nvSpPr>
        <p:spPr/>
        <p:txBody>
          <a:bodyPr>
            <a:noAutofit/>
          </a:bodyPr>
          <a:lstStyle/>
          <a:p>
            <a:pPr algn="ctr">
              <a:buNone/>
            </a:pPr>
            <a:r>
              <a:rPr lang="ar-AE" sz="3200" dirty="0" smtClean="0"/>
              <a:t>﴿يأَيُّهَا الَّذِينَ ءَامَنُواْ إِذَا تَدَايَنتُم بِدَيْنٍ إِلَى أَجَلٍ مُّسَمًّى فَاكْتُبُوهُ وَلْيَكْتُب بَّيْنَكُم كَاتِبٌ بِالْعَدْلِ وَلاَ يَأْبَ كَاتِبٌ أَن يَكْتُبَ كَمَا عَلَّمَهُ اللَّهُ فَلْيَكْتُبْ وَلْيُمْلِلِ الَّذِى عَلَيْهِ الْحَقُّ وَلْيَتَّقِ اللَّهَ رَبَّهُ وَلاَ يَبْخَسْ مِنْهُ شَيْئاً فَإن كَانَ الَّذِى عَلَيْهِ الْحَقُّ سَفِيهًا أَوْ ضَعِيفًا أَوْ لاَ يَسْتَطِيعُ أَن يُمِلَّ هُوَ فَلْيُمْلِلْ وَلِيُّهُ بِالْعَدْلِ وَاسْتَشْهِدُواْ شَهِيدَيْنِ مِّن رِّجَالِكُمْ فَإِن لَّمْ يَكُونَا رَجُلَيْنِ فَرَجُلٌ وَامْرَأَتَانِ مِمَّن تَرْضَوْنَ مِنَ الشُّهَدَآءِ أَن تَضِلَّ إْحْدَاهُمَا فَتُذَكِّرَ إِحْدَاهُمَا الاٍّخْرَى</a:t>
            </a:r>
            <a:endParaRPr lang="nb-NO"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282 - 2</a:t>
            </a:r>
            <a:endParaRPr lang="nb-NO" dirty="0"/>
          </a:p>
        </p:txBody>
      </p:sp>
      <p:sp>
        <p:nvSpPr>
          <p:cNvPr id="3" name="Plassholder for innhold 2"/>
          <p:cNvSpPr>
            <a:spLocks noGrp="1"/>
          </p:cNvSpPr>
          <p:nvPr>
            <p:ph idx="1"/>
          </p:nvPr>
        </p:nvSpPr>
        <p:spPr/>
        <p:txBody>
          <a:bodyPr>
            <a:noAutofit/>
          </a:bodyPr>
          <a:lstStyle/>
          <a:p>
            <a:pPr algn="ctr">
              <a:buNone/>
            </a:pPr>
            <a:r>
              <a:rPr lang="ar-AE" sz="3600" dirty="0" smtClean="0"/>
              <a:t>وَلاَ يَأْبَ الشُّهَدَآءُ إِذَا مَا دُعُواْ وَلاَ تَسْـَمُواْ أَن تَكْتُبُوهُ صَغِيرًا أَوْ كَبِيرًا إِلَى أَجَلِهِ ذَلِكُمْ أَقْسَطُ عِندَ اللَّهِ وَأَقْوَمُ لِلشَّهَـدَةِ وَأَدْنَى أَلاَّ تَرْتَابُواْ إِلاَ أَن تَكُونَ تِجَـرَةً حَاضِرَةً تُدِيرُونَهَا بَيْنَكُمْ فَلَيْسَ عَلَيْكُمْ جُنَاحٌ أَلاَّ تَكْتُبُوهَا وَأَشْهِدُواْ إِذَا تَبَايَعْتُمْ وَلاَ يُضَآرَّ كَاتِبٌ وَلاَ شَهِيدٌ وَإِن تَفْعَلُواْ فَإِنَّهُ فُسُوقٌ بِكُمْ وَاتَّقُواْ اللَّهَ وَيُعَلِّمُكُمُ اللَّهُ وَاللَّهُ بِكُلِّ شَيْءٍ عَلِيمٌ ﴾</a:t>
            </a:r>
            <a:endParaRPr lang="nb-NO"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282 – </a:t>
            </a:r>
            <a:r>
              <a:rPr lang="nb-NO" dirty="0" err="1" smtClean="0"/>
              <a:t>Translation</a:t>
            </a:r>
            <a:r>
              <a:rPr lang="nb-NO" dirty="0" smtClean="0"/>
              <a:t> - 1</a:t>
            </a:r>
            <a:endParaRPr lang="nb-NO" dirty="0"/>
          </a:p>
        </p:txBody>
      </p:sp>
      <p:sp>
        <p:nvSpPr>
          <p:cNvPr id="3" name="Plassholder for innhold 2"/>
          <p:cNvSpPr>
            <a:spLocks noGrp="1"/>
          </p:cNvSpPr>
          <p:nvPr>
            <p:ph idx="1"/>
          </p:nvPr>
        </p:nvSpPr>
        <p:spPr>
          <a:xfrm>
            <a:off x="1043492" y="1628800"/>
            <a:ext cx="7056900" cy="4608512"/>
          </a:xfrm>
        </p:spPr>
        <p:txBody>
          <a:bodyPr>
            <a:normAutofit fontScale="92500"/>
          </a:bodyPr>
          <a:lstStyle/>
          <a:p>
            <a:pPr algn="ctr">
              <a:buNone/>
            </a:pPr>
            <a:r>
              <a:rPr lang="en-US" dirty="0" smtClean="0"/>
              <a:t>O you who have believed, when you contract a debt for a specified term, write it down. And let a scribe write [it] between you in justice. Let no scribe refuse to write as Allah has taught him. So let him write and let the one who has the obligation dictate. And let him fear Allah , his Lord, and not leave anything out of it. But if the one who has the obligation is of limited understanding or weak or unable to dictate himself, then let his guardian dictate in justice. And bring to witness two witnesses from among your men. And if there are not two men [available], then a man and two women from those whom you accept as witnesses - so that if one of the women errs, then the other can remind her.</a:t>
            </a:r>
            <a:endParaRPr lang="nb-N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Verse 282 – </a:t>
            </a:r>
            <a:r>
              <a:rPr lang="nb-NO" dirty="0" err="1" smtClean="0"/>
              <a:t>Translation</a:t>
            </a:r>
            <a:r>
              <a:rPr lang="nb-NO" dirty="0" smtClean="0"/>
              <a:t> - 2</a:t>
            </a:r>
            <a:endParaRPr lang="nb-NO" dirty="0"/>
          </a:p>
        </p:txBody>
      </p:sp>
      <p:sp>
        <p:nvSpPr>
          <p:cNvPr id="3" name="Plassholder for innhold 2"/>
          <p:cNvSpPr>
            <a:spLocks noGrp="1"/>
          </p:cNvSpPr>
          <p:nvPr>
            <p:ph idx="1"/>
          </p:nvPr>
        </p:nvSpPr>
        <p:spPr>
          <a:xfrm>
            <a:off x="1043492" y="1628800"/>
            <a:ext cx="7056900" cy="4320480"/>
          </a:xfrm>
        </p:spPr>
        <p:txBody>
          <a:bodyPr>
            <a:normAutofit fontScale="92500"/>
          </a:bodyPr>
          <a:lstStyle/>
          <a:p>
            <a:pPr algn="ctr">
              <a:buNone/>
            </a:pPr>
            <a:r>
              <a:rPr lang="en-US" dirty="0" smtClean="0"/>
              <a:t>And let not the witnesses refuse when they are called upon. And do not be [too] weary to write it, whether it is small or large, for its [specified] term. That is more just in the sight of Allah and stronger as evidence and more likely to prevent doubt between you, except when it is an immediate transaction which you conduct among yourselves. For [then] there is no blame upon you if you do not write it. And take witnesses when you conclude a contract. Let no scribe be harmed or any witness. For if you do so, indeed, it is [grave] disobedience in you. And fear Allah . And Allah teaches you. And Allah is Knowing of all things.</a:t>
            </a:r>
          </a:p>
          <a:p>
            <a:pPr algn="ctr">
              <a:buNone/>
            </a:pPr>
            <a:endParaRPr lang="nb-N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043608" y="785794"/>
            <a:ext cx="7024744" cy="1131038"/>
          </a:xfrm>
        </p:spPr>
        <p:txBody>
          <a:bodyPr>
            <a:normAutofit fontScale="90000"/>
          </a:bodyPr>
          <a:lstStyle/>
          <a:p>
            <a:r>
              <a:rPr lang="nb-NO" dirty="0" smtClean="0"/>
              <a:t>The </a:t>
            </a:r>
            <a:r>
              <a:rPr lang="nb-NO" dirty="0" err="1" smtClean="0"/>
              <a:t>necessity</a:t>
            </a:r>
            <a:r>
              <a:rPr lang="nb-NO" dirty="0" smtClean="0"/>
              <a:t> </a:t>
            </a:r>
            <a:r>
              <a:rPr lang="nb-NO" dirty="0" err="1" smtClean="0"/>
              <a:t>of</a:t>
            </a:r>
            <a:r>
              <a:rPr lang="nb-NO" dirty="0" smtClean="0"/>
              <a:t> </a:t>
            </a:r>
            <a:r>
              <a:rPr lang="nb-NO" dirty="0" err="1" smtClean="0"/>
              <a:t>writing</a:t>
            </a:r>
            <a:r>
              <a:rPr lang="nb-NO" dirty="0" smtClean="0"/>
              <a:t> </a:t>
            </a:r>
            <a:r>
              <a:rPr lang="nb-NO" dirty="0" err="1" smtClean="0"/>
              <a:t>transactions</a:t>
            </a:r>
            <a:r>
              <a:rPr lang="nb-NO" dirty="0" smtClean="0"/>
              <a:t> </a:t>
            </a:r>
            <a:r>
              <a:rPr lang="nb-NO" dirty="0" err="1" smtClean="0"/>
              <a:t>that</a:t>
            </a:r>
            <a:r>
              <a:rPr lang="nb-NO" dirty="0" smtClean="0"/>
              <a:t> </a:t>
            </a:r>
            <a:r>
              <a:rPr lang="nb-NO" dirty="0" err="1" smtClean="0"/>
              <a:t>take</a:t>
            </a:r>
            <a:r>
              <a:rPr lang="nb-NO" dirty="0" smtClean="0"/>
              <a:t> </a:t>
            </a:r>
            <a:r>
              <a:rPr lang="nb-NO" dirty="0" err="1" smtClean="0"/>
              <a:t>effect</a:t>
            </a:r>
            <a:r>
              <a:rPr lang="nb-NO" dirty="0" smtClean="0"/>
              <a:t> later </a:t>
            </a:r>
            <a:r>
              <a:rPr lang="nb-NO" dirty="0" err="1" smtClean="0"/>
              <a:t>on</a:t>
            </a:r>
            <a:r>
              <a:rPr lang="nb-NO" dirty="0" smtClean="0"/>
              <a:t>…</a:t>
            </a:r>
            <a:endParaRPr lang="nb-NO" dirty="0"/>
          </a:p>
        </p:txBody>
      </p:sp>
      <p:sp>
        <p:nvSpPr>
          <p:cNvPr id="3" name="Plassholder for innhold 2"/>
          <p:cNvSpPr>
            <a:spLocks noGrp="1"/>
          </p:cNvSpPr>
          <p:nvPr>
            <p:ph idx="1"/>
          </p:nvPr>
        </p:nvSpPr>
        <p:spPr>
          <a:xfrm>
            <a:off x="1043608" y="2060848"/>
            <a:ext cx="7056900" cy="4203829"/>
          </a:xfrm>
        </p:spPr>
        <p:txBody>
          <a:bodyPr/>
          <a:lstStyle/>
          <a:p>
            <a:r>
              <a:rPr lang="nb-NO" dirty="0" smtClean="0"/>
              <a:t>This </a:t>
            </a:r>
            <a:r>
              <a:rPr lang="nb-NO" dirty="0" err="1" smtClean="0"/>
              <a:t>Ayah</a:t>
            </a:r>
            <a:r>
              <a:rPr lang="nb-NO" dirty="0" smtClean="0"/>
              <a:t> is </a:t>
            </a:r>
            <a:r>
              <a:rPr lang="nb-NO" dirty="0" err="1" smtClean="0"/>
              <a:t>the</a:t>
            </a:r>
            <a:r>
              <a:rPr lang="nb-NO" dirty="0" smtClean="0"/>
              <a:t> </a:t>
            </a:r>
            <a:r>
              <a:rPr lang="nb-NO" dirty="0" err="1" smtClean="0"/>
              <a:t>longest</a:t>
            </a:r>
            <a:r>
              <a:rPr lang="nb-NO" dirty="0" smtClean="0"/>
              <a:t> in </a:t>
            </a:r>
            <a:r>
              <a:rPr lang="nb-NO" dirty="0" err="1" smtClean="0"/>
              <a:t>the</a:t>
            </a:r>
            <a:r>
              <a:rPr lang="nb-NO" dirty="0" smtClean="0"/>
              <a:t> </a:t>
            </a:r>
            <a:r>
              <a:rPr lang="nb-NO" dirty="0" err="1" smtClean="0"/>
              <a:t>Quran</a:t>
            </a:r>
            <a:r>
              <a:rPr lang="nb-NO" dirty="0" smtClean="0"/>
              <a:t>. </a:t>
            </a:r>
          </a:p>
          <a:p>
            <a:r>
              <a:rPr lang="en-US" dirty="0" smtClean="0"/>
              <a:t>Allah's believing servants are told to record their business transactions when their term is delayed, to preserve the terms and timing of these transactions, and the memory of witnesses.</a:t>
            </a:r>
          </a:p>
          <a:p>
            <a:r>
              <a:rPr lang="en-US" dirty="0" smtClean="0"/>
              <a:t>The scribe is not allowed to cheat any party of the contract and is to only record what the parties of the contract agreed to, without addition or deletion.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043608" y="1052736"/>
            <a:ext cx="7024744" cy="864096"/>
          </a:xfrm>
        </p:spPr>
        <p:txBody>
          <a:bodyPr>
            <a:normAutofit fontScale="90000"/>
          </a:bodyPr>
          <a:lstStyle/>
          <a:p>
            <a:r>
              <a:rPr lang="nb-NO" dirty="0" err="1" smtClean="0"/>
              <a:t>Witnesses</a:t>
            </a:r>
            <a:r>
              <a:rPr lang="nb-NO" dirty="0" smtClean="0"/>
              <a:t> </a:t>
            </a:r>
            <a:r>
              <a:rPr lang="nb-NO" dirty="0" err="1" smtClean="0"/>
              <a:t>should</a:t>
            </a:r>
            <a:r>
              <a:rPr lang="nb-NO" dirty="0" smtClean="0"/>
              <a:t> </a:t>
            </a:r>
            <a:r>
              <a:rPr lang="nb-NO" dirty="0" err="1" smtClean="0"/>
              <a:t>attend</a:t>
            </a:r>
            <a:r>
              <a:rPr lang="nb-NO" dirty="0" smtClean="0"/>
              <a:t> </a:t>
            </a:r>
            <a:r>
              <a:rPr lang="nb-NO" dirty="0" err="1" smtClean="0"/>
              <a:t>the</a:t>
            </a:r>
            <a:r>
              <a:rPr lang="nb-NO" dirty="0" smtClean="0"/>
              <a:t> </a:t>
            </a:r>
            <a:r>
              <a:rPr lang="nb-NO" dirty="0" err="1" smtClean="0"/>
              <a:t>dictation</a:t>
            </a:r>
            <a:r>
              <a:rPr lang="nb-NO" dirty="0" smtClean="0"/>
              <a:t> </a:t>
            </a:r>
            <a:r>
              <a:rPr lang="nb-NO" dirty="0" err="1" smtClean="0"/>
              <a:t>of</a:t>
            </a:r>
            <a:r>
              <a:rPr lang="nb-NO" dirty="0" smtClean="0"/>
              <a:t> </a:t>
            </a:r>
            <a:r>
              <a:rPr lang="nb-NO" dirty="0" err="1" smtClean="0"/>
              <a:t>contracts</a:t>
            </a:r>
            <a:r>
              <a:rPr lang="nb-NO" dirty="0" smtClean="0"/>
              <a:t>…</a:t>
            </a:r>
            <a:endParaRPr lang="nb-NO" dirty="0"/>
          </a:p>
        </p:txBody>
      </p:sp>
      <p:sp>
        <p:nvSpPr>
          <p:cNvPr id="3" name="Plassholder for innhold 2"/>
          <p:cNvSpPr>
            <a:spLocks noGrp="1"/>
          </p:cNvSpPr>
          <p:nvPr>
            <p:ph idx="1"/>
          </p:nvPr>
        </p:nvSpPr>
        <p:spPr>
          <a:xfrm>
            <a:off x="1043608" y="1988840"/>
            <a:ext cx="7056900" cy="4203829"/>
          </a:xfrm>
        </p:spPr>
        <p:txBody>
          <a:bodyPr/>
          <a:lstStyle/>
          <a:p>
            <a:r>
              <a:rPr lang="nb-NO" dirty="0" smtClean="0"/>
              <a:t>”</a:t>
            </a:r>
            <a:r>
              <a:rPr lang="en-US" dirty="0" smtClean="0"/>
              <a:t> And if there are not two men [available], then a man and two women”: this requirement is only for contracts that directly or indirectly involve money. </a:t>
            </a:r>
          </a:p>
          <a:p>
            <a:r>
              <a:rPr lang="en-US" dirty="0" smtClean="0"/>
              <a:t>Allah requires that two women take the place of one man as witness, because of the woman's shortcomings, as the Prophet described. </a:t>
            </a:r>
          </a:p>
          <a:p>
            <a:r>
              <a:rPr lang="en-US" dirty="0" smtClean="0"/>
              <a:t>“the other can remind her.”: the other woman's testimony mends the shortcoming of forgetfulness in the first woman. </a:t>
            </a:r>
          </a:p>
          <a:p>
            <a:endParaRPr lang="nb-NO"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The general </a:t>
            </a:r>
            <a:r>
              <a:rPr lang="nb-NO" dirty="0" err="1" smtClean="0"/>
              <a:t>rule</a:t>
            </a:r>
            <a:r>
              <a:rPr lang="nb-NO" dirty="0" smtClean="0"/>
              <a:t>, and </a:t>
            </a:r>
            <a:r>
              <a:rPr lang="nb-NO" dirty="0" err="1" smtClean="0"/>
              <a:t>exception</a:t>
            </a:r>
            <a:r>
              <a:rPr lang="nb-NO" dirty="0" smtClean="0"/>
              <a:t>…</a:t>
            </a:r>
            <a:endParaRPr lang="nb-NO" dirty="0"/>
          </a:p>
        </p:txBody>
      </p:sp>
      <p:sp>
        <p:nvSpPr>
          <p:cNvPr id="3" name="Plassholder for innhold 2"/>
          <p:cNvSpPr>
            <a:spLocks noGrp="1"/>
          </p:cNvSpPr>
          <p:nvPr>
            <p:ph idx="1"/>
          </p:nvPr>
        </p:nvSpPr>
        <p:spPr/>
        <p:txBody>
          <a:bodyPr>
            <a:normAutofit/>
          </a:bodyPr>
          <a:lstStyle/>
          <a:p>
            <a:r>
              <a:rPr lang="nb-NO" dirty="0" smtClean="0"/>
              <a:t>”</a:t>
            </a:r>
            <a:r>
              <a:rPr lang="en-US" dirty="0" smtClean="0"/>
              <a:t>And do not be [too] weary to write it, whether it is small or large, for its [specified] term.” : the command is that the debt be written, whether the amount is large or small. </a:t>
            </a:r>
          </a:p>
          <a:p>
            <a:r>
              <a:rPr lang="en-US" dirty="0" smtClean="0"/>
              <a:t>“except when it is an immediate transaction which you conduct among yourselves.”</a:t>
            </a:r>
            <a:r>
              <a:rPr lang="nb-NO" dirty="0" smtClean="0"/>
              <a:t>: </a:t>
            </a:r>
            <a:r>
              <a:rPr lang="en-US" dirty="0" smtClean="0"/>
              <a:t>if the transaction will be fulfilled immediately, then there is no harm if it is not recorded. </a:t>
            </a:r>
          </a:p>
          <a:p>
            <a:r>
              <a:rPr lang="en-US" dirty="0" smtClean="0"/>
              <a:t>The scribe and the witness must not cause any harm.</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Egendefinert 19">
      <a:dk1>
        <a:sysClr val="windowText" lastClr="000000"/>
      </a:dk1>
      <a:lt1>
        <a:sysClr val="window" lastClr="FFFFFF"/>
      </a:lt1>
      <a:dk2>
        <a:srgbClr val="424456"/>
      </a:dk2>
      <a:lt2>
        <a:srgbClr val="ACD2D5"/>
      </a:lt2>
      <a:accent1>
        <a:srgbClr val="FF9966"/>
      </a:accent1>
      <a:accent2>
        <a:srgbClr val="438086"/>
      </a:accent2>
      <a:accent3>
        <a:srgbClr val="FF9966"/>
      </a:accent3>
      <a:accent4>
        <a:srgbClr val="C4652D"/>
      </a:accent4>
      <a:accent5>
        <a:srgbClr val="8B5D3D"/>
      </a:accent5>
      <a:accent6>
        <a:srgbClr val="5C92B5"/>
      </a:accent6>
      <a:hlink>
        <a:srgbClr val="67AFBD"/>
      </a:hlink>
      <a:folHlink>
        <a:srgbClr val="C2A874"/>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384</TotalTime>
  <Words>981</Words>
  <Application>Microsoft Office PowerPoint</Application>
  <PresentationFormat>On-screen Show (4:3)</PresentationFormat>
  <Paragraphs>37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Sabeel ul Huda  Lesson 38</vt:lpstr>
      <vt:lpstr>Topic of verses</vt:lpstr>
      <vt:lpstr>Verse 282 - 1</vt:lpstr>
      <vt:lpstr>Verse 282 - 2</vt:lpstr>
      <vt:lpstr>Verse 282 – Translation - 1</vt:lpstr>
      <vt:lpstr>Verse 282 – Translation - 2</vt:lpstr>
      <vt:lpstr>The necessity of writing transactions that take effect later on…</vt:lpstr>
      <vt:lpstr>Witnesses should attend the dictation of contracts…</vt:lpstr>
      <vt:lpstr>The general rule, and exception…</vt:lpstr>
      <vt:lpstr>Verse 283</vt:lpstr>
      <vt:lpstr>Verse 283 - Translation</vt:lpstr>
      <vt:lpstr>When on a journey…</vt:lpstr>
      <vt:lpstr>Activity for this lesson…</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Sabeel ul Huda  Lesson 34</dc:title>
  <dc:creator>HMS</dc:creator>
  <cp:lastModifiedBy>Ulfat</cp:lastModifiedBy>
  <cp:revision>25</cp:revision>
  <dcterms:created xsi:type="dcterms:W3CDTF">2011-02-24T16:09:51Z</dcterms:created>
  <dcterms:modified xsi:type="dcterms:W3CDTF">2011-03-19T13:45:38Z</dcterms:modified>
</cp:coreProperties>
</file>