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Default Extension="jp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07" r:id="rId3"/>
    <p:sldId id="296" r:id="rId4"/>
    <p:sldId id="297" r:id="rId5"/>
    <p:sldId id="298" r:id="rId6"/>
    <p:sldId id="303" r:id="rId7"/>
    <p:sldId id="305" r:id="rId8"/>
    <p:sldId id="299" r:id="rId9"/>
    <p:sldId id="300" r:id="rId10"/>
    <p:sldId id="301" r:id="rId11"/>
    <p:sldId id="302" r:id="rId12"/>
    <p:sldId id="304" r:id="rId13"/>
    <p:sldId id="306" r:id="rId14"/>
    <p:sldId id="295" r:id="rId15"/>
    <p:sldId id="279" r:id="rId1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12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72222-96B5-4676-AE74-B208E2D5BFB1}"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D2FAC085-8829-41A9-B7A4-DC40B565E917}">
      <dgm:prSet/>
      <dgm:spPr>
        <a:effectLst>
          <a:glow rad="228600">
            <a:schemeClr val="accent2">
              <a:satMod val="175000"/>
              <a:alpha val="40000"/>
            </a:schemeClr>
          </a:glow>
        </a:effectLst>
      </dgm:spPr>
      <dgm:t>
        <a:bodyPr/>
        <a:lstStyle/>
        <a:p>
          <a:pPr rtl="0"/>
          <a:r>
            <a:rPr lang="en-US" b="1" dirty="0" smtClean="0"/>
            <a:t>Door of   Success </a:t>
          </a:r>
          <a:endParaRPr lang="en-US" dirty="0"/>
        </a:p>
      </dgm:t>
    </dgm:pt>
    <dgm:pt modelId="{0CA38797-DFE2-488E-9ECA-F2862E88358B}" type="parTrans" cxnId="{AFA2B740-E06D-4A41-82FA-AB772CFF5855}">
      <dgm:prSet/>
      <dgm:spPr/>
      <dgm:t>
        <a:bodyPr/>
        <a:lstStyle/>
        <a:p>
          <a:endParaRPr lang="en-US"/>
        </a:p>
      </dgm:t>
    </dgm:pt>
    <dgm:pt modelId="{641C3DFE-3B5D-467E-B631-7D40982920B5}" type="sibTrans" cxnId="{AFA2B740-E06D-4A41-82FA-AB772CFF5855}">
      <dgm:prSet/>
      <dgm:spPr/>
      <dgm:t>
        <a:bodyPr/>
        <a:lstStyle/>
        <a:p>
          <a:endParaRPr lang="en-US"/>
        </a:p>
      </dgm:t>
    </dgm:pt>
    <dgm:pt modelId="{20DB614F-212E-440E-80B9-0F5BBBB131CB}" type="pres">
      <dgm:prSet presAssocID="{D6272222-96B5-4676-AE74-B208E2D5BFB1}" presName="linearFlow" presStyleCnt="0">
        <dgm:presLayoutVars>
          <dgm:dir/>
          <dgm:resizeHandles val="exact"/>
        </dgm:presLayoutVars>
      </dgm:prSet>
      <dgm:spPr/>
      <dgm:t>
        <a:bodyPr/>
        <a:lstStyle/>
        <a:p>
          <a:endParaRPr lang="nb-NO"/>
        </a:p>
      </dgm:t>
    </dgm:pt>
    <dgm:pt modelId="{B51FB989-1573-482F-83E2-8CD96DD2B2A3}" type="pres">
      <dgm:prSet presAssocID="{D2FAC085-8829-41A9-B7A4-DC40B565E917}" presName="composite" presStyleCnt="0"/>
      <dgm:spPr/>
    </dgm:pt>
    <dgm:pt modelId="{B971C3BF-64DB-4C22-AC95-28BAECD5D52F}" type="pres">
      <dgm:prSet presAssocID="{D2FAC085-8829-41A9-B7A4-DC40B565E91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xmlns="" val="0"/>
              </a:ext>
            </a:extLst>
          </a:blip>
          <a:srcRect/>
          <a:stretch>
            <a:fillRect t="-9000" b="-9000"/>
          </a:stretch>
        </a:blipFill>
      </dgm:spPr>
    </dgm:pt>
    <dgm:pt modelId="{4F2FDA5E-B279-4CFC-9EB7-D40B9423677C}" type="pres">
      <dgm:prSet presAssocID="{D2FAC085-8829-41A9-B7A4-DC40B565E917}" presName="txShp" presStyleLbl="node1" presStyleIdx="0" presStyleCnt="1">
        <dgm:presLayoutVars>
          <dgm:bulletEnabled val="1"/>
        </dgm:presLayoutVars>
      </dgm:prSet>
      <dgm:spPr/>
      <dgm:t>
        <a:bodyPr/>
        <a:lstStyle/>
        <a:p>
          <a:endParaRPr lang="nb-NO"/>
        </a:p>
      </dgm:t>
    </dgm:pt>
  </dgm:ptLst>
  <dgm:cxnLst>
    <dgm:cxn modelId="{AFA2B740-E06D-4A41-82FA-AB772CFF5855}" srcId="{D6272222-96B5-4676-AE74-B208E2D5BFB1}" destId="{D2FAC085-8829-41A9-B7A4-DC40B565E917}" srcOrd="0" destOrd="0" parTransId="{0CA38797-DFE2-488E-9ECA-F2862E88358B}" sibTransId="{641C3DFE-3B5D-467E-B631-7D40982920B5}"/>
    <dgm:cxn modelId="{83D2DEC1-6CE1-4BCA-BE65-C828A91D016A}" type="presOf" srcId="{D2FAC085-8829-41A9-B7A4-DC40B565E917}" destId="{4F2FDA5E-B279-4CFC-9EB7-D40B9423677C}" srcOrd="0" destOrd="0" presId="urn:microsoft.com/office/officeart/2005/8/layout/vList3#1"/>
    <dgm:cxn modelId="{712297EA-1FC9-4346-B81A-2804C1C393A3}" type="presOf" srcId="{D6272222-96B5-4676-AE74-B208E2D5BFB1}" destId="{20DB614F-212E-440E-80B9-0F5BBBB131CB}" srcOrd="0" destOrd="0" presId="urn:microsoft.com/office/officeart/2005/8/layout/vList3#1"/>
    <dgm:cxn modelId="{343CDFED-DDB5-46C6-893E-6D23FE4DD4C5}" type="presParOf" srcId="{20DB614F-212E-440E-80B9-0F5BBBB131CB}" destId="{B51FB989-1573-482F-83E2-8CD96DD2B2A3}" srcOrd="0" destOrd="0" presId="urn:microsoft.com/office/officeart/2005/8/layout/vList3#1"/>
    <dgm:cxn modelId="{B5ACE753-D7D3-46E0-B1C3-88B91535E1FA}" type="presParOf" srcId="{B51FB989-1573-482F-83E2-8CD96DD2B2A3}" destId="{B971C3BF-64DB-4C22-AC95-28BAECD5D52F}" srcOrd="0" destOrd="0" presId="urn:microsoft.com/office/officeart/2005/8/layout/vList3#1"/>
    <dgm:cxn modelId="{07BEE428-CCA8-443D-AA85-00ADC4B2AA3C}" type="presParOf" srcId="{B51FB989-1573-482F-83E2-8CD96DD2B2A3}" destId="{4F2FDA5E-B279-4CFC-9EB7-D40B9423677C}"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FDA5E-B279-4CFC-9EB7-D40B9423677C}">
      <dsp:nvSpPr>
        <dsp:cNvPr id="0" name=""/>
        <dsp:cNvSpPr/>
      </dsp:nvSpPr>
      <dsp:spPr>
        <a:xfrm rot="10800000">
          <a:off x="1678702" y="0"/>
          <a:ext cx="5748258" cy="92333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07163" tIns="163830" rIns="305816" bIns="163830" numCol="1" spcCol="1270" anchor="ctr" anchorCtr="0">
          <a:noAutofit/>
        </a:bodyPr>
        <a:lstStyle/>
        <a:p>
          <a:pPr lvl="0" algn="ctr" defTabSz="1911350" rtl="0">
            <a:lnSpc>
              <a:spcPct val="90000"/>
            </a:lnSpc>
            <a:spcBef>
              <a:spcPct val="0"/>
            </a:spcBef>
            <a:spcAft>
              <a:spcPct val="35000"/>
            </a:spcAft>
          </a:pPr>
          <a:r>
            <a:rPr lang="en-US" sz="4300" b="1" kern="1200" dirty="0" smtClean="0"/>
            <a:t>Door of   Success </a:t>
          </a:r>
          <a:endParaRPr lang="en-US" sz="4300" kern="1200" dirty="0"/>
        </a:p>
      </dsp:txBody>
      <dsp:txXfrm rot="10800000">
        <a:off x="1909534" y="0"/>
        <a:ext cx="5517426" cy="923330"/>
      </dsp:txXfrm>
    </dsp:sp>
    <dsp:sp modelId="{B971C3BF-64DB-4C22-AC95-28BAECD5D52F}">
      <dsp:nvSpPr>
        <dsp:cNvPr id="0" name=""/>
        <dsp:cNvSpPr/>
      </dsp:nvSpPr>
      <dsp:spPr>
        <a:xfrm>
          <a:off x="1217037" y="0"/>
          <a:ext cx="923330" cy="9233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07BC732-060D-43E9-BE8D-F63C0493A0A1}" type="datetimeFigureOut">
              <a:rPr lang="nb-NO" smtClean="0"/>
              <a:pPr/>
              <a:t>20.03.2011</a:t>
            </a:fld>
            <a:endParaRPr lang="nb-NO"/>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nb-NO"/>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92EC008-C18A-49C9-8F3B-8207961B5F7E}" type="slidenum">
              <a:rPr lang="nb-NO" smtClean="0"/>
              <a:pPr/>
              <a:t>‹#›</a:t>
            </a:fld>
            <a:endParaRPr lang="nb-NO"/>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BC732-060D-43E9-BE8D-F63C0493A0A1}" type="datetimeFigureOut">
              <a:rPr lang="nb-NO" smtClean="0"/>
              <a:pPr/>
              <a:t>20.03.2011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BC732-060D-43E9-BE8D-F63C0493A0A1}" type="datetimeFigureOut">
              <a:rPr lang="nb-NO" smtClean="0"/>
              <a:pPr/>
              <a:t>20.03.2011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64807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43492" y="1628800"/>
            <a:ext cx="7056900" cy="42038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07BC732-060D-43E9-BE8D-F63C0493A0A1}" type="datetimeFigureOut">
              <a:rPr lang="nb-NO" smtClean="0"/>
              <a:pPr/>
              <a:t>20.03.2011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BC732-060D-43E9-BE8D-F63C0493A0A1}" type="datetimeFigureOut">
              <a:rPr lang="nb-NO" smtClean="0"/>
              <a:pPr/>
              <a:t>20.03.2011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7BC732-060D-43E9-BE8D-F63C0493A0A1}" type="datetimeFigureOut">
              <a:rPr lang="nb-NO" smtClean="0"/>
              <a:pPr/>
              <a:t>20.03.2011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7BC732-060D-43E9-BE8D-F63C0493A0A1}" type="datetimeFigureOut">
              <a:rPr lang="nb-NO" smtClean="0"/>
              <a:pPr/>
              <a:t>20.03.2011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7BC732-060D-43E9-BE8D-F63C0493A0A1}" type="datetimeFigureOut">
              <a:rPr lang="nb-NO" smtClean="0"/>
              <a:pPr/>
              <a:t>20.03.2011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BC732-060D-43E9-BE8D-F63C0493A0A1}" type="datetimeFigureOut">
              <a:rPr lang="nb-NO" smtClean="0"/>
              <a:pPr/>
              <a:t>20.03.2011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7BC732-060D-43E9-BE8D-F63C0493A0A1}" type="datetimeFigureOut">
              <a:rPr lang="nb-NO" smtClean="0"/>
              <a:pPr/>
              <a:t>20.03.2011</a:t>
            </a:fld>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b-NO"/>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BC732-060D-43E9-BE8D-F63C0493A0A1}" type="datetimeFigureOut">
              <a:rPr lang="nb-NO" smtClean="0"/>
              <a:pPr/>
              <a:t>20.03.2011</a:t>
            </a:fld>
            <a:endParaRPr lang="nb-NO"/>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07BC732-060D-43E9-BE8D-F63C0493A0A1}" type="datetimeFigureOut">
              <a:rPr lang="nb-NO" smtClean="0"/>
              <a:pPr/>
              <a:t>20.03.2011</a:t>
            </a:fld>
            <a:endParaRPr lang="nb-NO"/>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nb-NO"/>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92EC008-C18A-49C9-8F3B-8207961B5F7E}"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err="1" smtClean="0">
                <a:solidFill>
                  <a:schemeClr val="accent1">
                    <a:lumMod val="50000"/>
                  </a:schemeClr>
                </a:solidFill>
              </a:rPr>
              <a:t>Sabeel</a:t>
            </a:r>
            <a:r>
              <a:rPr lang="nb-NO" dirty="0" smtClean="0">
                <a:solidFill>
                  <a:schemeClr val="accent1">
                    <a:lumMod val="50000"/>
                  </a:schemeClr>
                </a:solidFill>
              </a:rPr>
              <a:t> ul Huda </a:t>
            </a:r>
            <a:br>
              <a:rPr lang="nb-NO" dirty="0" smtClean="0">
                <a:solidFill>
                  <a:schemeClr val="accent1">
                    <a:lumMod val="50000"/>
                  </a:schemeClr>
                </a:solidFill>
              </a:rPr>
            </a:br>
            <a:r>
              <a:rPr lang="nb-NO" dirty="0" err="1" smtClean="0">
                <a:solidFill>
                  <a:schemeClr val="accent1">
                    <a:lumMod val="50000"/>
                  </a:schemeClr>
                </a:solidFill>
              </a:rPr>
              <a:t>Lesson</a:t>
            </a:r>
            <a:r>
              <a:rPr lang="nb-NO" dirty="0" smtClean="0">
                <a:solidFill>
                  <a:schemeClr val="accent1">
                    <a:lumMod val="50000"/>
                  </a:schemeClr>
                </a:solidFill>
              </a:rPr>
              <a:t> 39</a:t>
            </a:r>
            <a:endParaRPr lang="nb-NO" dirty="0">
              <a:solidFill>
                <a:schemeClr val="accent1">
                  <a:lumMod val="50000"/>
                </a:schemeClr>
              </a:solidFill>
            </a:endParaRPr>
          </a:p>
        </p:txBody>
      </p:sp>
      <p:sp>
        <p:nvSpPr>
          <p:cNvPr id="3" name="Undertittel 2"/>
          <p:cNvSpPr>
            <a:spLocks noGrp="1"/>
          </p:cNvSpPr>
          <p:nvPr>
            <p:ph type="subTitle" idx="1"/>
          </p:nvPr>
        </p:nvSpPr>
        <p:spPr/>
        <p:txBody>
          <a:bodyPr/>
          <a:lstStyle/>
          <a:p>
            <a:r>
              <a:rPr lang="nb-NO" dirty="0" err="1" smtClean="0"/>
              <a:t>Surah</a:t>
            </a:r>
            <a:r>
              <a:rPr lang="nb-NO" dirty="0" smtClean="0"/>
              <a:t> </a:t>
            </a:r>
            <a:r>
              <a:rPr lang="nb-NO" dirty="0" err="1" smtClean="0"/>
              <a:t>Al-Baqarah</a:t>
            </a:r>
            <a:r>
              <a:rPr lang="nb-NO" dirty="0" smtClean="0"/>
              <a:t>: 284-286</a:t>
            </a:r>
            <a:endParaRPr lang="nb-N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Verse 286</a:t>
            </a:r>
            <a:endParaRPr lang="nb-NO" dirty="0"/>
          </a:p>
        </p:txBody>
      </p:sp>
      <p:sp>
        <p:nvSpPr>
          <p:cNvPr id="3" name="Plassholder for innhold 2"/>
          <p:cNvSpPr>
            <a:spLocks noGrp="1"/>
          </p:cNvSpPr>
          <p:nvPr>
            <p:ph idx="1"/>
          </p:nvPr>
        </p:nvSpPr>
        <p:spPr/>
        <p:txBody>
          <a:bodyPr>
            <a:noAutofit/>
          </a:bodyPr>
          <a:lstStyle/>
          <a:p>
            <a:pPr algn="ctr">
              <a:buNone/>
            </a:pPr>
            <a:r>
              <a:rPr lang="ar-AE" sz="4000" dirty="0" smtClean="0"/>
              <a:t>لاَ يُكَلّفُ اللَّهُ نَفْسًا إِلاَّ وُسْعَهَا لَهَا مَا كَسَبَتْ وَعَلَيْهَا مَا اكْتَسَبَتْ رَبَّنَا لاَ تُؤَاخِذْنَآ إِن نَّسِينَآ أَوْ أَخْطَأْنَا رَبَّنَا وَلاَ تَحْمِلْ عَلَيْنَآ إِصْرًا كَمَا حَمَلْتَهُ عَلَى الَّذِينَ مِن قَبْلِنَا رَبَّنَا وَلاَ تُحَمّلْنَا مَا لاَ طَاقَةَ لَنَا بِهِ وَاعْفُ عَنَّا وَاغْفِرْ لَنَا وَارْحَمْنَآ أَنتَ مَوْلَـنَا فَانْصُرْنَا عَلَى الْقَوْمِ الْكَـفِرِينَ-﴾ </a:t>
            </a:r>
            <a:endParaRPr lang="nb-NO" sz="4000" dirty="0"/>
          </a:p>
        </p:txBody>
      </p:sp>
      <p:pic>
        <p:nvPicPr>
          <p:cNvPr id="8194" name="Picture 2" descr="C:\Users\Osama Khan\AppData\Local\Microsoft\Windows\Temporary Internet Files\Content.IE5\6O07GMDO\MC90035397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0024" y="5301208"/>
            <a:ext cx="1027182" cy="10199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Verse 286 - </a:t>
            </a:r>
            <a:r>
              <a:rPr lang="nb-NO" dirty="0" err="1" smtClean="0"/>
              <a:t>Translation</a:t>
            </a:r>
            <a:endParaRPr lang="nb-NO" dirty="0"/>
          </a:p>
        </p:txBody>
      </p:sp>
      <p:sp>
        <p:nvSpPr>
          <p:cNvPr id="3" name="Plassholder for innhold 2"/>
          <p:cNvSpPr>
            <a:spLocks noGrp="1"/>
          </p:cNvSpPr>
          <p:nvPr>
            <p:ph idx="1"/>
          </p:nvPr>
        </p:nvSpPr>
        <p:spPr>
          <a:xfrm>
            <a:off x="1043492" y="1628800"/>
            <a:ext cx="7056900" cy="4680520"/>
          </a:xfrm>
        </p:spPr>
        <p:txBody>
          <a:bodyPr>
            <a:normAutofit/>
          </a:bodyPr>
          <a:lstStyle/>
          <a:p>
            <a:pPr algn="ctr">
              <a:buNone/>
            </a:pPr>
            <a:r>
              <a:rPr lang="en-US" dirty="0" smtClean="0"/>
              <a:t>Allah does not charge a soul except [with that within] its capacity. It will have [the consequence of] what [good] it has gained, and it will bear [the consequence of] what [evil] it has earned. "Our Lord, do not impose blame upon us if we have forgotten or erred. Our Lord, and lay not upon us a burden like that which You laid upon those before us. Our Lord, and burden us not with that which we have no ability to bear. And pardon us; and forgive us; and have mercy upon us. You are our protector, so give us victory over the disbelieving people."</a:t>
            </a:r>
          </a:p>
          <a:p>
            <a:pPr algn="ctr">
              <a:buNone/>
            </a:pPr>
            <a:endParaRPr lang="nb-NO" dirty="0"/>
          </a:p>
        </p:txBody>
      </p:sp>
      <p:pic>
        <p:nvPicPr>
          <p:cNvPr id="9218" name="Picture 2" descr="C:\Users\Osama Khan\AppData\Local\Microsoft\Windows\Temporary Internet Files\Content.IE5\V5GPVJFI\MC900410419[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013176"/>
            <a:ext cx="1443274" cy="17194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The </a:t>
            </a:r>
            <a:r>
              <a:rPr lang="nb-NO" dirty="0" err="1" smtClean="0"/>
              <a:t>virtue</a:t>
            </a:r>
            <a:r>
              <a:rPr lang="nb-NO" dirty="0" smtClean="0"/>
              <a:t> </a:t>
            </a:r>
            <a:r>
              <a:rPr lang="nb-NO" dirty="0" err="1" smtClean="0"/>
              <a:t>of</a:t>
            </a:r>
            <a:r>
              <a:rPr lang="nb-NO" dirty="0" smtClean="0"/>
              <a:t> </a:t>
            </a:r>
            <a:r>
              <a:rPr lang="nb-NO" dirty="0" err="1" smtClean="0"/>
              <a:t>the</a:t>
            </a:r>
            <a:r>
              <a:rPr lang="nb-NO" dirty="0" smtClean="0"/>
              <a:t> last </a:t>
            </a:r>
            <a:r>
              <a:rPr lang="nb-NO" dirty="0" err="1" smtClean="0"/>
              <a:t>two</a:t>
            </a:r>
            <a:r>
              <a:rPr lang="nb-NO" dirty="0" smtClean="0"/>
              <a:t> </a:t>
            </a:r>
            <a:r>
              <a:rPr lang="nb-NO" dirty="0" err="1" smtClean="0"/>
              <a:t>ayah</a:t>
            </a:r>
            <a:r>
              <a:rPr lang="nb-NO" dirty="0" smtClean="0"/>
              <a:t>…</a:t>
            </a:r>
            <a:endParaRPr lang="nb-NO" dirty="0"/>
          </a:p>
        </p:txBody>
      </p:sp>
      <p:sp>
        <p:nvSpPr>
          <p:cNvPr id="3" name="Plassholder for innhold 2"/>
          <p:cNvSpPr>
            <a:spLocks noGrp="1"/>
          </p:cNvSpPr>
          <p:nvPr>
            <p:ph idx="1"/>
          </p:nvPr>
        </p:nvSpPr>
        <p:spPr/>
        <p:txBody>
          <a:bodyPr>
            <a:normAutofit lnSpcReduction="10000"/>
          </a:bodyPr>
          <a:lstStyle/>
          <a:p>
            <a:r>
              <a:rPr lang="nb-NO" dirty="0" err="1" smtClean="0"/>
              <a:t>Hadiths</a:t>
            </a:r>
            <a:r>
              <a:rPr lang="nb-NO" dirty="0" smtClean="0"/>
              <a:t> </a:t>
            </a:r>
            <a:r>
              <a:rPr lang="nb-NO" dirty="0" err="1" smtClean="0"/>
              <a:t>on</a:t>
            </a:r>
            <a:r>
              <a:rPr lang="nb-NO" dirty="0" smtClean="0"/>
              <a:t> </a:t>
            </a:r>
            <a:r>
              <a:rPr lang="nb-NO" dirty="0" err="1" smtClean="0"/>
              <a:t>virtue</a:t>
            </a:r>
            <a:r>
              <a:rPr lang="nb-NO" dirty="0" smtClean="0"/>
              <a:t> </a:t>
            </a:r>
            <a:r>
              <a:rPr lang="nb-NO" dirty="0" err="1" smtClean="0"/>
              <a:t>of</a:t>
            </a:r>
            <a:r>
              <a:rPr lang="nb-NO" dirty="0" smtClean="0"/>
              <a:t> </a:t>
            </a:r>
            <a:r>
              <a:rPr lang="nb-NO" dirty="0" err="1" smtClean="0"/>
              <a:t>the</a:t>
            </a:r>
            <a:r>
              <a:rPr lang="nb-NO" dirty="0" smtClean="0"/>
              <a:t> last </a:t>
            </a:r>
            <a:r>
              <a:rPr lang="nb-NO" dirty="0" err="1" smtClean="0"/>
              <a:t>two</a:t>
            </a:r>
            <a:r>
              <a:rPr lang="nb-NO" dirty="0" smtClean="0"/>
              <a:t> </a:t>
            </a:r>
            <a:r>
              <a:rPr lang="nb-NO" dirty="0" err="1" smtClean="0"/>
              <a:t>ayahs</a:t>
            </a:r>
            <a:r>
              <a:rPr lang="nb-NO" dirty="0" smtClean="0"/>
              <a:t>: ”</a:t>
            </a:r>
            <a:r>
              <a:rPr lang="en-US" dirty="0" smtClean="0"/>
              <a:t>Whoever recites the last two </a:t>
            </a:r>
            <a:r>
              <a:rPr lang="en-US" dirty="0" err="1" smtClean="0"/>
              <a:t>Ayat</a:t>
            </a:r>
            <a:r>
              <a:rPr lang="en-US" dirty="0" smtClean="0"/>
              <a:t> in </a:t>
            </a:r>
            <a:r>
              <a:rPr lang="en-US" dirty="0" err="1" smtClean="0"/>
              <a:t>Surat</a:t>
            </a:r>
            <a:r>
              <a:rPr lang="en-US" dirty="0" smtClean="0"/>
              <a:t> Al-</a:t>
            </a:r>
            <a:r>
              <a:rPr lang="en-US" dirty="0" err="1" smtClean="0"/>
              <a:t>Baqarah</a:t>
            </a:r>
            <a:r>
              <a:rPr lang="en-US" dirty="0" smtClean="0"/>
              <a:t> at night, they will suffice for him.”</a:t>
            </a:r>
          </a:p>
          <a:p>
            <a:r>
              <a:rPr lang="en-US" dirty="0" smtClean="0"/>
              <a:t>When the Messenger of Allah went on the </a:t>
            </a:r>
            <a:r>
              <a:rPr lang="en-US" dirty="0" err="1" smtClean="0"/>
              <a:t>Isra</a:t>
            </a:r>
            <a:r>
              <a:rPr lang="en-US" dirty="0" smtClean="0"/>
              <a:t> journey, He was then given three things: the five prayers, the last </a:t>
            </a:r>
            <a:r>
              <a:rPr lang="en-US" dirty="0" err="1" smtClean="0"/>
              <a:t>Ayat</a:t>
            </a:r>
            <a:r>
              <a:rPr lang="en-US" dirty="0" smtClean="0"/>
              <a:t> in </a:t>
            </a:r>
            <a:r>
              <a:rPr lang="en-US" dirty="0" err="1" smtClean="0"/>
              <a:t>Surat</a:t>
            </a:r>
            <a:r>
              <a:rPr lang="en-US" dirty="0" smtClean="0"/>
              <a:t> Al-</a:t>
            </a:r>
            <a:r>
              <a:rPr lang="en-US" dirty="0" err="1" smtClean="0"/>
              <a:t>Baqarah</a:t>
            </a:r>
            <a:r>
              <a:rPr lang="en-US" dirty="0" smtClean="0"/>
              <a:t> and forgiveness for whoever did not associate anything or anyone with Allah from his </a:t>
            </a:r>
            <a:r>
              <a:rPr lang="en-US" dirty="0" err="1" smtClean="0"/>
              <a:t>Ummah</a:t>
            </a:r>
            <a:r>
              <a:rPr lang="en-US" dirty="0" smtClean="0"/>
              <a:t>.'' </a:t>
            </a:r>
          </a:p>
          <a:p>
            <a:r>
              <a:rPr lang="en-US" dirty="0" err="1" smtClean="0"/>
              <a:t>Hadith</a:t>
            </a:r>
            <a:r>
              <a:rPr lang="en-US" dirty="0" smtClean="0"/>
              <a:t>: “Receive the good news of two lights that you have been given and which no Prophet before you was given: the Opener of the Book (Al-</a:t>
            </a:r>
            <a:r>
              <a:rPr lang="en-US" dirty="0" err="1" smtClean="0"/>
              <a:t>Fatihah</a:t>
            </a:r>
            <a:r>
              <a:rPr lang="en-US" dirty="0" smtClean="0"/>
              <a:t>) and the last </a:t>
            </a:r>
            <a:r>
              <a:rPr lang="en-US" dirty="0" err="1" smtClean="0"/>
              <a:t>Ayat</a:t>
            </a:r>
            <a:r>
              <a:rPr lang="en-US" dirty="0" smtClean="0"/>
              <a:t> in </a:t>
            </a:r>
            <a:r>
              <a:rPr lang="en-US" dirty="0" err="1" smtClean="0"/>
              <a:t>Surat</a:t>
            </a:r>
            <a:r>
              <a:rPr lang="en-US" dirty="0" smtClean="0"/>
              <a:t> Al-</a:t>
            </a:r>
            <a:r>
              <a:rPr lang="en-US" dirty="0" err="1" smtClean="0"/>
              <a:t>Baqarah</a:t>
            </a:r>
            <a:r>
              <a:rPr lang="en-US" dirty="0" smtClean="0"/>
              <a:t>.” </a:t>
            </a:r>
          </a:p>
        </p:txBody>
      </p:sp>
      <p:pic>
        <p:nvPicPr>
          <p:cNvPr id="10244" name="Picture 4" descr="C:\Users\Osama Khan\AppData\Local\Microsoft\Windows\Temporary Internet Files\Content.IE5\F2F53B1H\MC900432375[1].wm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2040" y="50486"/>
            <a:ext cx="2880320" cy="85823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Allah’s</a:t>
            </a:r>
            <a:r>
              <a:rPr lang="nb-NO" dirty="0" smtClean="0"/>
              <a:t> </a:t>
            </a:r>
            <a:r>
              <a:rPr lang="nb-NO" dirty="0" err="1" smtClean="0"/>
              <a:t>kindness</a:t>
            </a:r>
            <a:r>
              <a:rPr lang="nb-NO" dirty="0" smtClean="0"/>
              <a:t> </a:t>
            </a:r>
            <a:r>
              <a:rPr lang="nb-NO" dirty="0" err="1" smtClean="0"/>
              <a:t>towards</a:t>
            </a:r>
            <a:r>
              <a:rPr lang="nb-NO" dirty="0" smtClean="0"/>
              <a:t> </a:t>
            </a:r>
            <a:r>
              <a:rPr lang="nb-NO" dirty="0" err="1" smtClean="0"/>
              <a:t>creation</a:t>
            </a:r>
            <a:r>
              <a:rPr lang="nb-NO" dirty="0" smtClean="0"/>
              <a:t>…</a:t>
            </a:r>
            <a:endParaRPr lang="nb-NO" dirty="0"/>
          </a:p>
        </p:txBody>
      </p:sp>
      <p:sp>
        <p:nvSpPr>
          <p:cNvPr id="3" name="Plassholder for innhold 2"/>
          <p:cNvSpPr>
            <a:spLocks noGrp="1"/>
          </p:cNvSpPr>
          <p:nvPr>
            <p:ph idx="1"/>
          </p:nvPr>
        </p:nvSpPr>
        <p:spPr/>
        <p:txBody>
          <a:bodyPr>
            <a:normAutofit fontScale="92500"/>
          </a:bodyPr>
          <a:lstStyle/>
          <a:p>
            <a:r>
              <a:rPr lang="en-US" dirty="0" smtClean="0"/>
              <a:t>Allah does not ask a soul what is beyond its ability. This only demonstrates Allah's kindness, compassion and generosity towards His creation. This also abrogated the ayah that worried the Companions which was: “Whether you show what is within yourselves or conceal it, Allah will bring you to account for it.” (284)</a:t>
            </a:r>
          </a:p>
          <a:p>
            <a:r>
              <a:rPr lang="en-US" dirty="0" smtClean="0"/>
              <a:t>Although Allah will question His servants and judge them, He will only punish for what one is able to protect himself from. As for what one cannot protect himself from, such as what one says to himself - or passing thoughts - they will not be punished for that.</a:t>
            </a:r>
            <a:endParaRPr lang="nb-NO" dirty="0"/>
          </a:p>
        </p:txBody>
      </p:sp>
      <p:pic>
        <p:nvPicPr>
          <p:cNvPr id="11266" name="Picture 2" descr="C:\Users\Osama Khan\AppData\Local\Microsoft\Windows\Temporary Internet Files\Content.IE5\V5GPVJFI\MP90044850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805264"/>
            <a:ext cx="1331640" cy="88776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Activity</a:t>
            </a:r>
            <a:r>
              <a:rPr lang="nb-NO" dirty="0" smtClean="0"/>
              <a:t> for </a:t>
            </a:r>
            <a:r>
              <a:rPr lang="nb-NO" dirty="0" err="1" smtClean="0"/>
              <a:t>this</a:t>
            </a:r>
            <a:r>
              <a:rPr lang="nb-NO" dirty="0" smtClean="0"/>
              <a:t> </a:t>
            </a:r>
            <a:r>
              <a:rPr lang="nb-NO" dirty="0" err="1" smtClean="0"/>
              <a:t>lesson</a:t>
            </a:r>
            <a:r>
              <a:rPr lang="nb-NO" dirty="0" smtClean="0"/>
              <a:t>…</a:t>
            </a:r>
            <a:endParaRPr lang="nb-NO" dirty="0"/>
          </a:p>
        </p:txBody>
      </p:sp>
      <p:sp>
        <p:nvSpPr>
          <p:cNvPr id="3" name="Plassholder for innhold 2"/>
          <p:cNvSpPr>
            <a:spLocks noGrp="1"/>
          </p:cNvSpPr>
          <p:nvPr>
            <p:ph idx="1"/>
          </p:nvPr>
        </p:nvSpPr>
        <p:spPr/>
        <p:txBody>
          <a:bodyPr/>
          <a:lstStyle/>
          <a:p>
            <a:r>
              <a:rPr lang="nb-NO" dirty="0" smtClean="0"/>
              <a:t>2 verses...</a:t>
            </a:r>
            <a:endParaRPr lang="nb-NO" dirty="0"/>
          </a:p>
        </p:txBody>
      </p:sp>
      <p:pic>
        <p:nvPicPr>
          <p:cNvPr id="12290" name="Picture 2" descr="C:\Users\Osama Khan\AppData\Local\Microsoft\Windows\Temporary Internet Files\Content.IE5\6O07GMDO\MP910216384[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2105398" y="980726"/>
            <a:ext cx="5130898" cy="446449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endParaRPr lang="nb-NO"/>
          </a:p>
        </p:txBody>
      </p:sp>
      <p:pic>
        <p:nvPicPr>
          <p:cNvPr id="4" name="Picture 2"/>
          <p:cNvPicPr>
            <a:picLocks noGrp="1" noChangeAspect="1" noChangeArrowheads="1"/>
          </p:cNvPicPr>
          <p:nvPr>
            <p:ph idx="1"/>
          </p:nvPr>
        </p:nvPicPr>
        <p:blipFill>
          <a:blip r:embed="rId2" cstate="print"/>
          <a:stretch>
            <a:fillRect/>
          </a:stretch>
        </p:blipFill>
        <p:spPr bwMode="auto">
          <a:xfrm>
            <a:off x="1115616" y="1916832"/>
            <a:ext cx="7004937" cy="4104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572000" y="357166"/>
            <a:ext cx="3313355" cy="4273928"/>
          </a:xfrm>
        </p:spPr>
        <p:txBody>
          <a:bodyPr>
            <a:normAutofit/>
          </a:bodyPr>
          <a:lstStyle/>
          <a:p>
            <a:r>
              <a:rPr lang="nb-NO" dirty="0" smtClean="0">
                <a:solidFill>
                  <a:schemeClr val="accent1">
                    <a:lumMod val="50000"/>
                  </a:schemeClr>
                </a:solidFill>
              </a:rPr>
              <a:t>Sabeel ul Huda </a:t>
            </a:r>
            <a:br>
              <a:rPr lang="nb-NO" dirty="0" smtClean="0">
                <a:solidFill>
                  <a:schemeClr val="accent1">
                    <a:lumMod val="50000"/>
                  </a:schemeClr>
                </a:solidFill>
              </a:rPr>
            </a:br>
            <a:r>
              <a:rPr lang="nb-NO" dirty="0" smtClean="0">
                <a:solidFill>
                  <a:schemeClr val="accent1">
                    <a:lumMod val="50000"/>
                  </a:schemeClr>
                </a:solidFill>
              </a:rPr>
              <a:t>     Lesson 39</a:t>
            </a:r>
            <a:br>
              <a:rPr lang="nb-NO" dirty="0" smtClean="0">
                <a:solidFill>
                  <a:schemeClr val="accent1">
                    <a:lumMod val="50000"/>
                  </a:schemeClr>
                </a:solidFill>
              </a:rPr>
            </a:br>
            <a:endParaRPr lang="nb-NO" dirty="0">
              <a:solidFill>
                <a:schemeClr val="accent1">
                  <a:lumMod val="50000"/>
                </a:schemeClr>
              </a:solidFill>
            </a:endParaRPr>
          </a:p>
        </p:txBody>
      </p:sp>
      <p:sp>
        <p:nvSpPr>
          <p:cNvPr id="3" name="Undertittel 2"/>
          <p:cNvSpPr>
            <a:spLocks noGrp="1"/>
          </p:cNvSpPr>
          <p:nvPr>
            <p:ph type="subTitle" idx="1"/>
          </p:nvPr>
        </p:nvSpPr>
        <p:spPr/>
        <p:txBody>
          <a:bodyPr/>
          <a:lstStyle/>
          <a:p>
            <a:r>
              <a:rPr lang="nb-NO" dirty="0" smtClean="0"/>
              <a:t>Surah Al-Baqarah: 284-286</a:t>
            </a:r>
            <a:endParaRPr lang="nb-NO" dirty="0"/>
          </a:p>
        </p:txBody>
      </p:sp>
      <p:graphicFrame>
        <p:nvGraphicFramePr>
          <p:cNvPr id="5" name="Diagram 4"/>
          <p:cNvGraphicFramePr/>
          <p:nvPr>
            <p:extLst>
              <p:ext uri="{D42A27DB-BD31-4B8C-83A1-F6EECF244321}">
                <p14:modId xmlns:p14="http://schemas.microsoft.com/office/powerpoint/2010/main" xmlns="" val="1256408107"/>
              </p:ext>
            </p:extLst>
          </p:nvPr>
        </p:nvGraphicFramePr>
        <p:xfrm>
          <a:off x="214282" y="428604"/>
          <a:ext cx="8643998" cy="92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descr="C:\Users\Osama Khan\AppData\Local\Microsoft\Windows\Temporary Internet Files\Content.IE5\F2F53B1H\MP900427927[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8720" y="1700808"/>
            <a:ext cx="3709646" cy="44644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Footer Placeholder 5"/>
          <p:cNvSpPr>
            <a:spLocks noGrp="1"/>
          </p:cNvSpPr>
          <p:nvPr>
            <p:ph type="ftr" sz="quarter" idx="11"/>
          </p:nvPr>
        </p:nvSpPr>
        <p:spPr/>
        <p:txBody>
          <a:bodyPr/>
          <a:lstStyle/>
          <a:p>
            <a:r>
              <a:rPr lang="nb-NO" smtClean="0"/>
              <a:t>nurulquran.com</a:t>
            </a:r>
            <a:endParaRPr lang="nb-NO"/>
          </a:p>
        </p:txBody>
      </p:sp>
      <p:sp>
        <p:nvSpPr>
          <p:cNvPr id="7" name="Slide Number Placeholder 6"/>
          <p:cNvSpPr>
            <a:spLocks noGrp="1"/>
          </p:cNvSpPr>
          <p:nvPr>
            <p:ph type="sldNum" sz="quarter" idx="12"/>
          </p:nvPr>
        </p:nvSpPr>
        <p:spPr/>
        <p:txBody>
          <a:bodyPr/>
          <a:lstStyle/>
          <a:p>
            <a:fld id="{392EC008-C18A-49C9-8F3B-8207961B5F7E}" type="slidenum">
              <a:rPr lang="nb-NO" smtClean="0"/>
              <a:pPr/>
              <a:t>2</a:t>
            </a:fld>
            <a:endParaRPr lang="nb-NO"/>
          </a:p>
        </p:txBody>
      </p:sp>
    </p:spTree>
    <p:extLst>
      <p:ext uri="{BB962C8B-B14F-4D97-AF65-F5344CB8AC3E}">
        <p14:creationId xmlns:p14="http://schemas.microsoft.com/office/powerpoint/2010/main" xmlns="" val="2264867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043492" y="1628800"/>
            <a:ext cx="7128908" cy="4203829"/>
          </a:xfrm>
        </p:spPr>
        <p:txBody>
          <a:bodyPr>
            <a:normAutofit/>
          </a:bodyPr>
          <a:lstStyle/>
          <a:p>
            <a:r>
              <a:rPr lang="nb-NO" sz="3200" dirty="0" smtClean="0"/>
              <a:t>The last verses </a:t>
            </a:r>
            <a:r>
              <a:rPr lang="nb-NO" sz="3200" dirty="0" err="1" smtClean="0"/>
              <a:t>of</a:t>
            </a:r>
            <a:r>
              <a:rPr lang="nb-NO" sz="3200" dirty="0" smtClean="0"/>
              <a:t> </a:t>
            </a:r>
            <a:r>
              <a:rPr lang="nb-NO" sz="3200" dirty="0" err="1" smtClean="0"/>
              <a:t>Surah</a:t>
            </a:r>
            <a:r>
              <a:rPr lang="nb-NO" sz="3200" dirty="0" smtClean="0"/>
              <a:t> </a:t>
            </a:r>
            <a:r>
              <a:rPr lang="nb-NO" sz="3200" dirty="0" err="1" smtClean="0"/>
              <a:t>Al-Baqarah</a:t>
            </a:r>
            <a:r>
              <a:rPr lang="nb-NO" sz="3200" dirty="0" smtClean="0"/>
              <a:t>.</a:t>
            </a:r>
          </a:p>
          <a:p>
            <a:r>
              <a:rPr lang="nb-NO" sz="3200" dirty="0" err="1" smtClean="0"/>
              <a:t>Will</a:t>
            </a:r>
            <a:r>
              <a:rPr lang="nb-NO" sz="3200" dirty="0" smtClean="0"/>
              <a:t> </a:t>
            </a:r>
            <a:r>
              <a:rPr lang="nb-NO" sz="3200" dirty="0" err="1" smtClean="0"/>
              <a:t>you</a:t>
            </a:r>
            <a:r>
              <a:rPr lang="nb-NO" sz="3200" dirty="0" smtClean="0"/>
              <a:t> be </a:t>
            </a:r>
            <a:r>
              <a:rPr lang="nb-NO" sz="3200" dirty="0" err="1" smtClean="0"/>
              <a:t>accountable</a:t>
            </a:r>
            <a:r>
              <a:rPr lang="nb-NO" sz="3200" dirty="0" smtClean="0"/>
              <a:t> for </a:t>
            </a:r>
            <a:r>
              <a:rPr lang="nb-NO" sz="3200" dirty="0" err="1" smtClean="0"/>
              <a:t>what</a:t>
            </a:r>
            <a:r>
              <a:rPr lang="nb-NO" sz="3200" dirty="0" smtClean="0"/>
              <a:t> is </a:t>
            </a:r>
            <a:r>
              <a:rPr lang="nb-NO" sz="3200" dirty="0" err="1" smtClean="0"/>
              <a:t>concealed</a:t>
            </a:r>
            <a:r>
              <a:rPr lang="nb-NO" sz="3200" dirty="0" smtClean="0"/>
              <a:t> in </a:t>
            </a:r>
            <a:r>
              <a:rPr lang="nb-NO" sz="3200" dirty="0" err="1" smtClean="0"/>
              <a:t>the</a:t>
            </a:r>
            <a:r>
              <a:rPr lang="nb-NO" sz="3200" dirty="0" smtClean="0"/>
              <a:t> </a:t>
            </a:r>
            <a:r>
              <a:rPr lang="nb-NO" sz="3200" dirty="0" err="1" smtClean="0"/>
              <a:t>hearts</a:t>
            </a:r>
            <a:r>
              <a:rPr lang="nb-NO" sz="3200" dirty="0" smtClean="0"/>
              <a:t>? [284]</a:t>
            </a:r>
          </a:p>
          <a:p>
            <a:r>
              <a:rPr lang="nb-NO" sz="3200" dirty="0" err="1" smtClean="0"/>
              <a:t>What</a:t>
            </a:r>
            <a:r>
              <a:rPr lang="nb-NO" sz="3200" dirty="0" smtClean="0"/>
              <a:t> </a:t>
            </a:r>
            <a:r>
              <a:rPr lang="nb-NO" sz="3200" dirty="0" err="1" smtClean="0"/>
              <a:t>the</a:t>
            </a:r>
            <a:r>
              <a:rPr lang="nb-NO" sz="3200" dirty="0" smtClean="0"/>
              <a:t> </a:t>
            </a:r>
            <a:r>
              <a:rPr lang="nb-NO" sz="3200" dirty="0" err="1" smtClean="0"/>
              <a:t>believers</a:t>
            </a:r>
            <a:r>
              <a:rPr lang="nb-NO" sz="3200" dirty="0" smtClean="0"/>
              <a:t> </a:t>
            </a:r>
            <a:r>
              <a:rPr lang="nb-NO" sz="3200" dirty="0" err="1" smtClean="0"/>
              <a:t>say</a:t>
            </a:r>
            <a:r>
              <a:rPr lang="nb-NO" sz="3200" dirty="0" smtClean="0"/>
              <a:t> [285]</a:t>
            </a:r>
          </a:p>
          <a:p>
            <a:r>
              <a:rPr lang="en-US" sz="3200" dirty="0" smtClean="0"/>
              <a:t>Allah does not charge a soul except [with that within] its capacity [286]</a:t>
            </a:r>
            <a:endParaRPr lang="nb-NO" sz="3200" dirty="0" smtClean="0"/>
          </a:p>
          <a:p>
            <a:endParaRPr lang="nb-NO" sz="3200" dirty="0"/>
          </a:p>
        </p:txBody>
      </p:sp>
      <p:sp>
        <p:nvSpPr>
          <p:cNvPr id="3" name="Tittel 2"/>
          <p:cNvSpPr>
            <a:spLocks noGrp="1"/>
          </p:cNvSpPr>
          <p:nvPr>
            <p:ph type="title"/>
          </p:nvPr>
        </p:nvSpPr>
        <p:spPr/>
        <p:txBody>
          <a:bodyPr>
            <a:normAutofit fontScale="90000"/>
          </a:bodyPr>
          <a:lstStyle/>
          <a:p>
            <a:r>
              <a:rPr lang="nb-NO" dirty="0" err="1" smtClean="0"/>
              <a:t>Topic</a:t>
            </a:r>
            <a:r>
              <a:rPr lang="nb-NO" dirty="0" smtClean="0"/>
              <a:t> </a:t>
            </a:r>
            <a:r>
              <a:rPr lang="nb-NO" dirty="0" err="1" smtClean="0"/>
              <a:t>of</a:t>
            </a:r>
            <a:r>
              <a:rPr lang="nb-NO" dirty="0" smtClean="0"/>
              <a:t> verses</a:t>
            </a:r>
            <a:endParaRPr lang="nb-NO" dirty="0"/>
          </a:p>
        </p:txBody>
      </p:sp>
      <p:pic>
        <p:nvPicPr>
          <p:cNvPr id="1026" name="Picture 2" descr="C:\Users\Osama Khan\AppData\Local\Microsoft\Windows\Temporary Internet Files\Content.IE5\F2F53B1H\MC90015538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0232" y="5085184"/>
            <a:ext cx="1799539" cy="121706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Verse 284</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﴿لِّلَّهِ مَا فِي السَّمَـوتِ وَمَا فِى الاٌّرْضِ وَإِن تُبْدُواْ مَا فِي أَنفُسِكُمْ أَوْ تُخْفُوهُ يُحَاسِبْكُم بِهِ اللَّهُ فَيَغْفِرُ لِمَن يَشَآءُ وَيُعَذِّبُ مَن يَشَآءُ وَاللَّهُ عَلَى كُلِّ شَيْءٍ قَدِيرٌ ﴾ </a:t>
            </a:r>
            <a:endParaRPr lang="nb-NO" sz="4400" dirty="0"/>
          </a:p>
        </p:txBody>
      </p:sp>
      <p:pic>
        <p:nvPicPr>
          <p:cNvPr id="2050" name="Picture 2" descr="C:\Users\Osama Khan\AppData\Local\Microsoft\Windows\Temporary Internet Files\Content.IE5\V5GPVJFI\MP90043116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4804" y="4797152"/>
            <a:ext cx="2169003" cy="15841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Verse 284 -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3200" dirty="0" smtClean="0"/>
              <a:t>To Allah belongs whatever is in the heavens and whatever is in the earth. Whether you show what is within yourselves or conceal it, Allah will bring you to account for it. Then He will forgive whom He wills and punish whom He wills, and Allah is over all things competent.</a:t>
            </a:r>
          </a:p>
          <a:p>
            <a:pPr algn="ctr">
              <a:buNone/>
            </a:pPr>
            <a:endParaRPr lang="nb-NO" sz="3200" dirty="0"/>
          </a:p>
        </p:txBody>
      </p:sp>
      <p:pic>
        <p:nvPicPr>
          <p:cNvPr id="3074" name="Picture 2" descr="C:\Users\Osama Khan\AppData\Local\Microsoft\Windows\Temporary Internet Files\Content.IE5\F2F53B1H\MC90003708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941168"/>
            <a:ext cx="1504495" cy="142767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For </a:t>
            </a:r>
            <a:r>
              <a:rPr lang="nb-NO" dirty="0" err="1" smtClean="0"/>
              <a:t>what</a:t>
            </a:r>
            <a:r>
              <a:rPr lang="nb-NO" dirty="0" smtClean="0"/>
              <a:t> is </a:t>
            </a:r>
            <a:r>
              <a:rPr lang="nb-NO" dirty="0" err="1" smtClean="0"/>
              <a:t>concealed</a:t>
            </a:r>
            <a:r>
              <a:rPr lang="nb-NO" dirty="0" smtClean="0"/>
              <a:t> in </a:t>
            </a:r>
            <a:r>
              <a:rPr lang="nb-NO" dirty="0" err="1" smtClean="0"/>
              <a:t>the</a:t>
            </a:r>
            <a:r>
              <a:rPr lang="nb-NO" dirty="0" smtClean="0"/>
              <a:t> </a:t>
            </a:r>
            <a:r>
              <a:rPr lang="nb-NO" dirty="0" err="1" smtClean="0"/>
              <a:t>heart</a:t>
            </a:r>
            <a:r>
              <a:rPr lang="nb-NO" dirty="0" smtClean="0"/>
              <a:t>…</a:t>
            </a:r>
            <a:endParaRPr lang="nb-NO" dirty="0"/>
          </a:p>
        </p:txBody>
      </p:sp>
      <p:sp>
        <p:nvSpPr>
          <p:cNvPr id="3" name="Plassholder for innhold 2"/>
          <p:cNvSpPr>
            <a:spLocks noGrp="1"/>
          </p:cNvSpPr>
          <p:nvPr>
            <p:ph idx="1"/>
          </p:nvPr>
        </p:nvSpPr>
        <p:spPr/>
        <p:txBody>
          <a:bodyPr/>
          <a:lstStyle/>
          <a:p>
            <a:r>
              <a:rPr lang="en-US" dirty="0" smtClean="0"/>
              <a:t>Allah states that He will hold His servants accountable for what they do and what they conceal in their hearts. </a:t>
            </a:r>
          </a:p>
          <a:p>
            <a:r>
              <a:rPr lang="en-US" dirty="0" smtClean="0"/>
              <a:t>When this ayah was revealed, it was very hard on the Companions of the Messenger of Allah. </a:t>
            </a:r>
          </a:p>
          <a:p>
            <a:r>
              <a:rPr lang="en-US" dirty="0" smtClean="0"/>
              <a:t>The next two ayah are connected to this one. They abrogate this one. </a:t>
            </a:r>
          </a:p>
          <a:p>
            <a:r>
              <a:rPr lang="en-US" dirty="0" smtClean="0"/>
              <a:t>Therefore, they were pardoned what happens in their hearts, and were held accountable only for their actions.</a:t>
            </a:r>
            <a:endParaRPr lang="nb-NO" dirty="0"/>
          </a:p>
        </p:txBody>
      </p:sp>
      <p:pic>
        <p:nvPicPr>
          <p:cNvPr id="4098" name="Picture 2" descr="C:\Users\Osama Khan\AppData\Local\Microsoft\Windows\Temporary Internet Files\Content.IE5\6O07GMDO\MC90029068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3362" y="5229200"/>
            <a:ext cx="1970638" cy="18499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 </a:t>
            </a:r>
            <a:r>
              <a:rPr lang="nb-NO" dirty="0" err="1" smtClean="0"/>
              <a:t>hadith</a:t>
            </a:r>
            <a:r>
              <a:rPr lang="nb-NO" dirty="0" smtClean="0"/>
              <a:t>:</a:t>
            </a:r>
            <a:endParaRPr lang="nb-NO" dirty="0"/>
          </a:p>
        </p:txBody>
      </p:sp>
      <p:sp>
        <p:nvSpPr>
          <p:cNvPr id="3" name="Plassholder for innhold 2"/>
          <p:cNvSpPr>
            <a:spLocks noGrp="1"/>
          </p:cNvSpPr>
          <p:nvPr>
            <p:ph idx="1"/>
          </p:nvPr>
        </p:nvSpPr>
        <p:spPr/>
        <p:txBody>
          <a:bodyPr/>
          <a:lstStyle/>
          <a:p>
            <a:r>
              <a:rPr lang="en-US" dirty="0" smtClean="0"/>
              <a:t>The Two </a:t>
            </a:r>
            <a:r>
              <a:rPr lang="en-US" dirty="0" err="1" smtClean="0"/>
              <a:t>Sahihs</a:t>
            </a:r>
            <a:r>
              <a:rPr lang="en-US" dirty="0" smtClean="0"/>
              <a:t> recorded that Abu </a:t>
            </a:r>
            <a:r>
              <a:rPr lang="en-US" dirty="0" err="1" smtClean="0"/>
              <a:t>Hurayrah</a:t>
            </a:r>
            <a:r>
              <a:rPr lang="en-US" dirty="0" smtClean="0"/>
              <a:t> said that the Messenger of Allah said:</a:t>
            </a:r>
            <a:r>
              <a:rPr lang="nb-NO" dirty="0" smtClean="0"/>
              <a:t/>
            </a:r>
            <a:br>
              <a:rPr lang="nb-NO" dirty="0" smtClean="0"/>
            </a:br>
            <a:r>
              <a:rPr lang="en-US" dirty="0" smtClean="0"/>
              <a:t>(Allah said (to His angels), "If My servant intends to commit an evil deed, do not record it as such for him, and if he commits it, write it for him as one evil deed. If he intends to perform a good deed, but did not perform it, then write it for him as one good deed, and if he performs it, write it for him as ten good deeds.'') </a:t>
            </a:r>
          </a:p>
        </p:txBody>
      </p:sp>
      <p:pic>
        <p:nvPicPr>
          <p:cNvPr id="5123" name="Picture 3" descr="C:\Users\Osama Khan\AppData\Local\Microsoft\Windows\Temporary Internet Files\Content.IE5\TBXRTV7V\MP910216381[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229200"/>
            <a:ext cx="1821185" cy="15011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Verse 285</a:t>
            </a:r>
            <a:endParaRPr lang="nb-NO" dirty="0"/>
          </a:p>
        </p:txBody>
      </p:sp>
      <p:sp>
        <p:nvSpPr>
          <p:cNvPr id="3" name="Plassholder for innhold 2"/>
          <p:cNvSpPr>
            <a:spLocks noGrp="1"/>
          </p:cNvSpPr>
          <p:nvPr>
            <p:ph idx="1"/>
          </p:nvPr>
        </p:nvSpPr>
        <p:spPr/>
        <p:txBody>
          <a:bodyPr>
            <a:normAutofit/>
          </a:bodyPr>
          <a:lstStyle/>
          <a:p>
            <a:pPr algn="ctr">
              <a:buNone/>
            </a:pPr>
            <a:r>
              <a:rPr lang="ar-AE" sz="4400" dirty="0" smtClean="0"/>
              <a:t>﴿ءَامَنَ الرَّسُولُ بِمَآ أُنزِلَ إِلَيْهِ مِن رَّبِّهِ وَالْمُؤْمِنُونَ كُلٌّ ءَامَنَ بِاللَّهِ وَمَلَـئِكَتِهِ وَكُتُبِهِ وَرُسُلِهِ لاَ نُفَرِّقُ بَيْنَ أَحَدٍ مِّن رُّسُلِهِ وَقَالُواْ سَمِعْنَا وَأَطَعْنَا غُفْرَانَكَ رَبَّنَا وَإِلَيْكَ الْمَصِيرُ ﴾ </a:t>
            </a:r>
            <a:endParaRPr lang="nb-NO" sz="4400" dirty="0"/>
          </a:p>
        </p:txBody>
      </p:sp>
      <p:pic>
        <p:nvPicPr>
          <p:cNvPr id="6146" name="Picture 2" descr="C:\Users\Osama Khan\AppData\Local\Microsoft\Windows\Temporary Internet Files\Content.IE5\F2F53B1H\MP90043735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743014"/>
            <a:ext cx="1688232" cy="168823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Verse 285 - </a:t>
            </a:r>
            <a:r>
              <a:rPr lang="nb-NO" dirty="0" err="1" smtClean="0"/>
              <a:t>Translation</a:t>
            </a:r>
            <a:endParaRPr lang="nb-NO" dirty="0"/>
          </a:p>
        </p:txBody>
      </p:sp>
      <p:sp>
        <p:nvSpPr>
          <p:cNvPr id="3" name="Plassholder for innhold 2"/>
          <p:cNvSpPr>
            <a:spLocks noGrp="1"/>
          </p:cNvSpPr>
          <p:nvPr>
            <p:ph idx="1"/>
          </p:nvPr>
        </p:nvSpPr>
        <p:spPr/>
        <p:txBody>
          <a:bodyPr>
            <a:normAutofit/>
          </a:bodyPr>
          <a:lstStyle/>
          <a:p>
            <a:pPr algn="ctr">
              <a:buNone/>
            </a:pPr>
            <a:r>
              <a:rPr lang="en-US" sz="2800" dirty="0" smtClean="0"/>
              <a:t>The Messenger has believed in what was revealed to him from his Lord, and [so have] the believers. All of them have believed in Allah and His angels and His books and His messengers, [saying], "We make no distinction between any of His messengers." And they say, "We hear and we obey. [We seek] Your forgiveness, our Lord, and to You is the [final] destination."</a:t>
            </a:r>
          </a:p>
          <a:p>
            <a:pPr algn="ctr">
              <a:buNone/>
            </a:pPr>
            <a:endParaRPr lang="nb-NO" sz="2800" dirty="0"/>
          </a:p>
        </p:txBody>
      </p:sp>
      <p:pic>
        <p:nvPicPr>
          <p:cNvPr id="7170" name="Picture 2" descr="C:\Users\Osama Khan\AppData\Local\Microsoft\Windows\Temporary Internet Files\Content.IE5\TBXRTV7V\MP90039055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564904"/>
            <a:ext cx="1220935" cy="17115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315</TotalTime>
  <Words>813</Words>
  <Application>Microsoft Office PowerPoint</Application>
  <PresentationFormat>On-screen Show (4:3)</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Sabeel ul Huda  Lesson 39</vt:lpstr>
      <vt:lpstr>Sabeel ul Huda       Lesson 39 </vt:lpstr>
      <vt:lpstr>Topic of verses</vt:lpstr>
      <vt:lpstr>Verse 284</vt:lpstr>
      <vt:lpstr>Verse 284 - Translation</vt:lpstr>
      <vt:lpstr>For what is concealed in the heart…</vt:lpstr>
      <vt:lpstr>A hadith:</vt:lpstr>
      <vt:lpstr>Verse 285</vt:lpstr>
      <vt:lpstr>Verse 285 - Translation</vt:lpstr>
      <vt:lpstr>Verse 286</vt:lpstr>
      <vt:lpstr>Verse 286 - Translation</vt:lpstr>
      <vt:lpstr>The virtue of the last two ayah…</vt:lpstr>
      <vt:lpstr>Allah’s kindness towards creation…</vt:lpstr>
      <vt:lpstr>Activity for this lesson…</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Sabeel ul Huda  Lesson 34</dc:title>
  <dc:creator>HMS</dc:creator>
  <cp:lastModifiedBy>Ulfat</cp:lastModifiedBy>
  <cp:revision>34</cp:revision>
  <dcterms:created xsi:type="dcterms:W3CDTF">2011-02-24T16:09:51Z</dcterms:created>
  <dcterms:modified xsi:type="dcterms:W3CDTF">2011-03-20T09:51:04Z</dcterms:modified>
</cp:coreProperties>
</file>