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0"/>
  </p:notesMasterIdLst>
  <p:sldIdLst>
    <p:sldId id="256" r:id="rId2"/>
    <p:sldId id="257" r:id="rId3"/>
    <p:sldId id="280" r:id="rId4"/>
    <p:sldId id="281" r:id="rId5"/>
    <p:sldId id="288" r:id="rId6"/>
    <p:sldId id="289" r:id="rId7"/>
    <p:sldId id="290" r:id="rId8"/>
    <p:sldId id="282" r:id="rId9"/>
    <p:sldId id="291" r:id="rId10"/>
    <p:sldId id="283" r:id="rId11"/>
    <p:sldId id="284" r:id="rId12"/>
    <p:sldId id="292" r:id="rId13"/>
    <p:sldId id="285" r:id="rId14"/>
    <p:sldId id="293" r:id="rId15"/>
    <p:sldId id="286" r:id="rId16"/>
    <p:sldId id="287" r:id="rId17"/>
    <p:sldId id="294" r:id="rId18"/>
    <p:sldId id="279" r:id="rId19"/>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717" autoAdjust="0"/>
    <p:restoredTop sz="82712" autoAdjust="0"/>
  </p:normalViewPr>
  <p:slideViewPr>
    <p:cSldViewPr>
      <p:cViewPr varScale="1">
        <p:scale>
          <a:sx n="51" d="100"/>
          <a:sy n="51" d="100"/>
        </p:scale>
        <p:origin x="-98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35D691-D5AD-400B-BA53-ADFAC516EAD8}" type="doc">
      <dgm:prSet loTypeId="urn:microsoft.com/office/officeart/2009/3/layout/FramedTextPicture" loCatId="picture" qsTypeId="urn:microsoft.com/office/officeart/2005/8/quickstyle/3d1" qsCatId="3D" csTypeId="urn:microsoft.com/office/officeart/2005/8/colors/accent1_2" csCatId="accent1" phldr="1"/>
      <dgm:spPr/>
    </dgm:pt>
    <dgm:pt modelId="{9CE6F60F-C8E8-4E75-9D4F-061973256E52}">
      <dgm:prSet phldrT="[Text]" phldr="1"/>
      <dgm:spPr/>
      <dgm:t>
        <a:bodyPr/>
        <a:lstStyle/>
        <a:p>
          <a:endParaRPr lang="en-US" dirty="0"/>
        </a:p>
      </dgm:t>
    </dgm:pt>
    <dgm:pt modelId="{1F1319FA-0556-4673-92DE-20FFA30548D6}" type="parTrans" cxnId="{0AA13BCE-E654-4532-963F-5255BB8DFA4E}">
      <dgm:prSet/>
      <dgm:spPr/>
      <dgm:t>
        <a:bodyPr/>
        <a:lstStyle/>
        <a:p>
          <a:endParaRPr lang="en-US"/>
        </a:p>
      </dgm:t>
    </dgm:pt>
    <dgm:pt modelId="{3D259CCB-B08C-401E-BE8E-97AD79B3C6BC}" type="sibTrans" cxnId="{0AA13BCE-E654-4532-963F-5255BB8DFA4E}">
      <dgm:prSet/>
      <dgm:spPr/>
      <dgm:t>
        <a:bodyPr/>
        <a:lstStyle/>
        <a:p>
          <a:endParaRPr lang="en-US"/>
        </a:p>
      </dgm:t>
    </dgm:pt>
    <dgm:pt modelId="{FCA60F95-C20A-403F-8992-FBAB13111EDB}" type="pres">
      <dgm:prSet presAssocID="{E635D691-D5AD-400B-BA53-ADFAC516EAD8}" presName="Name0" presStyleCnt="0">
        <dgm:presLayoutVars>
          <dgm:chMax/>
          <dgm:chPref/>
          <dgm:dir/>
        </dgm:presLayoutVars>
      </dgm:prSet>
      <dgm:spPr/>
    </dgm:pt>
    <dgm:pt modelId="{61AA994E-A206-49AD-A92F-A73D726E7BD3}" type="pres">
      <dgm:prSet presAssocID="{9CE6F60F-C8E8-4E75-9D4F-061973256E52}" presName="composite" presStyleCnt="0">
        <dgm:presLayoutVars>
          <dgm:chMax/>
          <dgm:chPref/>
        </dgm:presLayoutVars>
      </dgm:prSet>
      <dgm:spPr/>
    </dgm:pt>
    <dgm:pt modelId="{3E509BEF-20AE-4059-A481-C82ED14B37AB}" type="pres">
      <dgm:prSet presAssocID="{9CE6F60F-C8E8-4E75-9D4F-061973256E52}" presName="Image" presStyleLbl="bgImgPlace1" presStyleIdx="0" presStyleCnt="1" custAng="16200000" custScaleX="64038" custScaleY="97966" custLinFactY="58773" custLinFactNeighborX="524" custLinFactNeighborY="100000"/>
      <dgm:spPr/>
    </dgm:pt>
    <dgm:pt modelId="{7D7B6B38-78A4-44A2-91D5-B75DF971AA95}" type="pres">
      <dgm:prSet presAssocID="{9CE6F60F-C8E8-4E75-9D4F-061973256E52}" presName="ParentText" presStyleLbl="revTx" presStyleIdx="0" presStyleCnt="1" custFlipVert="1" custScaleX="3456" custScaleY="9870">
        <dgm:presLayoutVars>
          <dgm:chMax val="0"/>
          <dgm:chPref val="0"/>
          <dgm:bulletEnabled val="1"/>
        </dgm:presLayoutVars>
      </dgm:prSet>
      <dgm:spPr/>
      <dgm:t>
        <a:bodyPr/>
        <a:lstStyle/>
        <a:p>
          <a:endParaRPr lang="nb-NO"/>
        </a:p>
      </dgm:t>
    </dgm:pt>
    <dgm:pt modelId="{6120F643-6854-40E6-B98B-9DE6083356CA}" type="pres">
      <dgm:prSet presAssocID="{9CE6F60F-C8E8-4E75-9D4F-061973256E52}" presName="tlFrame" presStyleLbl="node1" presStyleIdx="0" presStyleCnt="4"/>
      <dgm:spPr/>
    </dgm:pt>
    <dgm:pt modelId="{9E625C30-EDB7-4321-91BB-14399729C3B1}" type="pres">
      <dgm:prSet presAssocID="{9CE6F60F-C8E8-4E75-9D4F-061973256E52}" presName="trFrame" presStyleLbl="node1" presStyleIdx="1" presStyleCnt="4"/>
      <dgm:spPr/>
    </dgm:pt>
    <dgm:pt modelId="{810E0737-86B3-434A-9C1F-5442C880EF2D}" type="pres">
      <dgm:prSet presAssocID="{9CE6F60F-C8E8-4E75-9D4F-061973256E52}" presName="blFrame" presStyleLbl="node1" presStyleIdx="2" presStyleCnt="4"/>
      <dgm:spPr/>
    </dgm:pt>
    <dgm:pt modelId="{545F4734-B9A9-49B9-9DB3-CFCBA73EE3CD}" type="pres">
      <dgm:prSet presAssocID="{9CE6F60F-C8E8-4E75-9D4F-061973256E52}" presName="brFrame" presStyleLbl="node1" presStyleIdx="3" presStyleCnt="4"/>
      <dgm:spPr/>
    </dgm:pt>
  </dgm:ptLst>
  <dgm:cxnLst>
    <dgm:cxn modelId="{C4168056-2565-4859-ABFB-E6958CC02D15}" type="presOf" srcId="{E635D691-D5AD-400B-BA53-ADFAC516EAD8}" destId="{FCA60F95-C20A-403F-8992-FBAB13111EDB}" srcOrd="0" destOrd="0" presId="urn:microsoft.com/office/officeart/2009/3/layout/FramedTextPicture"/>
    <dgm:cxn modelId="{0AA13BCE-E654-4532-963F-5255BB8DFA4E}" srcId="{E635D691-D5AD-400B-BA53-ADFAC516EAD8}" destId="{9CE6F60F-C8E8-4E75-9D4F-061973256E52}" srcOrd="0" destOrd="0" parTransId="{1F1319FA-0556-4673-92DE-20FFA30548D6}" sibTransId="{3D259CCB-B08C-401E-BE8E-97AD79B3C6BC}"/>
    <dgm:cxn modelId="{8FF5766C-7015-4C22-8EA7-82AE28695AB9}" type="presOf" srcId="{9CE6F60F-C8E8-4E75-9D4F-061973256E52}" destId="{7D7B6B38-78A4-44A2-91D5-B75DF971AA95}" srcOrd="0" destOrd="0" presId="urn:microsoft.com/office/officeart/2009/3/layout/FramedTextPicture"/>
    <dgm:cxn modelId="{95031ED6-A4C5-4F93-AC74-0309BD4C75CF}" type="presParOf" srcId="{FCA60F95-C20A-403F-8992-FBAB13111EDB}" destId="{61AA994E-A206-49AD-A92F-A73D726E7BD3}" srcOrd="0" destOrd="0" presId="urn:microsoft.com/office/officeart/2009/3/layout/FramedTextPicture"/>
    <dgm:cxn modelId="{27E50031-1B98-4160-BAB7-1EBAD44781FE}" type="presParOf" srcId="{61AA994E-A206-49AD-A92F-A73D726E7BD3}" destId="{3E509BEF-20AE-4059-A481-C82ED14B37AB}" srcOrd="0" destOrd="0" presId="urn:microsoft.com/office/officeart/2009/3/layout/FramedTextPicture"/>
    <dgm:cxn modelId="{283FCCAB-9C4D-4603-8FA8-6D2A9B1152B9}" type="presParOf" srcId="{61AA994E-A206-49AD-A92F-A73D726E7BD3}" destId="{7D7B6B38-78A4-44A2-91D5-B75DF971AA95}" srcOrd="1" destOrd="0" presId="urn:microsoft.com/office/officeart/2009/3/layout/FramedTextPicture"/>
    <dgm:cxn modelId="{878178A1-714E-4839-907C-98C5CE6E9FAC}" type="presParOf" srcId="{61AA994E-A206-49AD-A92F-A73D726E7BD3}" destId="{6120F643-6854-40E6-B98B-9DE6083356CA}" srcOrd="2" destOrd="0" presId="urn:microsoft.com/office/officeart/2009/3/layout/FramedTextPicture"/>
    <dgm:cxn modelId="{46C4DF16-44F9-4443-A4E4-D5FA2335C74D}" type="presParOf" srcId="{61AA994E-A206-49AD-A92F-A73D726E7BD3}" destId="{9E625C30-EDB7-4321-91BB-14399729C3B1}" srcOrd="3" destOrd="0" presId="urn:microsoft.com/office/officeart/2009/3/layout/FramedTextPicture"/>
    <dgm:cxn modelId="{45ADD4C6-91A8-4B12-B2F8-A03BD29A711A}" type="presParOf" srcId="{61AA994E-A206-49AD-A92F-A73D726E7BD3}" destId="{810E0737-86B3-434A-9C1F-5442C880EF2D}" srcOrd="4" destOrd="0" presId="urn:microsoft.com/office/officeart/2009/3/layout/FramedTextPicture"/>
    <dgm:cxn modelId="{0EBC1646-95FA-43D6-A53D-CD60822E34D2}" type="presParOf" srcId="{61AA994E-A206-49AD-A92F-A73D726E7BD3}" destId="{545F4734-B9A9-49B9-9DB3-CFCBA73EE3CD}" srcOrd="5" destOrd="0" presId="urn:microsoft.com/office/officeart/2009/3/layout/FramedTextPicture"/>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509BEF-20AE-4059-A481-C82ED14B37AB}">
      <dsp:nvSpPr>
        <dsp:cNvPr id="0" name=""/>
        <dsp:cNvSpPr/>
      </dsp:nvSpPr>
      <dsp:spPr>
        <a:xfrm rot="16200000">
          <a:off x="339611" y="4160313"/>
          <a:ext cx="2255727" cy="2300548"/>
        </a:xfrm>
        <a:prstGeom prst="rect">
          <a:avLst/>
        </a:prstGeom>
        <a:gradFill rotWithShape="0">
          <a:gsLst>
            <a:gs pos="0">
              <a:schemeClr val="accent1">
                <a:tint val="50000"/>
                <a:hueOff val="0"/>
                <a:satOff val="0"/>
                <a:lumOff val="0"/>
                <a:alphaOff val="0"/>
              </a:schemeClr>
            </a:gs>
            <a:gs pos="100000">
              <a:schemeClr val="accent1">
                <a:tint val="50000"/>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sp>
    <dsp:sp modelId="{7D7B6B38-78A4-44A2-91D5-B75DF971AA95}">
      <dsp:nvSpPr>
        <dsp:cNvPr id="0" name=""/>
        <dsp:cNvSpPr/>
      </dsp:nvSpPr>
      <dsp:spPr>
        <a:xfrm flipV="1">
          <a:off x="5766342" y="4292247"/>
          <a:ext cx="172471" cy="304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5766342" y="4292247"/>
        <a:ext cx="172471" cy="304246"/>
      </dsp:txXfrm>
    </dsp:sp>
    <dsp:sp modelId="{6120F643-6854-40E6-B98B-9DE6083356CA}">
      <dsp:nvSpPr>
        <dsp:cNvPr id="0" name=""/>
        <dsp:cNvSpPr/>
      </dsp:nvSpPr>
      <dsp:spPr>
        <a:xfrm>
          <a:off x="2917023" y="2463169"/>
          <a:ext cx="1198521" cy="1198831"/>
        </a:xfrm>
        <a:prstGeom prst="halfFrame">
          <a:avLst>
            <a:gd name="adj1" fmla="val 25770"/>
            <a:gd name="adj2" fmla="val 2577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9E625C30-EDB7-4321-91BB-14399729C3B1}">
      <dsp:nvSpPr>
        <dsp:cNvPr id="0" name=""/>
        <dsp:cNvSpPr/>
      </dsp:nvSpPr>
      <dsp:spPr>
        <a:xfrm rot="5400000">
          <a:off x="7624170" y="2463324"/>
          <a:ext cx="1198831" cy="1198521"/>
        </a:xfrm>
        <a:prstGeom prst="halfFrame">
          <a:avLst>
            <a:gd name="adj1" fmla="val 25770"/>
            <a:gd name="adj2" fmla="val 2577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10E0737-86B3-434A-9C1F-5442C880EF2D}">
      <dsp:nvSpPr>
        <dsp:cNvPr id="0" name=""/>
        <dsp:cNvSpPr/>
      </dsp:nvSpPr>
      <dsp:spPr>
        <a:xfrm rot="16200000">
          <a:off x="2916868" y="5227497"/>
          <a:ext cx="1198831" cy="1198521"/>
        </a:xfrm>
        <a:prstGeom prst="halfFrame">
          <a:avLst>
            <a:gd name="adj1" fmla="val 25770"/>
            <a:gd name="adj2" fmla="val 2577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45F4734-B9A9-49B9-9DB3-CFCBA73EE3CD}">
      <dsp:nvSpPr>
        <dsp:cNvPr id="0" name=""/>
        <dsp:cNvSpPr/>
      </dsp:nvSpPr>
      <dsp:spPr>
        <a:xfrm rot="10800000">
          <a:off x="7624325" y="5227342"/>
          <a:ext cx="1198521" cy="1198831"/>
        </a:xfrm>
        <a:prstGeom prst="halfFrame">
          <a:avLst>
            <a:gd name="adj1" fmla="val 25770"/>
            <a:gd name="adj2" fmla="val 2577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1FD16A-09FB-4439-93D8-D8CB85DC6E68}" type="datetimeFigureOut">
              <a:rPr lang="en-US" smtClean="0"/>
              <a:pPr/>
              <a:t>3/12/2011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E6F56C-8599-415B-BC55-3242BB5B63CB}" type="slidenum">
              <a:rPr lang="en-US" smtClean="0"/>
              <a:pPr/>
              <a:t>‹#›</a:t>
            </a:fld>
            <a:endParaRPr lang="en-US"/>
          </a:p>
        </p:txBody>
      </p:sp>
    </p:spTree>
    <p:extLst>
      <p:ext uri="{BB962C8B-B14F-4D97-AF65-F5344CB8AC3E}">
        <p14:creationId xmlns:p14="http://schemas.microsoft.com/office/powerpoint/2010/main" xmlns="" val="2604690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3"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1"/>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9"/>
            <a:ext cx="2133600" cy="750981"/>
          </a:xfrm>
        </p:spPr>
        <p:txBody>
          <a:bodyPr anchor="b"/>
          <a:lstStyle>
            <a:lvl1pPr algn="l">
              <a:defRPr sz="2400"/>
            </a:lvl1pPr>
          </a:lstStyle>
          <a:p>
            <a:fld id="{4CE31382-3F75-4F75-AD62-F663CA396156}" type="datetime1">
              <a:rPr lang="nb-NO" smtClean="0"/>
              <a:pPr/>
              <a:t>12.03.2011</a:t>
            </a:fld>
            <a:endParaRPr lang="nb-NO"/>
          </a:p>
        </p:txBody>
      </p:sp>
      <p:sp>
        <p:nvSpPr>
          <p:cNvPr id="50" name="Rectangle 49"/>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7"/>
            <a:ext cx="2831592" cy="365125"/>
          </a:xfrm>
        </p:spPr>
        <p:txBody>
          <a:bodyPr>
            <a:normAutofit/>
          </a:bodyPr>
          <a:lstStyle>
            <a:lvl1pPr>
              <a:defRPr>
                <a:solidFill>
                  <a:schemeClr val="accent1"/>
                </a:solidFill>
              </a:defRPr>
            </a:lvl1pPr>
          </a:lstStyle>
          <a:p>
            <a:r>
              <a:rPr lang="nb-NO" smtClean="0"/>
              <a:t>nurulquran.com</a:t>
            </a:r>
            <a:endParaRPr lang="nb-NO"/>
          </a:p>
        </p:txBody>
      </p:sp>
      <p:sp>
        <p:nvSpPr>
          <p:cNvPr id="6" name="Slide Number Placeholder 5"/>
          <p:cNvSpPr>
            <a:spLocks noGrp="1"/>
          </p:cNvSpPr>
          <p:nvPr>
            <p:ph type="sldNum" sz="quarter" idx="12"/>
          </p:nvPr>
        </p:nvSpPr>
        <p:spPr>
          <a:xfrm>
            <a:off x="4649096" y="5719967"/>
            <a:ext cx="643667" cy="365125"/>
          </a:xfrm>
        </p:spPr>
        <p:txBody>
          <a:bodyPr/>
          <a:lstStyle>
            <a:lvl1pPr>
              <a:defRPr>
                <a:solidFill>
                  <a:schemeClr val="accent1"/>
                </a:solidFill>
              </a:defRPr>
            </a:lvl1pPr>
          </a:lstStyle>
          <a:p>
            <a:fld id="{392EC008-C18A-49C9-8F3B-8207961B5F7E}" type="slidenum">
              <a:rPr lang="nb-NO" smtClean="0"/>
              <a:pPr/>
              <a:t>‹#›</a:t>
            </a:fld>
            <a:endParaRPr lang="nb-NO"/>
          </a:p>
        </p:txBody>
      </p:sp>
      <p:sp>
        <p:nvSpPr>
          <p:cNvPr id="89" name="Rectangle 88"/>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AEC265-15B7-4007-A0D4-2E7EB9535D3F}" type="datetime1">
              <a:rPr lang="nb-NO" smtClean="0"/>
              <a:pPr/>
              <a:t>12.03.2011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53F94D-9891-42FE-BAB4-4EC367379550}" type="datetime1">
              <a:rPr lang="nb-NO" smtClean="0"/>
              <a:pPr/>
              <a:t>12.03.2011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063C49-F451-409F-B79F-7AF1910EC288}" type="datetime1">
              <a:rPr lang="nb-NO" smtClean="0"/>
              <a:pPr/>
              <a:t>12.03.2011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6" y="2900830"/>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1"/>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50F3CB-B9B3-4F2D-997A-A871AF87DA0E}" type="datetime1">
              <a:rPr lang="nb-NO" smtClean="0"/>
              <a:pPr/>
              <a:t>12.03.2011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6D985FB-F739-46C0-80AF-A6D03920F560}" type="datetime1">
              <a:rPr lang="nb-NO" smtClean="0"/>
              <a:pPr/>
              <a:t>12.03.2011</a:t>
            </a:fld>
            <a:endParaRPr lang="nb-NO"/>
          </a:p>
        </p:txBody>
      </p:sp>
      <p:sp>
        <p:nvSpPr>
          <p:cNvPr id="6" name="Footer Placeholder 5"/>
          <p:cNvSpPr>
            <a:spLocks noGrp="1"/>
          </p:cNvSpPr>
          <p:nvPr>
            <p:ph type="ftr" sz="quarter" idx="11"/>
          </p:nvPr>
        </p:nvSpPr>
        <p:spPr/>
        <p:txBody>
          <a:bodyPr/>
          <a:lstStyle/>
          <a:p>
            <a:r>
              <a:rPr lang="nb-NO" smtClean="0"/>
              <a:t>nurulquran.com</a:t>
            </a:r>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5"/>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8"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5"/>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8410BD-D859-4932-9983-A8ABBF74F306}" type="datetime1">
              <a:rPr lang="nb-NO" smtClean="0"/>
              <a:pPr/>
              <a:t>12.03.2011</a:t>
            </a:fld>
            <a:endParaRPr lang="nb-NO"/>
          </a:p>
        </p:txBody>
      </p:sp>
      <p:sp>
        <p:nvSpPr>
          <p:cNvPr id="8" name="Footer Placeholder 7"/>
          <p:cNvSpPr>
            <a:spLocks noGrp="1"/>
          </p:cNvSpPr>
          <p:nvPr>
            <p:ph type="ftr" sz="quarter" idx="11"/>
          </p:nvPr>
        </p:nvSpPr>
        <p:spPr/>
        <p:txBody>
          <a:bodyPr/>
          <a:lstStyle/>
          <a:p>
            <a:r>
              <a:rPr lang="nb-NO" smtClean="0"/>
              <a:t>nurulquran.com</a:t>
            </a:r>
            <a:endParaRPr lang="nb-NO"/>
          </a:p>
        </p:txBody>
      </p:sp>
      <p:sp>
        <p:nvSpPr>
          <p:cNvPr id="9" name="Slide Number Placeholder 8"/>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26BAC7-AEC2-4C09-AEE5-EA67C7193CD9}" type="datetime1">
              <a:rPr lang="nb-NO" smtClean="0"/>
              <a:pPr/>
              <a:t>12.03.2011</a:t>
            </a:fld>
            <a:endParaRPr lang="nb-NO"/>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129A37-702A-45CC-9A14-AE5895227551}" type="datetime1">
              <a:rPr lang="nb-NO" smtClean="0"/>
              <a:pPr/>
              <a:t>12.03.2011</a:t>
            </a:fld>
            <a:endParaRPr lang="nb-NO"/>
          </a:p>
        </p:txBody>
      </p:sp>
      <p:sp>
        <p:nvSpPr>
          <p:cNvPr id="3" name="Footer Placeholder 2"/>
          <p:cNvSpPr>
            <a:spLocks noGrp="1"/>
          </p:cNvSpPr>
          <p:nvPr>
            <p:ph type="ftr" sz="quarter" idx="11"/>
          </p:nvPr>
        </p:nvSpPr>
        <p:spPr/>
        <p:txBody>
          <a:bodyPr/>
          <a:lstStyle/>
          <a:p>
            <a:r>
              <a:rPr lang="nb-NO" smtClean="0"/>
              <a:t>nurulquran.com</a:t>
            </a:r>
            <a:endParaRPr lang="nb-NO"/>
          </a:p>
        </p:txBody>
      </p:sp>
      <p:sp>
        <p:nvSpPr>
          <p:cNvPr id="4" name="Slide Number Placeholder 3"/>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3"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F57EFD1-2513-4A8F-9D35-D25E77407D65}" type="datetime1">
              <a:rPr lang="nb-NO" smtClean="0"/>
              <a:pPr/>
              <a:t>12.03.2011</a:t>
            </a:fld>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58" name="Rectangle 57"/>
          <p:cNvSpPr/>
          <p:nvPr/>
        </p:nvSpPr>
        <p:spPr>
          <a:xfrm>
            <a:off x="905573"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5"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6"/>
            <a:ext cx="3493664" cy="365125"/>
          </a:xfrm>
        </p:spPr>
        <p:txBody>
          <a:bodyPr>
            <a:normAutofit/>
          </a:bodyPr>
          <a:lstStyle/>
          <a:p>
            <a:r>
              <a:rPr lang="nb-NO" smtClean="0"/>
              <a:t>nurulquran.com</a:t>
            </a:r>
            <a:endParaRPr lang="nb-NO"/>
          </a:p>
        </p:txBody>
      </p:sp>
      <p:sp>
        <p:nvSpPr>
          <p:cNvPr id="2" name="Title 1"/>
          <p:cNvSpPr>
            <a:spLocks noGrp="1"/>
          </p:cNvSpPr>
          <p:nvPr>
            <p:ph type="title"/>
          </p:nvPr>
        </p:nvSpPr>
        <p:spPr>
          <a:xfrm>
            <a:off x="4739834" y="2657435"/>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3"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3"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10"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1" y="4133089"/>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8BDF1-F4B5-4106-B147-5526ADC2B900}" type="datetime1">
              <a:rPr lang="nb-NO" smtClean="0"/>
              <a:pPr/>
              <a:t>12.03.2011</a:t>
            </a:fld>
            <a:endParaRPr lang="nb-NO"/>
          </a:p>
        </p:txBody>
      </p:sp>
      <p:sp>
        <p:nvSpPr>
          <p:cNvPr id="6" name="Footer Placeholder 5"/>
          <p:cNvSpPr>
            <a:spLocks noGrp="1"/>
          </p:cNvSpPr>
          <p:nvPr>
            <p:ph type="ftr" sz="quarter" idx="11"/>
          </p:nvPr>
        </p:nvSpPr>
        <p:spPr>
          <a:xfrm>
            <a:off x="4641448" y="5724836"/>
            <a:ext cx="3493664" cy="365125"/>
          </a:xfrm>
        </p:spPr>
        <p:txBody>
          <a:bodyPr>
            <a:normAutofit/>
          </a:bodyPr>
          <a:lstStyle/>
          <a:p>
            <a:r>
              <a:rPr lang="nb-NO" smtClean="0"/>
              <a:t>nurulquran.com</a:t>
            </a:r>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799"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8"/>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3"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1"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3"/>
            <a:ext cx="2133600" cy="365125"/>
          </a:xfrm>
          <a:prstGeom prst="rect">
            <a:avLst/>
          </a:prstGeom>
        </p:spPr>
        <p:txBody>
          <a:bodyPr vert="horz" lIns="91440" tIns="45720" rIns="91440" bIns="45720" rtlCol="0" anchor="ctr"/>
          <a:lstStyle>
            <a:lvl1pPr algn="r">
              <a:defRPr sz="1200">
                <a:solidFill>
                  <a:srgbClr val="FEFEFE"/>
                </a:solidFill>
              </a:defRPr>
            </a:lvl1pPr>
          </a:lstStyle>
          <a:p>
            <a:fld id="{8E177C48-46FF-4CB1-AA3F-18B51F8AADB9}" type="datetime1">
              <a:rPr lang="nb-NO" smtClean="0"/>
              <a:pPr/>
              <a:t>12.03.2011</a:t>
            </a:fld>
            <a:endParaRPr lang="nb-NO"/>
          </a:p>
        </p:txBody>
      </p:sp>
      <p:sp>
        <p:nvSpPr>
          <p:cNvPr id="5" name="Footer Placeholder 4"/>
          <p:cNvSpPr>
            <a:spLocks noGrp="1"/>
          </p:cNvSpPr>
          <p:nvPr>
            <p:ph type="ftr" sz="quarter" idx="3"/>
          </p:nvPr>
        </p:nvSpPr>
        <p:spPr>
          <a:xfrm>
            <a:off x="4641448" y="5852161"/>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nb-NO" smtClean="0"/>
              <a:t>nurulquran.com</a:t>
            </a:r>
            <a:endParaRPr lang="nb-NO"/>
          </a:p>
        </p:txBody>
      </p:sp>
      <p:sp>
        <p:nvSpPr>
          <p:cNvPr id="6" name="Slide Number Placeholder 5"/>
          <p:cNvSpPr>
            <a:spLocks noGrp="1"/>
          </p:cNvSpPr>
          <p:nvPr>
            <p:ph type="sldNum" sz="quarter" idx="4"/>
          </p:nvPr>
        </p:nvSpPr>
        <p:spPr>
          <a:xfrm>
            <a:off x="4649097" y="224492"/>
            <a:ext cx="1332156" cy="365125"/>
          </a:xfrm>
          <a:prstGeom prst="rect">
            <a:avLst/>
          </a:prstGeom>
        </p:spPr>
        <p:txBody>
          <a:bodyPr vert="horz" lIns="91440" tIns="45720" rIns="91440" bIns="45720" rtlCol="0" anchor="ctr"/>
          <a:lstStyle>
            <a:lvl1pPr algn="l">
              <a:defRPr sz="1200">
                <a:solidFill>
                  <a:srgbClr val="FEFEFE"/>
                </a:solidFill>
              </a:defRPr>
            </a:lvl1pPr>
          </a:lstStyle>
          <a:p>
            <a:fld id="{392EC008-C18A-49C9-8F3B-8207961B5F7E}"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fontScale="90000"/>
          </a:bodyPr>
          <a:lstStyle/>
          <a:p>
            <a:r>
              <a:rPr lang="nb-NO" dirty="0" err="1" smtClean="0">
                <a:solidFill>
                  <a:schemeClr val="accent1">
                    <a:lumMod val="50000"/>
                  </a:schemeClr>
                </a:solidFill>
              </a:rPr>
              <a:t>Sabeel</a:t>
            </a:r>
            <a:r>
              <a:rPr lang="nb-NO" dirty="0" smtClean="0">
                <a:solidFill>
                  <a:schemeClr val="accent1">
                    <a:lumMod val="50000"/>
                  </a:schemeClr>
                </a:solidFill>
              </a:rPr>
              <a:t> ul Huda </a:t>
            </a:r>
            <a:br>
              <a:rPr lang="nb-NO" dirty="0" smtClean="0">
                <a:solidFill>
                  <a:schemeClr val="accent1">
                    <a:lumMod val="50000"/>
                  </a:schemeClr>
                </a:solidFill>
              </a:rPr>
            </a:br>
            <a:r>
              <a:rPr lang="nb-NO" dirty="0" err="1" smtClean="0">
                <a:solidFill>
                  <a:schemeClr val="accent1">
                    <a:lumMod val="50000"/>
                  </a:schemeClr>
                </a:solidFill>
              </a:rPr>
              <a:t>Lesson</a:t>
            </a:r>
            <a:r>
              <a:rPr lang="nb-NO" dirty="0" smtClean="0">
                <a:solidFill>
                  <a:schemeClr val="accent1">
                    <a:lumMod val="50000"/>
                  </a:schemeClr>
                </a:solidFill>
              </a:rPr>
              <a:t> 36</a:t>
            </a:r>
            <a:endParaRPr lang="nb-NO" dirty="0">
              <a:solidFill>
                <a:schemeClr val="accent1">
                  <a:lumMod val="50000"/>
                </a:schemeClr>
              </a:solidFill>
            </a:endParaRPr>
          </a:p>
        </p:txBody>
      </p:sp>
      <p:sp>
        <p:nvSpPr>
          <p:cNvPr id="3" name="Undertittel 2"/>
          <p:cNvSpPr>
            <a:spLocks noGrp="1"/>
          </p:cNvSpPr>
          <p:nvPr>
            <p:ph type="subTitle" idx="1"/>
          </p:nvPr>
        </p:nvSpPr>
        <p:spPr/>
        <p:txBody>
          <a:bodyPr/>
          <a:lstStyle/>
          <a:p>
            <a:r>
              <a:rPr lang="nb-NO" dirty="0" err="1" smtClean="0"/>
              <a:t>Surah</a:t>
            </a:r>
            <a:r>
              <a:rPr lang="nb-NO" dirty="0" smtClean="0"/>
              <a:t> </a:t>
            </a:r>
            <a:r>
              <a:rPr lang="nb-NO" dirty="0" err="1" smtClean="0"/>
              <a:t>Al-Baqarah</a:t>
            </a:r>
            <a:r>
              <a:rPr lang="nb-NO" dirty="0" smtClean="0"/>
              <a:t>: 267-274</a:t>
            </a:r>
            <a:endParaRPr lang="nb-NO" dirty="0"/>
          </a:p>
        </p:txBody>
      </p:sp>
      <p:graphicFrame>
        <p:nvGraphicFramePr>
          <p:cNvPr id="5" name="Diagram 4"/>
          <p:cNvGraphicFramePr/>
          <p:nvPr>
            <p:extLst>
              <p:ext uri="{D42A27DB-BD31-4B8C-83A1-F6EECF244321}">
                <p14:modId xmlns:p14="http://schemas.microsoft.com/office/powerpoint/2010/main" xmlns="" val="2197499686"/>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ooter Placeholder 5"/>
          <p:cNvSpPr>
            <a:spLocks noGrp="1"/>
          </p:cNvSpPr>
          <p:nvPr>
            <p:ph type="ftr" sz="quarter" idx="11"/>
          </p:nvPr>
        </p:nvSpPr>
        <p:spPr/>
        <p:txBody>
          <a:bodyPr/>
          <a:lstStyle/>
          <a:p>
            <a:r>
              <a:rPr lang="nb-NO" smtClean="0"/>
              <a:t>nurulquran.com</a:t>
            </a:r>
            <a:endParaRPr lang="nb-NO"/>
          </a:p>
        </p:txBody>
      </p:sp>
      <p:pic>
        <p:nvPicPr>
          <p:cNvPr id="1026" name="Picture 2" descr="C:\Users\Osama Khan\AppData\Local\Microsoft\Windows\Temporary Internet Files\Content.IE5\F2F53B1H\MP900442346[1].jpg"/>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395536" y="3861049"/>
            <a:ext cx="3672408" cy="2448272"/>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xmlns="">
                <a:solidFill>
                  <a:srgbClr val="FFFFFF"/>
                </a:solidFill>
              </a14:hiddenFill>
            </a:ext>
          </a:extLst>
        </p:spPr>
      </p:pic>
      <p:sp>
        <p:nvSpPr>
          <p:cNvPr id="7" name="Slide Number Placeholder 6"/>
          <p:cNvSpPr>
            <a:spLocks noGrp="1"/>
          </p:cNvSpPr>
          <p:nvPr>
            <p:ph type="sldNum" sz="quarter" idx="12"/>
          </p:nvPr>
        </p:nvSpPr>
        <p:spPr/>
        <p:txBody>
          <a:bodyPr/>
          <a:lstStyle/>
          <a:p>
            <a:fld id="{392EC008-C18A-49C9-8F3B-8207961B5F7E}" type="slidenum">
              <a:rPr lang="nb-NO" smtClean="0"/>
              <a:pPr/>
              <a:t>1</a:t>
            </a:fld>
            <a:endParaRPr lang="nb-NO"/>
          </a:p>
        </p:txBody>
      </p:sp>
      <p:sp>
        <p:nvSpPr>
          <p:cNvPr id="8" name="Rectangle 7"/>
          <p:cNvSpPr/>
          <p:nvPr/>
        </p:nvSpPr>
        <p:spPr>
          <a:xfrm>
            <a:off x="395536" y="332656"/>
            <a:ext cx="8352928" cy="923330"/>
          </a:xfrm>
          <a:prstGeom prst="rect">
            <a:avLst/>
          </a:prstGeom>
        </p:spPr>
        <p:style>
          <a:lnRef idx="0">
            <a:scrgbClr r="0" g="0" b="0"/>
          </a:lnRef>
          <a:fillRef idx="1002">
            <a:schemeClr val="lt2"/>
          </a:fillRef>
          <a:effectRef idx="0">
            <a:scrgbClr r="0" g="0" b="0"/>
          </a:effectRef>
          <a:fontRef idx="major"/>
        </p:style>
        <p:txBody>
          <a:bodyPr wrap="square" lIns="91440" tIns="45720" rIns="91440" bIns="45720">
            <a:spAutoFit/>
          </a:bodyPr>
          <a:lstStyle/>
          <a:p>
            <a:pPr algn="ct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Givers   Are   Takers..</a:t>
            </a:r>
            <a:endParaRPr 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nb-NO" dirty="0" smtClean="0"/>
              <a:t>Verse 270-271</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buNone/>
            </a:pPr>
            <a:r>
              <a:rPr lang="ar-AE" sz="4400" dirty="0" smtClean="0"/>
              <a:t>﴿</a:t>
            </a:r>
            <a:r>
              <a:rPr lang="ar-AE" sz="4400" dirty="0" smtClean="0">
                <a:latin typeface="Arabic Typesetting" pitchFamily="66" charset="-78"/>
                <a:cs typeface="Arabic Typesetting" pitchFamily="66" charset="-78"/>
              </a:rPr>
              <a:t>وَمَآ أَنفَقْتُم مِّن نَّفَقَةٍ أَوْ نَذَرْتُم مِّن نَّذْرٍ فَإِنَّ اللَّهَ يَعْلَمُهُ وَمَا لِلظَّـلِمِينَ مِنْ أَنصَارٍ –</a:t>
            </a:r>
            <a:endParaRPr lang="nb-NO" sz="4400" dirty="0" smtClean="0">
              <a:latin typeface="Arabic Typesetting" pitchFamily="66" charset="-78"/>
              <a:cs typeface="Arabic Typesetting" pitchFamily="66" charset="-78"/>
            </a:endParaRPr>
          </a:p>
          <a:p>
            <a:pPr algn="ctr">
              <a:buNone/>
            </a:pPr>
            <a:endParaRPr lang="nb-NO" sz="4400" dirty="0" smtClean="0">
              <a:latin typeface="Arabic Typesetting" pitchFamily="66" charset="-78"/>
              <a:cs typeface="Arabic Typesetting" pitchFamily="66" charset="-78"/>
            </a:endParaRPr>
          </a:p>
          <a:p>
            <a:pPr algn="ctr">
              <a:buNone/>
            </a:pPr>
            <a:r>
              <a:rPr lang="ar-AE" sz="4400" dirty="0" smtClean="0">
                <a:latin typeface="Arabic Typesetting" pitchFamily="66" charset="-78"/>
                <a:cs typeface="Arabic Typesetting" pitchFamily="66" charset="-78"/>
              </a:rPr>
              <a:t> إِن تُبْدُواْ الصَّدَقَـتِ فَنِعِمَّا هِىَ وَإِن تُخْفُوهَا وَتُؤْتُوهَا الْفُقَرَآءَ فَهُوَ خَيْرٌ لَّكُمْ وَيُكَفِّرُ عَنكُم مِّن سَيِّئَاتِكُمْ وَاللَّهُ بِمَا تَعْمَلُونَ خَبِيرٌ </a:t>
            </a:r>
            <a:r>
              <a:rPr lang="ar-AE" sz="4400" dirty="0" smtClean="0"/>
              <a:t>﴾</a:t>
            </a:r>
            <a:endParaRPr lang="nb-NO" sz="4400"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10</a:t>
            </a:fld>
            <a:endParaRPr lang="nb-N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nb-NO" dirty="0" smtClean="0"/>
              <a:t>Verse 270-271 - </a:t>
            </a:r>
            <a:r>
              <a:rPr lang="nb-NO" dirty="0" err="1" smtClean="0"/>
              <a:t>Translation</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ctr">
              <a:buNone/>
            </a:pPr>
            <a:r>
              <a:rPr lang="en-US" dirty="0" smtClean="0">
                <a:latin typeface="Andalus" pitchFamily="18" charset="-78"/>
                <a:cs typeface="Andalus" pitchFamily="18" charset="-78"/>
              </a:rPr>
              <a:t>And whatever you spend of expenditures or make of vows - indeed, Allah knows of it. And for the wrongdoers there are no helpers.</a:t>
            </a:r>
          </a:p>
          <a:p>
            <a:pPr algn="ctr">
              <a:buNone/>
            </a:pPr>
            <a:endParaRPr lang="nb-NO" dirty="0" smtClean="0">
              <a:latin typeface="Andalus" pitchFamily="18" charset="-78"/>
              <a:cs typeface="Andalus" pitchFamily="18" charset="-78"/>
            </a:endParaRPr>
          </a:p>
          <a:p>
            <a:pPr algn="ctr">
              <a:buNone/>
            </a:pPr>
            <a:r>
              <a:rPr lang="en-US" dirty="0" smtClean="0">
                <a:latin typeface="Andalus" pitchFamily="18" charset="-78"/>
                <a:cs typeface="Andalus" pitchFamily="18" charset="-78"/>
              </a:rPr>
              <a:t>If you disclose your charitable expenditures, they are good; but if you conceal them and give them to the poor, it is better for you, and He will remove from you some of your misdeeds [thereby]. And Allah , with what you do, is [fully] Acquainted.</a:t>
            </a:r>
          </a:p>
          <a:p>
            <a:pPr algn="ctr">
              <a:buNone/>
            </a:pP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11</a:t>
            </a:fld>
            <a:endParaRPr lang="nb-NO"/>
          </a:p>
        </p:txBody>
      </p:sp>
      <p:pic>
        <p:nvPicPr>
          <p:cNvPr id="9218" name="Picture 2" descr="C:\Users\Osama Khan\AppData\Local\Microsoft\Windows\Temporary Internet Files\Content.IE5\F2F53B1H\MP900384863[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24328" y="2636912"/>
            <a:ext cx="1343638" cy="126302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nb-NO" dirty="0" smtClean="0"/>
              <a:t>To </a:t>
            </a:r>
            <a:r>
              <a:rPr lang="nb-NO" dirty="0" err="1" smtClean="0"/>
              <a:t>conceal</a:t>
            </a:r>
            <a:r>
              <a:rPr lang="nb-NO" dirty="0" smtClean="0"/>
              <a:t> </a:t>
            </a:r>
            <a:r>
              <a:rPr lang="nb-NO" dirty="0" err="1" smtClean="0"/>
              <a:t>the</a:t>
            </a:r>
            <a:r>
              <a:rPr lang="nb-NO" dirty="0" smtClean="0"/>
              <a:t> </a:t>
            </a:r>
            <a:r>
              <a:rPr lang="nb-NO" dirty="0" err="1" smtClean="0"/>
              <a:t>charity</a:t>
            </a:r>
            <a:r>
              <a:rPr lang="nb-NO" dirty="0" smtClean="0"/>
              <a:t>…</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latin typeface="Andalus" pitchFamily="18" charset="-78"/>
                <a:cs typeface="Andalus" pitchFamily="18" charset="-78"/>
              </a:rPr>
              <a:t>Allah states that He has perfect knowledge of the good deeds performed by all of His creation.</a:t>
            </a:r>
          </a:p>
          <a:p>
            <a:r>
              <a:rPr lang="en-US" dirty="0" smtClean="0">
                <a:latin typeface="Andalus" pitchFamily="18" charset="-78"/>
                <a:cs typeface="Andalus" pitchFamily="18" charset="-78"/>
              </a:rPr>
              <a:t>“but if you conceal them…” - this indicates that concealing charity is better than disclosing it, because it protects one from showing off and boasting.</a:t>
            </a:r>
          </a:p>
          <a:p>
            <a:r>
              <a:rPr lang="en-US" dirty="0" smtClean="0">
                <a:latin typeface="Andalus" pitchFamily="18" charset="-78"/>
                <a:cs typeface="Andalus" pitchFamily="18" charset="-78"/>
              </a:rPr>
              <a:t>You will gain goodness by your rank being raised, and your sins being forgiven.</a:t>
            </a:r>
          </a:p>
          <a:p>
            <a:endParaRPr lang="en-US" dirty="0" smtClean="0"/>
          </a:p>
          <a:p>
            <a:endParaRPr lang="en-US" dirty="0" smtClean="0"/>
          </a:p>
          <a:p>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12</a:t>
            </a:fld>
            <a:endParaRPr lang="nb-NO"/>
          </a:p>
        </p:txBody>
      </p:sp>
      <p:pic>
        <p:nvPicPr>
          <p:cNvPr id="10244" name="Picture 4" descr="C:\Users\Osama Khan\AppData\Local\Microsoft\Windows\Temporary Internet Files\Content.IE5\V5GPVJFI\MC90043987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685728" y="908720"/>
            <a:ext cx="1828800" cy="13176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272</a:t>
            </a:r>
            <a:endParaRPr lang="nb-NO" dirty="0"/>
          </a:p>
        </p:txBody>
      </p:sp>
      <p:sp>
        <p:nvSpPr>
          <p:cNvPr id="2" name="Plassholder for innhold 1"/>
          <p:cNvSpPr>
            <a:spLocks noGrp="1"/>
          </p:cNvSpPr>
          <p:nvPr>
            <p:ph idx="1"/>
          </p:nvPr>
        </p:nvSpPr>
        <p:spPr>
          <a:xfrm>
            <a:off x="457200" y="1481328"/>
            <a:ext cx="8229600" cy="4755984"/>
          </a:xfrm>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ar-AE" sz="4300" dirty="0" smtClean="0">
                <a:latin typeface="Arabic Typesetting" pitchFamily="66" charset="-78"/>
                <a:cs typeface="Arabic Typesetting" pitchFamily="66" charset="-78"/>
              </a:rPr>
              <a:t>﴿لَّيْسَ عَلَيْكَ هُدَاهُمْ وَلَـكِنَّ اللَّهَ يَهْدِى مَن يَشَآءُ وَمَا تُنفِقُواْ مِنْ خَيْرٍ فَلاًّنفُسِكُمْ وَمَا تُنفِقُونَ إِلاَّ ابْتِغَآءَ وَجْهِ اللَّهِ وَمَا تُنفِقُواْ مِنْ خَيْرٍ يُوَفَّ إِلَيْكُمْ وَأَنتُمْ لاَ تُظْلَمُونَ –</a:t>
            </a:r>
            <a:endParaRPr lang="nb-NO" sz="4300" dirty="0" smtClean="0">
              <a:latin typeface="Arabic Typesetting" pitchFamily="66" charset="-78"/>
              <a:cs typeface="Arabic Typesetting" pitchFamily="66" charset="-78"/>
            </a:endParaRPr>
          </a:p>
          <a:p>
            <a:pPr algn="ctr">
              <a:buNone/>
            </a:pPr>
            <a:endParaRPr lang="en-US" sz="2600" dirty="0" smtClean="0">
              <a:latin typeface="Arabic Typesetting" pitchFamily="66" charset="-78"/>
              <a:cs typeface="Arabic Typesetting" pitchFamily="66" charset="-78"/>
            </a:endParaRPr>
          </a:p>
          <a:p>
            <a:pPr algn="ctr">
              <a:buNone/>
            </a:pPr>
            <a:r>
              <a:rPr lang="en-US" sz="2600" dirty="0" smtClean="0">
                <a:latin typeface="Arabic Typesetting" pitchFamily="66" charset="-78"/>
                <a:cs typeface="Arabic Typesetting" pitchFamily="66" charset="-78"/>
              </a:rPr>
              <a:t>Not upon you, [O Muhammad], is [responsibility for] their guidance, but Allah guides whom He wills. And whatever good you [believers] spend is for yourselves, and you do not spend except seeking the countenance of Allah . And whatever you spend of good - it will be fully repaid to you, and you will not be wronged.</a:t>
            </a:r>
          </a:p>
        </p:txBody>
      </p:sp>
      <p:sp>
        <p:nvSpPr>
          <p:cNvPr id="4" name="Footer Placeholder 3"/>
          <p:cNvSpPr>
            <a:spLocks noGrp="1"/>
          </p:cNvSpPr>
          <p:nvPr>
            <p:ph type="ftr" sz="quarter" idx="11"/>
          </p:nvPr>
        </p:nvSpPr>
        <p:spPr/>
        <p:txBody>
          <a:bodyPr/>
          <a:lstStyle/>
          <a:p>
            <a:r>
              <a:rPr lang="nb-NO" dirty="0" smtClean="0"/>
              <a:t>nurulquran.com</a:t>
            </a:r>
            <a:endParaRPr lang="nb-NO" dirty="0"/>
          </a:p>
        </p:txBody>
      </p:sp>
      <p:sp>
        <p:nvSpPr>
          <p:cNvPr id="5" name="Slide Number Placeholder 4"/>
          <p:cNvSpPr>
            <a:spLocks noGrp="1"/>
          </p:cNvSpPr>
          <p:nvPr>
            <p:ph type="sldNum" sz="quarter" idx="12"/>
          </p:nvPr>
        </p:nvSpPr>
        <p:spPr/>
        <p:txBody>
          <a:bodyPr/>
          <a:lstStyle/>
          <a:p>
            <a:fld id="{392EC008-C18A-49C9-8F3B-8207961B5F7E}" type="slidenum">
              <a:rPr lang="nb-NO" smtClean="0"/>
              <a:pPr/>
              <a:t>13</a:t>
            </a:fld>
            <a:endParaRPr lang="nb-NO"/>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nb-NO" dirty="0" smtClean="0"/>
              <a:t>The </a:t>
            </a:r>
            <a:r>
              <a:rPr lang="nb-NO" dirty="0" err="1" smtClean="0"/>
              <a:t>intention</a:t>
            </a:r>
            <a:r>
              <a:rPr lang="nb-NO" dirty="0" smtClean="0"/>
              <a:t> </a:t>
            </a:r>
            <a:r>
              <a:rPr lang="nb-NO" dirty="0" err="1" smtClean="0"/>
              <a:t>of</a:t>
            </a:r>
            <a:r>
              <a:rPr lang="nb-NO" dirty="0" smtClean="0"/>
              <a:t> </a:t>
            </a:r>
            <a:r>
              <a:rPr lang="nb-NO" dirty="0" err="1" smtClean="0"/>
              <a:t>charity</a:t>
            </a:r>
            <a:r>
              <a:rPr lang="nb-NO" dirty="0" smtClean="0"/>
              <a:t>…</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dirty="0" smtClean="0">
                <a:latin typeface="Andalus" pitchFamily="18" charset="-78"/>
                <a:cs typeface="Andalus" pitchFamily="18" charset="-78"/>
              </a:rPr>
              <a:t>Whenever the believer spends, including what he spends on himself, he seeks Allah's Face with it.</a:t>
            </a:r>
          </a:p>
          <a:p>
            <a:r>
              <a:rPr lang="nb-NO" dirty="0" err="1" smtClean="0">
                <a:latin typeface="Andalus" pitchFamily="18" charset="-78"/>
                <a:cs typeface="Andalus" pitchFamily="18" charset="-78"/>
              </a:rPr>
              <a:t>You</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give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away</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charity</a:t>
            </a:r>
            <a:r>
              <a:rPr lang="nb-NO" dirty="0" smtClean="0">
                <a:latin typeface="Andalus" pitchFamily="18" charset="-78"/>
                <a:cs typeface="Andalus" pitchFamily="18" charset="-78"/>
              </a:rPr>
              <a:t> for </a:t>
            </a:r>
            <a:r>
              <a:rPr lang="nb-NO" dirty="0" err="1" smtClean="0">
                <a:latin typeface="Andalus" pitchFamily="18" charset="-78"/>
                <a:cs typeface="Andalus" pitchFamily="18" charset="-78"/>
              </a:rPr>
              <a:t>the</a:t>
            </a:r>
            <a:r>
              <a:rPr lang="nb-NO" dirty="0" smtClean="0">
                <a:latin typeface="Andalus" pitchFamily="18" charset="-78"/>
                <a:cs typeface="Andalus" pitchFamily="18" charset="-78"/>
              </a:rPr>
              <a:t> sake </a:t>
            </a:r>
            <a:r>
              <a:rPr lang="nb-NO" dirty="0" err="1" smtClean="0">
                <a:latin typeface="Andalus" pitchFamily="18" charset="-78"/>
                <a:cs typeface="Andalus" pitchFamily="18" charset="-78"/>
              </a:rPr>
              <a:t>of</a:t>
            </a:r>
            <a:r>
              <a:rPr lang="nb-NO" dirty="0" smtClean="0">
                <a:latin typeface="Andalus" pitchFamily="18" charset="-78"/>
                <a:cs typeface="Andalus" pitchFamily="18" charset="-78"/>
              </a:rPr>
              <a:t> Allah. </a:t>
            </a:r>
            <a:r>
              <a:rPr lang="nb-NO" dirty="0" err="1" smtClean="0">
                <a:latin typeface="Andalus" pitchFamily="18" charset="-78"/>
                <a:cs typeface="Andalus" pitchFamily="18" charset="-78"/>
              </a:rPr>
              <a:t>Therefore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you</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will</a:t>
            </a:r>
            <a:r>
              <a:rPr lang="nb-NO" dirty="0" smtClean="0">
                <a:latin typeface="Andalus" pitchFamily="18" charset="-78"/>
                <a:cs typeface="Andalus" pitchFamily="18" charset="-78"/>
              </a:rPr>
              <a:t> not be </a:t>
            </a:r>
            <a:r>
              <a:rPr lang="nb-NO" dirty="0" err="1" smtClean="0">
                <a:latin typeface="Andalus" pitchFamily="18" charset="-78"/>
                <a:cs typeface="Andalus" pitchFamily="18" charset="-78"/>
              </a:rPr>
              <a:t>asked</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about</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the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deeds</a:t>
            </a:r>
            <a:r>
              <a:rPr lang="nb-NO" dirty="0" smtClean="0">
                <a:latin typeface="Andalus" pitchFamily="18" charset="-78"/>
                <a:cs typeface="Andalus" pitchFamily="18" charset="-78"/>
              </a:rPr>
              <a:t> (or </a:t>
            </a:r>
            <a:r>
              <a:rPr lang="nb-NO" dirty="0" err="1" smtClean="0">
                <a:latin typeface="Andalus" pitchFamily="18" charset="-78"/>
                <a:cs typeface="Andalus" pitchFamily="18" charset="-78"/>
              </a:rPr>
              <a:t>wickedness</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of</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those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who</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recieve</a:t>
            </a:r>
            <a:r>
              <a:rPr lang="nb-NO" dirty="0" smtClean="0">
                <a:latin typeface="Andalus" pitchFamily="18" charset="-78"/>
                <a:cs typeface="Andalus" pitchFamily="18" charset="-78"/>
              </a:rPr>
              <a:t> it.</a:t>
            </a:r>
          </a:p>
          <a:p>
            <a:r>
              <a:rPr lang="nb-NO" dirty="0" err="1" smtClean="0">
                <a:latin typeface="Andalus" pitchFamily="18" charset="-78"/>
                <a:cs typeface="Andalus" pitchFamily="18" charset="-78"/>
              </a:rPr>
              <a:t>You</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will</a:t>
            </a:r>
            <a:r>
              <a:rPr lang="nb-NO" dirty="0" smtClean="0">
                <a:latin typeface="Andalus" pitchFamily="18" charset="-78"/>
                <a:cs typeface="Andalus" pitchFamily="18" charset="-78"/>
              </a:rPr>
              <a:t> be </a:t>
            </a:r>
            <a:r>
              <a:rPr lang="nb-NO" dirty="0" err="1" smtClean="0">
                <a:latin typeface="Andalus" pitchFamily="18" charset="-78"/>
                <a:cs typeface="Andalus" pitchFamily="18" charset="-78"/>
              </a:rPr>
              <a:t>rewarded</a:t>
            </a:r>
            <a:r>
              <a:rPr lang="nb-NO" dirty="0" smtClean="0">
                <a:latin typeface="Andalus" pitchFamily="18" charset="-78"/>
                <a:cs typeface="Andalus" pitchFamily="18" charset="-78"/>
              </a:rPr>
              <a:t> by </a:t>
            </a:r>
            <a:r>
              <a:rPr lang="nb-NO" dirty="0" err="1" smtClean="0">
                <a:latin typeface="Andalus" pitchFamily="18" charset="-78"/>
                <a:cs typeface="Andalus" pitchFamily="18" charset="-78"/>
              </a:rPr>
              <a:t>your</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intention</a:t>
            </a:r>
            <a:r>
              <a:rPr lang="nb-NO" dirty="0" smtClean="0">
                <a:latin typeface="Andalus" pitchFamily="18" charset="-78"/>
                <a:cs typeface="Andalus" pitchFamily="18" charset="-78"/>
              </a:rPr>
              <a:t>. </a:t>
            </a:r>
          </a:p>
          <a:p>
            <a:r>
              <a:rPr lang="nb-NO" dirty="0" err="1" smtClean="0">
                <a:latin typeface="Andalus" pitchFamily="18" charset="-78"/>
                <a:cs typeface="Andalus" pitchFamily="18" charset="-78"/>
              </a:rPr>
              <a:t>Hadith</a:t>
            </a:r>
            <a:r>
              <a:rPr lang="nb-NO" dirty="0" smtClean="0">
                <a:latin typeface="Andalus" pitchFamily="18" charset="-78"/>
                <a:cs typeface="Andalus" pitchFamily="18" charset="-78"/>
              </a:rPr>
              <a:t>: A man gave </a:t>
            </a:r>
            <a:r>
              <a:rPr lang="nb-NO" dirty="0" err="1" smtClean="0">
                <a:latin typeface="Andalus" pitchFamily="18" charset="-78"/>
                <a:cs typeface="Andalus" pitchFamily="18" charset="-78"/>
              </a:rPr>
              <a:t>charity</a:t>
            </a:r>
            <a:r>
              <a:rPr lang="nb-NO" dirty="0" smtClean="0">
                <a:latin typeface="Andalus" pitchFamily="18" charset="-78"/>
                <a:cs typeface="Andalus" pitchFamily="18" charset="-78"/>
              </a:rPr>
              <a:t> to an </a:t>
            </a:r>
            <a:r>
              <a:rPr lang="nb-NO" dirty="0" err="1" smtClean="0">
                <a:latin typeface="Andalus" pitchFamily="18" charset="-78"/>
                <a:cs typeface="Andalus" pitchFamily="18" charset="-78"/>
              </a:rPr>
              <a:t>adultress</a:t>
            </a:r>
            <a:r>
              <a:rPr lang="nb-NO" dirty="0" smtClean="0">
                <a:latin typeface="Andalus" pitchFamily="18" charset="-78"/>
                <a:cs typeface="Andalus" pitchFamily="18" charset="-78"/>
              </a:rPr>
              <a:t>, a </a:t>
            </a:r>
            <a:r>
              <a:rPr lang="nb-NO" dirty="0" err="1" smtClean="0">
                <a:latin typeface="Andalus" pitchFamily="18" charset="-78"/>
                <a:cs typeface="Andalus" pitchFamily="18" charset="-78"/>
              </a:rPr>
              <a:t>wealthy</a:t>
            </a:r>
            <a:r>
              <a:rPr lang="nb-NO" dirty="0" smtClean="0">
                <a:latin typeface="Andalus" pitchFamily="18" charset="-78"/>
                <a:cs typeface="Andalus" pitchFamily="18" charset="-78"/>
              </a:rPr>
              <a:t> man and a </a:t>
            </a:r>
            <a:r>
              <a:rPr lang="nb-NO" dirty="0" err="1" smtClean="0">
                <a:latin typeface="Andalus" pitchFamily="18" charset="-78"/>
                <a:cs typeface="Andalus" pitchFamily="18" charset="-78"/>
              </a:rPr>
              <a:t>thief</a:t>
            </a:r>
            <a:r>
              <a:rPr lang="nb-NO" dirty="0" smtClean="0">
                <a:latin typeface="Andalus" pitchFamily="18" charset="-78"/>
                <a:cs typeface="Andalus" pitchFamily="18" charset="-78"/>
              </a:rPr>
              <a:t>. </a:t>
            </a:r>
            <a:endParaRPr lang="nb-NO" dirty="0">
              <a:latin typeface="Andalus" pitchFamily="18" charset="-78"/>
              <a:cs typeface="Andalus" pitchFamily="18"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14</a:t>
            </a:fld>
            <a:endParaRPr lang="nb-NO"/>
          </a:p>
        </p:txBody>
      </p:sp>
      <p:pic>
        <p:nvPicPr>
          <p:cNvPr id="11266" name="Picture 2" descr="C:\Users\Osama Khan\AppData\Local\Microsoft\Windows\Temporary Internet Files\Content.IE5\TBXRTV7V\MP900442458[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196293" y="3861048"/>
            <a:ext cx="1514907" cy="126876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nb-NO" dirty="0" smtClean="0"/>
              <a:t>Verse 273-274</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ctr">
              <a:buNone/>
            </a:pPr>
            <a:r>
              <a:rPr lang="ar-AE" sz="3700" dirty="0" smtClean="0">
                <a:latin typeface="Arabic Typesetting" pitchFamily="66" charset="-78"/>
                <a:cs typeface="Arabic Typesetting" pitchFamily="66" charset="-78"/>
              </a:rPr>
              <a:t>لِلْفُقَرَآءِ الَّذِينَ أُحصِرُواْ فِى سَبِيلِ اللَّهِ لاَ يَسْتَطِيعُونَ ضَرْبًا فِى الاٌّرْضِ يَحْسَبُهُمُ الْجَاهِلُ أَغْنِيَآءَ مِنَ التَّعَفُّفِ تَعْرِفُهُم بِسِيمَـهُمْ لاَ يَسْـَلُونَ النَّاسَ إِلْحَافًا وَمَا تُنفِقُواْ مِنْ خَيْرٍ فَإِنَّ اللَّهَ بِهِ عَلِيمٌ –</a:t>
            </a:r>
            <a:endParaRPr lang="nb-NO" sz="3700" dirty="0" smtClean="0">
              <a:latin typeface="Arabic Typesetting" pitchFamily="66" charset="-78"/>
              <a:cs typeface="Arabic Typesetting" pitchFamily="66" charset="-78"/>
            </a:endParaRPr>
          </a:p>
          <a:p>
            <a:pPr algn="ctr">
              <a:buNone/>
            </a:pPr>
            <a:r>
              <a:rPr lang="ar-AE" sz="3700" dirty="0" smtClean="0">
                <a:latin typeface="Arabic Typesetting" pitchFamily="66" charset="-78"/>
                <a:cs typeface="Arabic Typesetting" pitchFamily="66" charset="-78"/>
              </a:rPr>
              <a:t>الَّذِينَ يُنفِقُونَ أَمْوَلَهُمْ بِالَّيْلِ وَالنَّهَارِ سِرًّا وَعَلاَنِيَةً فَلَهُمْ أَجْرُهُم عِندَ رَبِّهِمْ وَلاَ خَوْفٌ عَلَيْهِمْ وَلاَ هُمْ يَحْزَنُونَ ﴾</a:t>
            </a:r>
            <a:endParaRPr lang="nb-NO" sz="3700" dirty="0">
              <a:latin typeface="Arabic Typesetting" pitchFamily="66" charset="-78"/>
              <a:cs typeface="Arabic Typesetting" pitchFamily="66"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15</a:t>
            </a:fld>
            <a:endParaRPr lang="nb-NO"/>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nb-NO" dirty="0" smtClean="0"/>
              <a:t>Verse 273-274 - </a:t>
            </a:r>
            <a:r>
              <a:rPr lang="nb-NO" dirty="0" err="1" smtClean="0"/>
              <a:t>Translation</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buNone/>
            </a:pPr>
            <a:r>
              <a:rPr lang="en-US" sz="2400" dirty="0" smtClean="0"/>
              <a:t>[</a:t>
            </a:r>
            <a:r>
              <a:rPr lang="en-US" sz="2400" dirty="0" smtClean="0">
                <a:latin typeface="Andalus" pitchFamily="18" charset="-78"/>
                <a:cs typeface="Andalus" pitchFamily="18" charset="-78"/>
              </a:rPr>
              <a:t>Charity is] for the poor who have been restricted for the cause of Allah , unable to move about in the land. An ignorant [person] would think them self-sufficient because of their restraint, but you will know them by their [characteristic] sign. They do not ask people persistently [or at all]. And whatever you spend of good - indeed, Allah is Knowing of it.</a:t>
            </a:r>
          </a:p>
          <a:p>
            <a:pPr algn="ctr">
              <a:buNone/>
            </a:pPr>
            <a:endParaRPr lang="en-US" sz="2400" dirty="0" smtClean="0">
              <a:latin typeface="Andalus" pitchFamily="18" charset="-78"/>
              <a:cs typeface="Andalus" pitchFamily="18" charset="-78"/>
            </a:endParaRPr>
          </a:p>
          <a:p>
            <a:pPr algn="ctr">
              <a:buNone/>
            </a:pPr>
            <a:r>
              <a:rPr lang="en-US" sz="2400" dirty="0" smtClean="0">
                <a:latin typeface="Andalus" pitchFamily="18" charset="-78"/>
                <a:cs typeface="Andalus" pitchFamily="18" charset="-78"/>
              </a:rPr>
              <a:t>Those who spend their wealth [in Allah 's way] by night and by day, secretly and publicly - they will have their reward with their Lord. And no fear will there be concerning them, nor will they grieve.</a:t>
            </a:r>
          </a:p>
          <a:p>
            <a:pPr algn="ctr">
              <a:buNone/>
            </a:pPr>
            <a:endParaRPr lang="nb-NO" sz="2400"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16</a:t>
            </a:fld>
            <a:endParaRPr lang="nb-NO"/>
          </a:p>
        </p:txBody>
      </p:sp>
      <p:pic>
        <p:nvPicPr>
          <p:cNvPr id="12291" name="Picture 3" descr="C:\Users\Osama Khan\AppData\Local\Microsoft\Windows\Temporary Internet Files\Content.IE5\TBXRTV7V\MC900048429[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884368" y="2564904"/>
            <a:ext cx="975665" cy="1984248"/>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1" y="548680"/>
            <a:ext cx="7024744" cy="162198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nb-NO" dirty="0" smtClean="0"/>
              <a:t>Who </a:t>
            </a:r>
            <a:r>
              <a:rPr lang="nb-NO" dirty="0" err="1" smtClean="0"/>
              <a:t>deserves</a:t>
            </a:r>
            <a:r>
              <a:rPr lang="nb-NO" dirty="0" smtClean="0"/>
              <a:t> </a:t>
            </a:r>
            <a:r>
              <a:rPr lang="nb-NO" dirty="0" err="1" smtClean="0"/>
              <a:t>charity</a:t>
            </a:r>
            <a:r>
              <a:rPr lang="nb-NO" dirty="0" smtClean="0"/>
              <a:t> &amp; </a:t>
            </a:r>
            <a:r>
              <a:rPr lang="nb-NO" dirty="0" err="1" smtClean="0"/>
              <a:t>Praise</a:t>
            </a:r>
            <a:r>
              <a:rPr lang="nb-NO" dirty="0" smtClean="0"/>
              <a:t> for </a:t>
            </a:r>
            <a:r>
              <a:rPr lang="nb-NO" dirty="0" err="1" smtClean="0"/>
              <a:t>those</a:t>
            </a:r>
            <a:r>
              <a:rPr lang="nb-NO" dirty="0" smtClean="0"/>
              <a:t> </a:t>
            </a:r>
            <a:r>
              <a:rPr lang="nb-NO" dirty="0" err="1" smtClean="0"/>
              <a:t>who</a:t>
            </a:r>
            <a:r>
              <a:rPr lang="nb-NO" dirty="0" smtClean="0"/>
              <a:t> spend in </a:t>
            </a:r>
            <a:r>
              <a:rPr lang="nb-NO" dirty="0" err="1" smtClean="0"/>
              <a:t>charity</a:t>
            </a:r>
            <a:r>
              <a:rPr lang="nb-NO" dirty="0" smtClean="0"/>
              <a:t>…</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en-US" dirty="0" smtClean="0"/>
              <a:t>“[Charity is] for the poor who have been restricted for the cause of Allah , unable to move about in the land.” meaning: the migrants who migrated to Allah and His Messenger, resided in Al-</a:t>
            </a:r>
            <a:r>
              <a:rPr lang="en-US" dirty="0" err="1" smtClean="0"/>
              <a:t>Madinah</a:t>
            </a:r>
            <a:r>
              <a:rPr lang="en-US" dirty="0" smtClean="0"/>
              <a:t> and did not have resources that sufficiently provided them with their needs, </a:t>
            </a:r>
          </a:p>
          <a:p>
            <a:r>
              <a:rPr lang="en-US" dirty="0" smtClean="0"/>
              <a:t>Ayah 274 praises those who spend in charity for Allah's sake, seeking His pleasure, day and night, publicly and in secret, including what one spends on his family. </a:t>
            </a: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17</a:t>
            </a:fld>
            <a:endParaRPr lang="nb-NO"/>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endParaRPr lang="nb-NO"/>
          </a:p>
        </p:txBody>
      </p:sp>
      <p:pic>
        <p:nvPicPr>
          <p:cNvPr id="4" name="Picture 2"/>
          <p:cNvPicPr>
            <a:picLocks noGrp="1" noChangeAspect="1" noChangeArrowheads="1"/>
          </p:cNvPicPr>
          <p:nvPr>
            <p:ph idx="1"/>
          </p:nvPr>
        </p:nvPicPr>
        <p:blipFill>
          <a:blip r:embed="rId2" cstate="print"/>
          <a:stretch>
            <a:fillRect/>
          </a:stretch>
        </p:blipFill>
        <p:spPr bwMode="auto">
          <a:xfrm>
            <a:off x="1437693" y="2324101"/>
            <a:ext cx="5987627" cy="3508375"/>
          </a:xfrm>
          <a:prstGeom prst="rect">
            <a:avLst/>
          </a:prstGeom>
          <a:noFill/>
          <a:ln w="9525">
            <a:noFill/>
            <a:miter lim="800000"/>
            <a:headEnd/>
            <a:tailEnd/>
          </a:ln>
          <a:effectLst/>
        </p:spPr>
      </p:pic>
      <p:sp>
        <p:nvSpPr>
          <p:cNvPr id="2" name="Footer Placeholder 1"/>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18</a:t>
            </a:fld>
            <a:endParaRPr lang="nb-NO"/>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nb-NO" dirty="0" err="1" smtClean="0">
                <a:latin typeface="Baskerville Old Face" pitchFamily="18" charset="0"/>
              </a:rPr>
              <a:t>Topic</a:t>
            </a:r>
            <a:r>
              <a:rPr lang="nb-NO" dirty="0" smtClean="0">
                <a:latin typeface="Baskerville Old Face" pitchFamily="18" charset="0"/>
              </a:rPr>
              <a:t> </a:t>
            </a:r>
            <a:r>
              <a:rPr lang="nb-NO" dirty="0" err="1" smtClean="0">
                <a:latin typeface="Baskerville Old Face" pitchFamily="18" charset="0"/>
              </a:rPr>
              <a:t>of</a:t>
            </a:r>
            <a:r>
              <a:rPr lang="nb-NO" dirty="0" smtClean="0">
                <a:latin typeface="Baskerville Old Face" pitchFamily="18" charset="0"/>
              </a:rPr>
              <a:t> verses</a:t>
            </a:r>
            <a:endParaRPr lang="nb-NO" dirty="0">
              <a:latin typeface="Baskerville Old Face" pitchFamily="18" charset="0"/>
            </a:endParaRPr>
          </a:p>
        </p:txBody>
      </p:sp>
      <p:sp>
        <p:nvSpPr>
          <p:cNvPr id="2" name="Plassholder for innhold 1"/>
          <p:cNvSpPr>
            <a:spLocks noGrp="1"/>
          </p:cNvSpPr>
          <p:nvPr>
            <p:ph idx="1"/>
          </p:nvPr>
        </p:nvSpPr>
        <p:spPr>
          <a:ln/>
        </p:spPr>
        <p:style>
          <a:lnRef idx="1">
            <a:schemeClr val="accent6"/>
          </a:lnRef>
          <a:fillRef idx="2">
            <a:schemeClr val="accent6"/>
          </a:fillRef>
          <a:effectRef idx="1">
            <a:schemeClr val="accent6"/>
          </a:effectRef>
          <a:fontRef idx="minor">
            <a:schemeClr val="dk1"/>
          </a:fontRef>
        </p:style>
        <p:txBody>
          <a:bodyPr>
            <a:noAutofit/>
          </a:bodyPr>
          <a:lstStyle/>
          <a:p>
            <a:r>
              <a:rPr lang="en-US" sz="2000" dirty="0" smtClean="0">
                <a:latin typeface="Andalus" pitchFamily="18" charset="-78"/>
                <a:cs typeface="Andalus" pitchFamily="18" charset="-78"/>
              </a:rPr>
              <a:t>The encouragement to spend pure and honest money for Allah's sake [267]</a:t>
            </a:r>
          </a:p>
          <a:p>
            <a:r>
              <a:rPr lang="en-US" sz="2000" dirty="0" smtClean="0">
                <a:latin typeface="Andalus" pitchFamily="18" charset="-78"/>
                <a:cs typeface="Andalus" pitchFamily="18" charset="-78"/>
              </a:rPr>
              <a:t>Satan gives doubts about charity [268]</a:t>
            </a:r>
          </a:p>
          <a:p>
            <a:r>
              <a:rPr lang="en-US" sz="2000" dirty="0" smtClean="0">
                <a:latin typeface="Andalus" pitchFamily="18" charset="-78"/>
                <a:cs typeface="Andalus" pitchFamily="18" charset="-78"/>
              </a:rPr>
              <a:t>Those who have been given wisdom [269]</a:t>
            </a:r>
          </a:p>
          <a:p>
            <a:r>
              <a:rPr lang="en-US" sz="2000" dirty="0" smtClean="0">
                <a:latin typeface="Andalus" pitchFamily="18" charset="-78"/>
                <a:cs typeface="Andalus" pitchFamily="18" charset="-78"/>
              </a:rPr>
              <a:t>Allah knows what you spend in charity [270}</a:t>
            </a:r>
          </a:p>
          <a:p>
            <a:r>
              <a:rPr lang="en-US" sz="2000" dirty="0" smtClean="0">
                <a:latin typeface="Andalus" pitchFamily="18" charset="-78"/>
                <a:cs typeface="Andalus" pitchFamily="18" charset="-78"/>
              </a:rPr>
              <a:t>The Virtue of Disclosing or Concealing Charity [271]</a:t>
            </a:r>
          </a:p>
          <a:p>
            <a:r>
              <a:rPr lang="nb-NO" sz="2000" dirty="0" err="1" smtClean="0">
                <a:latin typeface="Andalus" pitchFamily="18" charset="-78"/>
                <a:cs typeface="Andalus" pitchFamily="18" charset="-78"/>
              </a:rPr>
              <a:t>Giving</a:t>
            </a:r>
            <a:r>
              <a:rPr lang="nb-NO" sz="2000" dirty="0" smtClean="0">
                <a:latin typeface="Andalus" pitchFamily="18" charset="-78"/>
                <a:cs typeface="Andalus" pitchFamily="18" charset="-78"/>
              </a:rPr>
              <a:t> </a:t>
            </a:r>
            <a:r>
              <a:rPr lang="nb-NO" sz="2000" dirty="0" err="1" smtClean="0">
                <a:latin typeface="Andalus" pitchFamily="18" charset="-78"/>
                <a:cs typeface="Andalus" pitchFamily="18" charset="-78"/>
              </a:rPr>
              <a:t>Charity</a:t>
            </a:r>
            <a:r>
              <a:rPr lang="nb-NO" sz="2000" dirty="0" smtClean="0">
                <a:latin typeface="Andalus" pitchFamily="18" charset="-78"/>
                <a:cs typeface="Andalus" pitchFamily="18" charset="-78"/>
              </a:rPr>
              <a:t> to </a:t>
            </a:r>
            <a:r>
              <a:rPr lang="nb-NO" sz="2000" dirty="0" err="1" smtClean="0">
                <a:latin typeface="Andalus" pitchFamily="18" charset="-78"/>
                <a:cs typeface="Andalus" pitchFamily="18" charset="-78"/>
              </a:rPr>
              <a:t>Polytheists</a:t>
            </a:r>
            <a:r>
              <a:rPr lang="nb-NO" sz="2000" dirty="0" smtClean="0">
                <a:latin typeface="Andalus" pitchFamily="18" charset="-78"/>
                <a:cs typeface="Andalus" pitchFamily="18" charset="-78"/>
              </a:rPr>
              <a:t> [272]</a:t>
            </a:r>
          </a:p>
          <a:p>
            <a:r>
              <a:rPr lang="nb-NO" sz="2000" dirty="0" smtClean="0">
                <a:latin typeface="Andalus" pitchFamily="18" charset="-78"/>
                <a:cs typeface="Andalus" pitchFamily="18" charset="-78"/>
              </a:rPr>
              <a:t>Who </a:t>
            </a:r>
            <a:r>
              <a:rPr lang="nb-NO" sz="2000" dirty="0" err="1" smtClean="0">
                <a:latin typeface="Andalus" pitchFamily="18" charset="-78"/>
                <a:cs typeface="Andalus" pitchFamily="18" charset="-78"/>
              </a:rPr>
              <a:t>deserves</a:t>
            </a:r>
            <a:r>
              <a:rPr lang="nb-NO" sz="2000" dirty="0" smtClean="0">
                <a:latin typeface="Andalus" pitchFamily="18" charset="-78"/>
                <a:cs typeface="Andalus" pitchFamily="18" charset="-78"/>
              </a:rPr>
              <a:t> </a:t>
            </a:r>
            <a:r>
              <a:rPr lang="nb-NO" sz="2000" dirty="0" err="1" smtClean="0">
                <a:latin typeface="Andalus" pitchFamily="18" charset="-78"/>
                <a:cs typeface="Andalus" pitchFamily="18" charset="-78"/>
              </a:rPr>
              <a:t>charity</a:t>
            </a:r>
            <a:r>
              <a:rPr lang="nb-NO" sz="2000" dirty="0" smtClean="0">
                <a:latin typeface="Andalus" pitchFamily="18" charset="-78"/>
                <a:cs typeface="Andalus" pitchFamily="18" charset="-78"/>
              </a:rPr>
              <a:t> [273]</a:t>
            </a:r>
          </a:p>
          <a:p>
            <a:r>
              <a:rPr lang="nb-NO" sz="2000" dirty="0" smtClean="0">
                <a:latin typeface="Andalus" pitchFamily="18" charset="-78"/>
                <a:cs typeface="Andalus" pitchFamily="18" charset="-78"/>
              </a:rPr>
              <a:t>The </a:t>
            </a:r>
            <a:r>
              <a:rPr lang="nb-NO" sz="2000" dirty="0" err="1" smtClean="0">
                <a:latin typeface="Andalus" pitchFamily="18" charset="-78"/>
                <a:cs typeface="Andalus" pitchFamily="18" charset="-78"/>
              </a:rPr>
              <a:t>reward</a:t>
            </a:r>
            <a:r>
              <a:rPr lang="nb-NO" sz="2000" dirty="0" smtClean="0">
                <a:latin typeface="Andalus" pitchFamily="18" charset="-78"/>
                <a:cs typeface="Andalus" pitchFamily="18" charset="-78"/>
              </a:rPr>
              <a:t> </a:t>
            </a:r>
            <a:r>
              <a:rPr lang="nb-NO" sz="2000" dirty="0" err="1" smtClean="0">
                <a:latin typeface="Andalus" pitchFamily="18" charset="-78"/>
                <a:cs typeface="Andalus" pitchFamily="18" charset="-78"/>
              </a:rPr>
              <a:t>of</a:t>
            </a:r>
            <a:r>
              <a:rPr lang="nb-NO" sz="2000" dirty="0" smtClean="0">
                <a:latin typeface="Andalus" pitchFamily="18" charset="-78"/>
                <a:cs typeface="Andalus" pitchFamily="18" charset="-78"/>
              </a:rPr>
              <a:t> </a:t>
            </a:r>
            <a:r>
              <a:rPr lang="nb-NO" sz="2000" dirty="0" err="1" smtClean="0">
                <a:latin typeface="Andalus" pitchFamily="18" charset="-78"/>
                <a:cs typeface="Andalus" pitchFamily="18" charset="-78"/>
              </a:rPr>
              <a:t>those</a:t>
            </a:r>
            <a:r>
              <a:rPr lang="nb-NO" sz="2000" dirty="0" smtClean="0">
                <a:latin typeface="Andalus" pitchFamily="18" charset="-78"/>
                <a:cs typeface="Andalus" pitchFamily="18" charset="-78"/>
              </a:rPr>
              <a:t> </a:t>
            </a:r>
            <a:r>
              <a:rPr lang="nb-NO" sz="2000" dirty="0" err="1" smtClean="0">
                <a:latin typeface="Andalus" pitchFamily="18" charset="-78"/>
                <a:cs typeface="Andalus" pitchFamily="18" charset="-78"/>
              </a:rPr>
              <a:t>who</a:t>
            </a:r>
            <a:r>
              <a:rPr lang="nb-NO" sz="2000" dirty="0" smtClean="0">
                <a:latin typeface="Andalus" pitchFamily="18" charset="-78"/>
                <a:cs typeface="Andalus" pitchFamily="18" charset="-78"/>
              </a:rPr>
              <a:t> spend in </a:t>
            </a:r>
            <a:r>
              <a:rPr lang="nb-NO" sz="2000" dirty="0" err="1" smtClean="0">
                <a:latin typeface="Andalus" pitchFamily="18" charset="-78"/>
                <a:cs typeface="Andalus" pitchFamily="18" charset="-78"/>
              </a:rPr>
              <a:t>charity</a:t>
            </a:r>
            <a:r>
              <a:rPr lang="nb-NO" sz="2000" dirty="0" smtClean="0">
                <a:latin typeface="Andalus" pitchFamily="18" charset="-78"/>
                <a:cs typeface="Andalus" pitchFamily="18" charset="-78"/>
              </a:rPr>
              <a:t> [274]</a:t>
            </a:r>
            <a:endParaRPr lang="nb-NO" sz="2000" dirty="0">
              <a:latin typeface="Andalus" pitchFamily="18" charset="-78"/>
              <a:cs typeface="Andalus" pitchFamily="18"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2</a:t>
            </a:fld>
            <a:endParaRPr lang="nb-NO"/>
          </a:p>
        </p:txBody>
      </p:sp>
      <p:pic>
        <p:nvPicPr>
          <p:cNvPr id="2051" name="Picture 3" descr="C:\Users\Osama Khan\AppData\Local\Microsoft\Windows\Temporary Internet Files\Content.IE5\V5GPVJFI\MC900250754[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129780" y="836712"/>
            <a:ext cx="1330084" cy="1297488"/>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267-268</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buNone/>
            </a:pPr>
            <a:r>
              <a:rPr lang="ar-AE" sz="4300" dirty="0" smtClean="0">
                <a:latin typeface="Arabic Typesetting" pitchFamily="66" charset="-78"/>
                <a:cs typeface="Arabic Typesetting" pitchFamily="66" charset="-78"/>
              </a:rPr>
              <a:t>﴿يأَيُّهَا الَّذِينَ ءامَنُواْ أَنفِقُواْ مِن طَيّبَـتِ مَا كَسَبْتُمْ وَمِمَّآ أَخْرَجْنَا لَكُم مّنَ الاْرْضِ وَلاَ تَيَمَّمُواْ الْخَبِيثَ مِنْهُ تُنفِقُونَ وَلَسْتُم بِأَخِذِيهِ إِلا أَن تُغْمِضُواْ فِيهِ وَاعْلَمُواْ أَنَّ اللَّهَ غَنِيٌّ حَمِيدٌ </a:t>
            </a:r>
            <a:endParaRPr lang="nb-NO" sz="4300" dirty="0" smtClean="0">
              <a:latin typeface="Arabic Typesetting" pitchFamily="66" charset="-78"/>
              <a:cs typeface="Arabic Typesetting" pitchFamily="66" charset="-78"/>
            </a:endParaRPr>
          </a:p>
          <a:p>
            <a:pPr algn="ctr">
              <a:buNone/>
            </a:pPr>
            <a:endParaRPr lang="nb-NO" sz="4300" dirty="0" smtClean="0">
              <a:latin typeface="Arabic Typesetting" pitchFamily="66" charset="-78"/>
              <a:cs typeface="Arabic Typesetting" pitchFamily="66" charset="-78"/>
            </a:endParaRPr>
          </a:p>
          <a:p>
            <a:pPr algn="ctr">
              <a:buNone/>
            </a:pPr>
            <a:r>
              <a:rPr lang="ar-AE" sz="4300" dirty="0" smtClean="0">
                <a:latin typeface="Arabic Typesetting" pitchFamily="66" charset="-78"/>
                <a:cs typeface="Arabic Typesetting" pitchFamily="66" charset="-78"/>
              </a:rPr>
              <a:t>الشَّيْطَـنُ يَعِدُكُمُ الْفَقْرَ وَيَأْمُرُكُم بِالْفَحْشَآء وَاللَّهُ يَعِدُكُم مَّغْفِرَةً مّنْهُ وَفَضْلاً وَاللَّهُ وسِعٌ </a:t>
            </a:r>
            <a:r>
              <a:rPr lang="ar-AE" sz="4000" dirty="0" smtClean="0">
                <a:latin typeface="Arabic Typesetting" pitchFamily="66" charset="-78"/>
                <a:cs typeface="Arabic Typesetting" pitchFamily="66" charset="-78"/>
              </a:rPr>
              <a:t>عَلِيمٌ﴾</a:t>
            </a:r>
            <a:endParaRPr lang="nb-NO" sz="4000" dirty="0">
              <a:latin typeface="Arabic Typesetting" pitchFamily="66" charset="-78"/>
              <a:cs typeface="Arabic Typesetting" pitchFamily="66"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3</a:t>
            </a:fld>
            <a:endParaRPr lang="nb-NO"/>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nb-NO" dirty="0" smtClean="0"/>
              <a:t>Verse 267-268 - </a:t>
            </a:r>
            <a:r>
              <a:rPr lang="nb-NO" dirty="0" err="1" smtClean="0"/>
              <a:t>Translation</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buNone/>
            </a:pPr>
            <a:r>
              <a:rPr lang="en-US" dirty="0" smtClean="0"/>
              <a:t>O </a:t>
            </a:r>
            <a:r>
              <a:rPr lang="en-US" dirty="0" smtClean="0">
                <a:latin typeface="Andalus" pitchFamily="18" charset="-78"/>
                <a:cs typeface="Andalus" pitchFamily="18" charset="-78"/>
              </a:rPr>
              <a:t>you who have believed, spend from the good things which you have earned and from that which We have produced for you from the earth. And do not aim toward the defective </a:t>
            </a:r>
            <a:r>
              <a:rPr lang="en-US" dirty="0" err="1" smtClean="0">
                <a:latin typeface="Andalus" pitchFamily="18" charset="-78"/>
                <a:cs typeface="Andalus" pitchFamily="18" charset="-78"/>
              </a:rPr>
              <a:t>therefrom</a:t>
            </a:r>
            <a:r>
              <a:rPr lang="en-US" dirty="0" smtClean="0">
                <a:latin typeface="Andalus" pitchFamily="18" charset="-78"/>
                <a:cs typeface="Andalus" pitchFamily="18" charset="-78"/>
              </a:rPr>
              <a:t>, spending [from that] while you would not take it [yourself] except with closed eyes. And know that Allah is Free of need and Praiseworthy.</a:t>
            </a:r>
          </a:p>
          <a:p>
            <a:pPr algn="ctr">
              <a:buNone/>
            </a:pPr>
            <a:endParaRPr lang="en-US" dirty="0" smtClean="0">
              <a:latin typeface="Andalus" pitchFamily="18" charset="-78"/>
              <a:cs typeface="Andalus" pitchFamily="18" charset="-78"/>
            </a:endParaRPr>
          </a:p>
          <a:p>
            <a:pPr algn="ctr">
              <a:buNone/>
            </a:pPr>
            <a:r>
              <a:rPr lang="en-US" dirty="0" smtClean="0">
                <a:latin typeface="Andalus" pitchFamily="18" charset="-78"/>
                <a:cs typeface="Andalus" pitchFamily="18" charset="-78"/>
              </a:rPr>
              <a:t>Satan threatens you with poverty and orders you to immorality, while Allah promises you forgiveness from Him and bounty. And Allah is all-Encompassing and Knowing.</a:t>
            </a:r>
          </a:p>
          <a:p>
            <a:pPr algn="ctr">
              <a:buNone/>
            </a:pP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4</a:t>
            </a:fld>
            <a:endParaRPr lang="nb-NO"/>
          </a:p>
        </p:txBody>
      </p:sp>
      <p:pic>
        <p:nvPicPr>
          <p:cNvPr id="3075" name="Picture 3" descr="C:\Users\Osama Khan\AppData\Local\Microsoft\Windows\Temporary Internet Files\Content.IE5\F2F53B1H\MC90024127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3568" y="476672"/>
            <a:ext cx="1164962" cy="108012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err="1" smtClean="0"/>
              <a:t>What</a:t>
            </a:r>
            <a:r>
              <a:rPr lang="nb-NO" dirty="0" smtClean="0"/>
              <a:t> to spend…</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nb-NO" dirty="0" smtClean="0"/>
              <a:t>Allah </a:t>
            </a:r>
            <a:r>
              <a:rPr lang="nb-NO" dirty="0" err="1" smtClean="0"/>
              <a:t>commands</a:t>
            </a:r>
            <a:r>
              <a:rPr lang="nb-NO" dirty="0" smtClean="0"/>
              <a:t> to spend in </a:t>
            </a:r>
            <a:r>
              <a:rPr lang="nb-NO" dirty="0" err="1" smtClean="0"/>
              <a:t>charity</a:t>
            </a:r>
            <a:r>
              <a:rPr lang="nb-NO" dirty="0" smtClean="0"/>
              <a:t>: </a:t>
            </a:r>
            <a:br>
              <a:rPr lang="nb-NO" dirty="0" smtClean="0"/>
            </a:br>
            <a:r>
              <a:rPr lang="nb-NO" dirty="0" smtClean="0"/>
              <a:t>1) </a:t>
            </a:r>
            <a:r>
              <a:rPr lang="en-US" dirty="0" smtClean="0"/>
              <a:t>from the pure, honest money that they earned and</a:t>
            </a:r>
            <a:br>
              <a:rPr lang="en-US" dirty="0" smtClean="0"/>
            </a:br>
            <a:r>
              <a:rPr lang="en-US" dirty="0" smtClean="0"/>
              <a:t>2) from the fruits and vegetables that He has grown for them in the land</a:t>
            </a:r>
          </a:p>
          <a:p>
            <a:r>
              <a:rPr lang="en-US" dirty="0" smtClean="0"/>
              <a:t>Allah is far Richer than you, He is in no need of this money, so do not give, for His sake, what you would dislike for yourselves.</a:t>
            </a:r>
          </a:p>
          <a:p>
            <a:r>
              <a:rPr lang="en-US" dirty="0" smtClean="0"/>
              <a:t>Do not spend from the dishonest, impure money. </a:t>
            </a:r>
            <a:endParaRPr lang="nb-NO" dirty="0" smtClean="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5</a:t>
            </a:fld>
            <a:endParaRPr lang="nb-NO"/>
          </a:p>
        </p:txBody>
      </p:sp>
      <p:pic>
        <p:nvPicPr>
          <p:cNvPr id="4100" name="Picture 4" descr="C:\Users\Osama Khan\AppData\Local\Microsoft\Windows\Temporary Internet Files\Content.IE5\6O07GMDO\MC900445972[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52320" y="836712"/>
            <a:ext cx="1169292" cy="144096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a:bodyPr>
          <a:lstStyle/>
          <a:p>
            <a:r>
              <a:rPr lang="nb-NO" dirty="0"/>
              <a:t>A</a:t>
            </a:r>
            <a:r>
              <a:rPr lang="nb-NO" dirty="0" smtClean="0"/>
              <a:t>yah 267...continued.</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r>
              <a:rPr lang="nb-NO" dirty="0" err="1" smtClean="0">
                <a:latin typeface="Andalus" pitchFamily="18" charset="-78"/>
                <a:cs typeface="Andalus" pitchFamily="18" charset="-78"/>
              </a:rPr>
              <a:t>Ayah</a:t>
            </a:r>
            <a:r>
              <a:rPr lang="nb-NO" dirty="0" smtClean="0">
                <a:latin typeface="Andalus" pitchFamily="18" charset="-78"/>
                <a:cs typeface="Andalus" pitchFamily="18" charset="-78"/>
              </a:rPr>
              <a:t> 267 </a:t>
            </a:r>
            <a:r>
              <a:rPr lang="nb-NO" dirty="0" err="1" smtClean="0">
                <a:latin typeface="Andalus" pitchFamily="18" charset="-78"/>
                <a:cs typeface="Andalus" pitchFamily="18" charset="-78"/>
              </a:rPr>
              <a:t>was</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revealed</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about</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the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Ansar</a:t>
            </a:r>
            <a:r>
              <a:rPr lang="nb-NO" dirty="0" smtClean="0">
                <a:latin typeface="Andalus" pitchFamily="18" charset="-78"/>
                <a:cs typeface="Andalus" pitchFamily="18" charset="-78"/>
              </a:rPr>
              <a:t>. The story </a:t>
            </a:r>
            <a:r>
              <a:rPr lang="nb-NO" dirty="0" err="1" smtClean="0">
                <a:latin typeface="Andalus" pitchFamily="18" charset="-78"/>
                <a:cs typeface="Andalus" pitchFamily="18" charset="-78"/>
              </a:rPr>
              <a:t>about</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the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dates</a:t>
            </a:r>
            <a:r>
              <a:rPr lang="nb-NO" dirty="0" smtClean="0">
                <a:latin typeface="Andalus" pitchFamily="18" charset="-78"/>
                <a:cs typeface="Andalus" pitchFamily="18" charset="-78"/>
              </a:rPr>
              <a:t>. </a:t>
            </a:r>
          </a:p>
          <a:p>
            <a:r>
              <a:rPr lang="en-US" dirty="0" smtClean="0">
                <a:latin typeface="Andalus" pitchFamily="18" charset="-78"/>
                <a:cs typeface="Andalus" pitchFamily="18" charset="-78"/>
              </a:rPr>
              <a:t>“while you would not take it [yourself] except with closed eyes” meaning: If you had a right on someone who would pay you less than what you gave them, you would not agree until you require more from them to make up the difference. </a:t>
            </a:r>
          </a:p>
          <a:p>
            <a:r>
              <a:rPr lang="en-US" dirty="0" smtClean="0">
                <a:latin typeface="Andalus" pitchFamily="18" charset="-78"/>
                <a:cs typeface="Andalus" pitchFamily="18" charset="-78"/>
              </a:rPr>
              <a:t>"Although Allah commanded to give the purest of money in charity, He is far Richer from needing our charity. </a:t>
            </a:r>
            <a:endParaRPr lang="nb-NO" dirty="0" smtClean="0">
              <a:latin typeface="Andalus" pitchFamily="18" charset="-78"/>
              <a:cs typeface="Andalus" pitchFamily="18" charset="-78"/>
            </a:endParaRPr>
          </a:p>
          <a:p>
            <a:r>
              <a:rPr lang="nb-NO" dirty="0" smtClean="0">
                <a:latin typeface="Andalus" pitchFamily="18" charset="-78"/>
                <a:cs typeface="Andalus" pitchFamily="18" charset="-78"/>
              </a:rPr>
              <a:t>The purpose is </a:t>
            </a:r>
            <a:r>
              <a:rPr lang="nb-NO" dirty="0" err="1" smtClean="0">
                <a:latin typeface="Andalus" pitchFamily="18" charset="-78"/>
                <a:cs typeface="Andalus" pitchFamily="18" charset="-78"/>
              </a:rPr>
              <a:t>that</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the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distance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between</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poor</a:t>
            </a:r>
            <a:r>
              <a:rPr lang="nb-NO" dirty="0" smtClean="0">
                <a:latin typeface="Andalus" pitchFamily="18" charset="-78"/>
                <a:cs typeface="Andalus" pitchFamily="18" charset="-78"/>
              </a:rPr>
              <a:t> and </a:t>
            </a:r>
            <a:r>
              <a:rPr lang="nb-NO" dirty="0" err="1" smtClean="0">
                <a:latin typeface="Andalus" pitchFamily="18" charset="-78"/>
                <a:cs typeface="Andalus" pitchFamily="18" charset="-78"/>
              </a:rPr>
              <a:t>rich</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become</a:t>
            </a:r>
            <a:r>
              <a:rPr lang="nb-NO" dirty="0" smtClean="0">
                <a:latin typeface="Andalus" pitchFamily="18" charset="-78"/>
                <a:cs typeface="Andalus" pitchFamily="18" charset="-78"/>
              </a:rPr>
              <a:t> less. </a:t>
            </a:r>
            <a:endParaRPr lang="en-US" dirty="0" smtClean="0">
              <a:latin typeface="Andalus" pitchFamily="18" charset="-78"/>
              <a:cs typeface="Andalus" pitchFamily="18"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6</a:t>
            </a:fld>
            <a:endParaRPr lang="nb-NO"/>
          </a:p>
        </p:txBody>
      </p:sp>
      <p:pic>
        <p:nvPicPr>
          <p:cNvPr id="5122" name="Picture 2" descr="C:\Users\Osama Khan\AppData\Local\Microsoft\Windows\Temporary Internet Files\Content.IE5\V5GPVJFI\MP900144218[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flipV="1">
            <a:off x="6660232" y="879328"/>
            <a:ext cx="1698872" cy="118152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dirty="0" err="1" smtClean="0">
                <a:latin typeface="Andalus" pitchFamily="18" charset="-78"/>
                <a:cs typeface="Andalus" pitchFamily="18" charset="-78"/>
              </a:rPr>
              <a:t>Shaytan</a:t>
            </a:r>
            <a:r>
              <a:rPr lang="en-US" dirty="0" smtClean="0">
                <a:latin typeface="Andalus" pitchFamily="18" charset="-78"/>
                <a:cs typeface="Andalus" pitchFamily="18" charset="-78"/>
              </a:rPr>
              <a:t> gives doubt about spending in charity…</a:t>
            </a:r>
            <a:endParaRPr lang="nb-NO" dirty="0">
              <a:latin typeface="Andalus" pitchFamily="18" charset="-78"/>
              <a:cs typeface="Andalus" pitchFamily="18" charset="-78"/>
            </a:endParaRPr>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r>
              <a:rPr lang="nb-NO" dirty="0" err="1" smtClean="0">
                <a:latin typeface="Andalus" pitchFamily="18" charset="-78"/>
                <a:cs typeface="Andalus" pitchFamily="18" charset="-78"/>
              </a:rPr>
              <a:t>Hadith</a:t>
            </a:r>
            <a:r>
              <a:rPr lang="nb-NO" dirty="0" smtClean="0">
                <a:latin typeface="Andalus" pitchFamily="18" charset="-78"/>
                <a:cs typeface="Andalus" pitchFamily="18" charset="-78"/>
              </a:rPr>
              <a:t>: </a:t>
            </a:r>
            <a:r>
              <a:rPr lang="en-US" dirty="0" err="1" smtClean="0">
                <a:latin typeface="Andalus" pitchFamily="18" charset="-78"/>
                <a:cs typeface="Andalus" pitchFamily="18" charset="-78"/>
              </a:rPr>
              <a:t>Shaytan</a:t>
            </a:r>
            <a:r>
              <a:rPr lang="en-US" dirty="0" smtClean="0">
                <a:latin typeface="Andalus" pitchFamily="18" charset="-78"/>
                <a:cs typeface="Andalus" pitchFamily="18" charset="-78"/>
              </a:rPr>
              <a:t> has an effect on the son of Adam, and the angel also has an effect.</a:t>
            </a:r>
          </a:p>
          <a:p>
            <a:r>
              <a:rPr lang="en-US" dirty="0" smtClean="0">
                <a:latin typeface="Andalus" pitchFamily="18" charset="-78"/>
                <a:cs typeface="Andalus" pitchFamily="18" charset="-78"/>
              </a:rPr>
              <a:t>“Satan threatens you with poverty” meaning: that you hold on to whatever you have and refrain from spending it in Allah's pleasure. </a:t>
            </a:r>
          </a:p>
          <a:p>
            <a:r>
              <a:rPr lang="en-US" dirty="0" err="1" smtClean="0">
                <a:latin typeface="Andalus" pitchFamily="18" charset="-78"/>
                <a:cs typeface="Andalus" pitchFamily="18" charset="-78"/>
              </a:rPr>
              <a:t>Shaytan</a:t>
            </a:r>
            <a:r>
              <a:rPr lang="en-US" dirty="0" smtClean="0">
                <a:latin typeface="Andalus" pitchFamily="18" charset="-78"/>
                <a:cs typeface="Andalus" pitchFamily="18" charset="-78"/>
              </a:rPr>
              <a:t> forbids you from spending in charity because of the false fear of becoming poor, and he encourages evil deeds, sins, indulging in what is prohibited, and immoral conduct.</a:t>
            </a: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7</a:t>
            </a:fld>
            <a:endParaRPr lang="nb-N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269</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ar-AE" sz="4000" dirty="0" smtClean="0">
                <a:latin typeface="Arabic Typesetting" pitchFamily="66" charset="-78"/>
                <a:cs typeface="Arabic Typesetting" pitchFamily="66" charset="-78"/>
              </a:rPr>
              <a:t>﴿يُؤْتِى الْحِكْمَةَ مَن يَشَآءُ وَمَن يُؤْتَ الْحِكْمَةَ فَقَدْ أُوتِىَ خَيْرًا كَثِيرًا وَمَا يَذَّكَّرُ إِلاَّ أُوْلُواْ الأَلْبَـبِ ﴾</a:t>
            </a:r>
            <a:endParaRPr lang="nb-NO" sz="4000" dirty="0" smtClean="0">
              <a:latin typeface="Arabic Typesetting" pitchFamily="66" charset="-78"/>
              <a:cs typeface="Arabic Typesetting" pitchFamily="66" charset="-78"/>
            </a:endParaRPr>
          </a:p>
          <a:p>
            <a:pPr algn="ctr">
              <a:buNone/>
            </a:pPr>
            <a:endParaRPr lang="en-US" sz="2800" dirty="0" smtClean="0">
              <a:latin typeface="Arabic Typesetting" pitchFamily="66" charset="-78"/>
              <a:cs typeface="Arabic Typesetting" pitchFamily="66" charset="-78"/>
            </a:endParaRPr>
          </a:p>
          <a:p>
            <a:pPr algn="ctr">
              <a:buNone/>
            </a:pPr>
            <a:r>
              <a:rPr lang="en-US" sz="2800" dirty="0" smtClean="0">
                <a:latin typeface="Arabic Typesetting" pitchFamily="66" charset="-78"/>
                <a:cs typeface="Arabic Typesetting" pitchFamily="66" charset="-78"/>
              </a:rPr>
              <a:t>He gives wisdom to whom He wills, and whoever has been given wisdom has certainly been given much good. And none will remember except those of </a:t>
            </a:r>
            <a:r>
              <a:rPr lang="en-US" sz="2800" dirty="0" smtClean="0"/>
              <a:t>understanding.</a:t>
            </a:r>
          </a:p>
          <a:p>
            <a:pPr algn="ctr">
              <a:buNone/>
            </a:pPr>
            <a:endParaRPr lang="nb-NO" sz="4000"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8</a:t>
            </a:fld>
            <a:endParaRPr lang="nb-NO"/>
          </a:p>
        </p:txBody>
      </p:sp>
      <p:pic>
        <p:nvPicPr>
          <p:cNvPr id="6150" name="Picture 6" descr="C:\Users\Osama Khan\AppData\Local\Microsoft\Windows\Temporary Internet Files\Content.IE5\6O07GMDO\MC900439385[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76256" y="774828"/>
            <a:ext cx="1544216" cy="1368152"/>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nb-NO" dirty="0" smtClean="0"/>
              <a:t>The </a:t>
            </a:r>
            <a:r>
              <a:rPr lang="nb-NO" dirty="0" err="1" smtClean="0"/>
              <a:t>meaning</a:t>
            </a:r>
            <a:r>
              <a:rPr lang="nb-NO" dirty="0" smtClean="0"/>
              <a:t> </a:t>
            </a:r>
            <a:r>
              <a:rPr lang="nb-NO" dirty="0" err="1" smtClean="0"/>
              <a:t>of</a:t>
            </a:r>
            <a:r>
              <a:rPr lang="nb-NO" dirty="0" smtClean="0"/>
              <a:t> </a:t>
            </a:r>
            <a:r>
              <a:rPr lang="nb-NO" dirty="0" err="1" smtClean="0"/>
              <a:t>Al-Hikmah</a:t>
            </a:r>
            <a:r>
              <a:rPr lang="nb-NO" dirty="0" smtClean="0"/>
              <a:t>…</a:t>
            </a:r>
            <a:endParaRPr lang="nb-NO" dirty="0"/>
          </a:p>
        </p:txBody>
      </p:sp>
      <p:sp>
        <p:nvSpPr>
          <p:cNvPr id="2" name="Plassholder for innhold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r>
              <a:rPr lang="nb-NO" dirty="0" err="1" smtClean="0">
                <a:latin typeface="Andalus" pitchFamily="18" charset="-78"/>
                <a:cs typeface="Andalus" pitchFamily="18" charset="-78"/>
              </a:rPr>
              <a:t>Al-Hikmah</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That</a:t>
            </a:r>
            <a:r>
              <a:rPr lang="nb-NO" dirty="0" smtClean="0">
                <a:latin typeface="Andalus" pitchFamily="18" charset="-78"/>
                <a:cs typeface="Andalus" pitchFamily="18" charset="-78"/>
              </a:rPr>
              <a:t> is </a:t>
            </a:r>
            <a:r>
              <a:rPr lang="nb-NO" dirty="0" err="1" smtClean="0">
                <a:latin typeface="Andalus" pitchFamily="18" charset="-78"/>
                <a:cs typeface="Andalus" pitchFamily="18" charset="-78"/>
              </a:rPr>
              <a:t>the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knowledge</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of</a:t>
            </a:r>
            <a:r>
              <a:rPr lang="nb-NO" dirty="0" smtClean="0">
                <a:latin typeface="Andalus" pitchFamily="18" charset="-78"/>
                <a:cs typeface="Andalus" pitchFamily="18" charset="-78"/>
              </a:rPr>
              <a:t> </a:t>
            </a:r>
            <a:r>
              <a:rPr lang="nb-NO" dirty="0" err="1" smtClean="0">
                <a:latin typeface="Andalus" pitchFamily="18" charset="-78"/>
                <a:cs typeface="Andalus" pitchFamily="18" charset="-78"/>
              </a:rPr>
              <a:t>Quran</a:t>
            </a:r>
            <a:r>
              <a:rPr lang="nb-NO" dirty="0" smtClean="0">
                <a:latin typeface="Andalus" pitchFamily="18" charset="-78"/>
                <a:cs typeface="Andalus" pitchFamily="18" charset="-78"/>
              </a:rPr>
              <a:t>, </a:t>
            </a:r>
            <a:r>
              <a:rPr lang="en-US" dirty="0" smtClean="0">
                <a:latin typeface="Andalus" pitchFamily="18" charset="-78"/>
                <a:cs typeface="Andalus" pitchFamily="18" charset="-78"/>
              </a:rPr>
              <a:t>what is plain and clear and what is not as plain and clear, what it allows, and what it does not allow, and its parables.</a:t>
            </a:r>
            <a:endParaRPr lang="nb-NO" dirty="0" smtClean="0">
              <a:latin typeface="Andalus" pitchFamily="18" charset="-78"/>
              <a:cs typeface="Andalus" pitchFamily="18" charset="-78"/>
            </a:endParaRPr>
          </a:p>
          <a:p>
            <a:r>
              <a:rPr lang="en-US" dirty="0" smtClean="0">
                <a:latin typeface="Andalus" pitchFamily="18" charset="-78"/>
                <a:cs typeface="Andalus" pitchFamily="18" charset="-78"/>
              </a:rPr>
              <a:t>“Those of understanding”: Those who will benefit from the advice are those who have sound minds and good comprehension with which they understand the words (of advice and reminder) and their implications.</a:t>
            </a:r>
            <a:endParaRPr lang="nb-NO" dirty="0">
              <a:latin typeface="Andalus" pitchFamily="18" charset="-78"/>
              <a:cs typeface="Andalus" pitchFamily="18"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9</a:t>
            </a:fld>
            <a:endParaRPr lang="nb-NO"/>
          </a:p>
        </p:txBody>
      </p:sp>
      <p:pic>
        <p:nvPicPr>
          <p:cNvPr id="8194" name="Picture 2" descr="C:\Users\Osama Khan\AppData\Local\Microsoft\Windows\Temporary Internet Files\Content.IE5\V5GPVJFI\MP900439369[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164288" y="476672"/>
            <a:ext cx="1367018" cy="129614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539</TotalTime>
  <Words>1254</Words>
  <Application>Microsoft Office PowerPoint</Application>
  <PresentationFormat>On-screen Show (4:3)</PresentationFormat>
  <Paragraphs>108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Austin</vt:lpstr>
      <vt:lpstr>Sabeel ul Huda  Lesson 36</vt:lpstr>
      <vt:lpstr>Topic of verses</vt:lpstr>
      <vt:lpstr>Verse 267-268</vt:lpstr>
      <vt:lpstr>Verse 267-268 - Translation</vt:lpstr>
      <vt:lpstr>What to spend…</vt:lpstr>
      <vt:lpstr>Ayah 267...continued.</vt:lpstr>
      <vt:lpstr>Shaytan gives doubt about spending in charity…</vt:lpstr>
      <vt:lpstr>Verse 269</vt:lpstr>
      <vt:lpstr>The meaning of Al-Hikmah…</vt:lpstr>
      <vt:lpstr>Verse 270-271</vt:lpstr>
      <vt:lpstr>Verse 270-271 - Translation</vt:lpstr>
      <vt:lpstr>To conceal the charity…</vt:lpstr>
      <vt:lpstr>Verse 272</vt:lpstr>
      <vt:lpstr>The intention of charity…</vt:lpstr>
      <vt:lpstr>Verse 273-274</vt:lpstr>
      <vt:lpstr>Verse 273-274 - Translation</vt:lpstr>
      <vt:lpstr>Who deserves charity &amp; Praise for those who spend in charity…</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Sabeel ul Huda  Lesson 34</dc:title>
  <dc:creator>HMS</dc:creator>
  <cp:lastModifiedBy>Ulfat</cp:lastModifiedBy>
  <cp:revision>38</cp:revision>
  <dcterms:created xsi:type="dcterms:W3CDTF">2011-02-24T16:09:51Z</dcterms:created>
  <dcterms:modified xsi:type="dcterms:W3CDTF">2011-03-12T11:43:27Z</dcterms:modified>
</cp:coreProperties>
</file>