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80" r:id="rId4"/>
    <p:sldId id="288" r:id="rId5"/>
    <p:sldId id="281" r:id="rId6"/>
    <p:sldId id="282" r:id="rId7"/>
    <p:sldId id="289" r:id="rId8"/>
    <p:sldId id="283" r:id="rId9"/>
    <p:sldId id="284" r:id="rId10"/>
    <p:sldId id="290" r:id="rId11"/>
    <p:sldId id="285" r:id="rId12"/>
    <p:sldId id="291" r:id="rId13"/>
    <p:sldId id="286" r:id="rId14"/>
    <p:sldId id="287" r:id="rId15"/>
    <p:sldId id="292" r:id="rId16"/>
    <p:sldId id="279" r:id="rId17"/>
    <p:sldId id="293" r:id="rId18"/>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096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12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07BC732-060D-43E9-BE8D-F63C0493A0A1}" type="datetimeFigureOut">
              <a:rPr lang="nb-NO" smtClean="0"/>
              <a:pPr/>
              <a:t>06.03.2011</a:t>
            </a:fld>
            <a:endParaRPr lang="nb-NO"/>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nb-NO"/>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92EC008-C18A-49C9-8F3B-8207961B5F7E}" type="slidenum">
              <a:rPr lang="nb-NO" smtClean="0"/>
              <a:pPr/>
              <a:t>‹#›</a:t>
            </a:fld>
            <a:endParaRPr lang="nb-NO"/>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BC732-060D-43E9-BE8D-F63C0493A0A1}" type="datetimeFigureOut">
              <a:rPr lang="nb-NO" smtClean="0"/>
              <a:pPr/>
              <a:t>06.03.2011</a:t>
            </a:fld>
            <a:endParaRPr lang="nb-NO"/>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9000" b="-39000"/>
          </a:stretch>
        </a:blip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07BC732-060D-43E9-BE8D-F63C0493A0A1}" type="datetimeFigureOut">
              <a:rPr lang="nb-NO" smtClean="0"/>
              <a:pPr/>
              <a:t>06.03.2011</a:t>
            </a:fld>
            <a:endParaRPr lang="nb-NO"/>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92EC008-C18A-49C9-8F3B-8207961B5F7E}" type="slidenum">
              <a:rPr lang="nb-NO" smtClean="0"/>
              <a:pPr/>
              <a:t>‹#›</a:t>
            </a:fld>
            <a:endParaRPr lang="nb-NO"/>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a:bodyPr>
          <a:lstStyle/>
          <a:p>
            <a:r>
              <a:rPr lang="nb-NO" dirty="0" smtClean="0">
                <a:solidFill>
                  <a:schemeClr val="accent1">
                    <a:lumMod val="50000"/>
                  </a:schemeClr>
                </a:solidFill>
                <a:latin typeface="Andalus" pitchFamily="18" charset="-78"/>
                <a:cs typeface="Andalus" pitchFamily="18" charset="-78"/>
              </a:rPr>
              <a:t>Sabeel ul Huda </a:t>
            </a:r>
            <a:br>
              <a:rPr lang="nb-NO" dirty="0" smtClean="0">
                <a:solidFill>
                  <a:schemeClr val="accent1">
                    <a:lumMod val="50000"/>
                  </a:schemeClr>
                </a:solidFill>
                <a:latin typeface="Andalus" pitchFamily="18" charset="-78"/>
                <a:cs typeface="Andalus" pitchFamily="18" charset="-78"/>
              </a:rPr>
            </a:br>
            <a:r>
              <a:rPr lang="nb-NO" dirty="0" smtClean="0">
                <a:solidFill>
                  <a:schemeClr val="accent1">
                    <a:lumMod val="50000"/>
                  </a:schemeClr>
                </a:solidFill>
                <a:latin typeface="Andalus" pitchFamily="18" charset="-78"/>
                <a:cs typeface="Andalus" pitchFamily="18" charset="-78"/>
              </a:rPr>
              <a:t>   Lesson 35</a:t>
            </a:r>
            <a:endParaRPr lang="nb-NO" dirty="0">
              <a:solidFill>
                <a:schemeClr val="accent1">
                  <a:lumMod val="50000"/>
                </a:schemeClr>
              </a:solidFill>
              <a:latin typeface="Andalus" pitchFamily="18" charset="-78"/>
              <a:cs typeface="Andalus" pitchFamily="18" charset="-78"/>
            </a:endParaRPr>
          </a:p>
        </p:txBody>
      </p:sp>
      <p:sp>
        <p:nvSpPr>
          <p:cNvPr id="3" name="Undertittel 2"/>
          <p:cNvSpPr>
            <a:spLocks noGrp="1"/>
          </p:cNvSpPr>
          <p:nvPr>
            <p:ph type="subTitle" idx="1"/>
          </p:nvPr>
        </p:nvSpPr>
        <p:spPr/>
        <p:txBody>
          <a:bodyPr/>
          <a:lstStyle/>
          <a:p>
            <a:r>
              <a:rPr lang="nb-NO" dirty="0" smtClean="0"/>
              <a:t>       </a:t>
            </a:r>
          </a:p>
          <a:p>
            <a:r>
              <a:rPr lang="nb-NO" sz="2000" dirty="0">
                <a:latin typeface="Andalus" pitchFamily="18" charset="-78"/>
                <a:cs typeface="Andalus" pitchFamily="18" charset="-78"/>
              </a:rPr>
              <a:t> </a:t>
            </a:r>
            <a:r>
              <a:rPr lang="nb-NO" sz="2000" dirty="0" smtClean="0">
                <a:latin typeface="Andalus" pitchFamily="18" charset="-78"/>
                <a:cs typeface="Andalus" pitchFamily="18" charset="-78"/>
              </a:rPr>
              <a:t>      </a:t>
            </a:r>
            <a:r>
              <a:rPr lang="nb-NO" sz="2000" dirty="0" smtClean="0">
                <a:solidFill>
                  <a:srgbClr val="1C096B"/>
                </a:solidFill>
                <a:latin typeface="Andalus" pitchFamily="18" charset="-78"/>
                <a:cs typeface="Andalus" pitchFamily="18" charset="-78"/>
              </a:rPr>
              <a:t>Surah Al-Baqarah:</a:t>
            </a:r>
          </a:p>
          <a:p>
            <a:r>
              <a:rPr lang="nb-NO" sz="2000" dirty="0">
                <a:solidFill>
                  <a:srgbClr val="1C096B"/>
                </a:solidFill>
                <a:latin typeface="Andalus" pitchFamily="18" charset="-78"/>
                <a:cs typeface="Andalus" pitchFamily="18" charset="-78"/>
              </a:rPr>
              <a:t> </a:t>
            </a:r>
            <a:r>
              <a:rPr lang="nb-NO" sz="2000" dirty="0" smtClean="0">
                <a:solidFill>
                  <a:srgbClr val="1C096B"/>
                </a:solidFill>
                <a:latin typeface="Andalus" pitchFamily="18" charset="-78"/>
                <a:cs typeface="Andalus" pitchFamily="18" charset="-78"/>
              </a:rPr>
              <a:t>              261-266</a:t>
            </a:r>
            <a:endParaRPr lang="nb-NO" sz="2000" dirty="0">
              <a:solidFill>
                <a:srgbClr val="1C096B"/>
              </a:solidFill>
              <a:latin typeface="Andalus" pitchFamily="18" charset="-78"/>
              <a:cs typeface="Andalus" pitchFamily="18" charset="-78"/>
            </a:endParaRPr>
          </a:p>
        </p:txBody>
      </p:sp>
      <p:pic>
        <p:nvPicPr>
          <p:cNvPr id="1026" name="Picture 2" descr="C:\Users\Osama Khan\AppData\Local\Microsoft\Windows\Temporary Internet Files\Content.IE5\V5GPVJFI\MP900384694[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3568" y="540526"/>
            <a:ext cx="3630745" cy="561662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The person </a:t>
            </a:r>
            <a:r>
              <a:rPr lang="nb-NO" dirty="0" err="1" smtClean="0"/>
              <a:t>who</a:t>
            </a:r>
            <a:r>
              <a:rPr lang="nb-NO" dirty="0" smtClean="0"/>
              <a:t> </a:t>
            </a:r>
            <a:r>
              <a:rPr lang="nb-NO" dirty="0" err="1" smtClean="0"/>
              <a:t>gives</a:t>
            </a:r>
            <a:r>
              <a:rPr lang="nb-NO" dirty="0" smtClean="0"/>
              <a:t> </a:t>
            </a:r>
            <a:r>
              <a:rPr lang="nb-NO" dirty="0" err="1" smtClean="0"/>
              <a:t>charity</a:t>
            </a:r>
            <a:r>
              <a:rPr lang="nb-NO" dirty="0" smtClean="0"/>
              <a:t> to </a:t>
            </a:r>
            <a:r>
              <a:rPr lang="nb-NO" dirty="0" err="1" smtClean="0"/>
              <a:t>show-off</a:t>
            </a:r>
            <a:r>
              <a:rPr lang="nb-NO" dirty="0" smtClean="0"/>
              <a:t>…</a:t>
            </a:r>
            <a:endParaRPr lang="nb-NO" dirty="0"/>
          </a:p>
        </p:txBody>
      </p:sp>
      <p:sp>
        <p:nvSpPr>
          <p:cNvPr id="2" name="Plassholder for innhold 1"/>
          <p:cNvSpPr>
            <a:spLocks noGrp="1"/>
          </p:cNvSpPr>
          <p:nvPr>
            <p:ph idx="1"/>
          </p:nvPr>
        </p:nvSpPr>
        <p:spPr/>
        <p:style>
          <a:lnRef idx="0">
            <a:schemeClr val="dk1"/>
          </a:lnRef>
          <a:fillRef idx="3">
            <a:schemeClr val="dk1"/>
          </a:fillRef>
          <a:effectRef idx="3">
            <a:schemeClr val="dk1"/>
          </a:effectRef>
          <a:fontRef idx="minor">
            <a:schemeClr val="lt1"/>
          </a:fontRef>
        </p:style>
        <p:txBody>
          <a:bodyPr>
            <a:normAutofit fontScale="85000" lnSpcReduction="20000"/>
          </a:bodyPr>
          <a:lstStyle/>
          <a:p>
            <a:r>
              <a:rPr lang="en-US" dirty="0" smtClean="0">
                <a:latin typeface="Andalus" pitchFamily="18" charset="-78"/>
                <a:cs typeface="Andalus" pitchFamily="18" charset="-78"/>
              </a:rPr>
              <a:t>The charity will be rendered in vain if it is followed by harm or reminders.</a:t>
            </a:r>
          </a:p>
          <a:p>
            <a:r>
              <a:rPr lang="en-US" dirty="0" smtClean="0">
                <a:latin typeface="Andalus" pitchFamily="18" charset="-78"/>
                <a:cs typeface="Andalus" pitchFamily="18" charset="-78"/>
              </a:rPr>
              <a:t>The boasting person pretends to give away charity for Allah's sake, but in reality seeks to gain people's praise and the reputation of being kind or generous, or other material gains of this life.</a:t>
            </a:r>
          </a:p>
          <a:p>
            <a:r>
              <a:rPr lang="en-US" dirty="0" smtClean="0">
                <a:latin typeface="Andalus" pitchFamily="18" charset="-78"/>
                <a:cs typeface="Andalus" pitchFamily="18" charset="-78"/>
              </a:rPr>
              <a:t>The example of who gives charity to show-off: “His example is like that of a [large] smooth stone”</a:t>
            </a:r>
          </a:p>
          <a:p>
            <a:r>
              <a:rPr lang="en-US" dirty="0" smtClean="0">
                <a:latin typeface="Andalus" pitchFamily="18" charset="-78"/>
                <a:cs typeface="Andalus" pitchFamily="18" charset="-78"/>
              </a:rPr>
              <a:t>This Ayah means that heavy rain left the </a:t>
            </a:r>
            <a:r>
              <a:rPr lang="en-US" dirty="0" err="1" smtClean="0">
                <a:latin typeface="Andalus" pitchFamily="18" charset="-78"/>
                <a:cs typeface="Andalus" pitchFamily="18" charset="-78"/>
              </a:rPr>
              <a:t>Safwan</a:t>
            </a:r>
            <a:r>
              <a:rPr lang="en-US" dirty="0" smtClean="0">
                <a:latin typeface="Andalus" pitchFamily="18" charset="-78"/>
                <a:cs typeface="Andalus" pitchFamily="18" charset="-78"/>
              </a:rPr>
              <a:t> completely barren of dust. Such is the case with Allah's action regarding the work of those who show off, as their deeds are bound to vanish and disappear</a:t>
            </a:r>
            <a:r>
              <a:rPr lang="en-US" dirty="0" smtClean="0"/>
              <a:t>.</a:t>
            </a:r>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265</a:t>
            </a:r>
            <a:endParaRPr lang="nb-NO" dirty="0"/>
          </a:p>
        </p:txBody>
      </p:sp>
      <p:sp>
        <p:nvSpPr>
          <p:cNvPr id="2" name="Plassholder for innhold 1"/>
          <p:cNvSpPr>
            <a:spLocks noGrp="1"/>
          </p:cNvSpPr>
          <p:nvPr>
            <p:ph idx="1"/>
          </p:nvPr>
        </p:nvSpPr>
        <p:spPr/>
        <p:txBody>
          <a:bodyPr>
            <a:normAutofit fontScale="92500" lnSpcReduction="10000"/>
          </a:bodyPr>
          <a:lstStyle/>
          <a:p>
            <a:pPr algn="ctr">
              <a:buNone/>
            </a:pPr>
            <a:r>
              <a:rPr lang="ar-AE" sz="4000" dirty="0" smtClean="0">
                <a:latin typeface="Arabic Typesetting" pitchFamily="66" charset="-78"/>
                <a:cs typeface="Arabic Typesetting" pitchFamily="66" charset="-78"/>
              </a:rPr>
              <a:t>﴿وَمَثَلُ الَّذِينَ يُنفِقُونَ أَمْوَلَهُمُ ابْتِغَآءَ مَرْضَاتِ اللَّهِ وَتَثْبِيتًا مِّنْ أَنفُسِهِمْ كَمَثَلِ جَنَّةٍ بِرَبْوَةٍ أَصَابَهَا وَابِلٌ فَأَتَتْ أُكُلَهَا ضِعْفَيْنِ فَإِن لَّمْ يُصِبْهَا وَابِلٌ فَطَلٌّ وَاللَّهُ بِمَا تَعْمَلُونَ بَصِيرٌ ﴾ </a:t>
            </a:r>
            <a:r>
              <a:rPr lang="nb-NO" sz="4000" dirty="0" smtClean="0">
                <a:latin typeface="Arabic Typesetting" pitchFamily="66" charset="-78"/>
                <a:cs typeface="Arabic Typesetting" pitchFamily="66" charset="-78"/>
              </a:rPr>
              <a:t/>
            </a:r>
            <a:br>
              <a:rPr lang="nb-NO" sz="4000" dirty="0" smtClean="0">
                <a:latin typeface="Arabic Typesetting" pitchFamily="66" charset="-78"/>
                <a:cs typeface="Arabic Typesetting" pitchFamily="66" charset="-78"/>
              </a:rPr>
            </a:br>
            <a:r>
              <a:rPr lang="en-US" sz="2600" dirty="0" smtClean="0">
                <a:latin typeface="Arabic Typesetting" pitchFamily="66" charset="-78"/>
                <a:cs typeface="Arabic Typesetting" pitchFamily="66" charset="-78"/>
              </a:rPr>
              <a:t>And the example of those who spend their wealth seeking means to the approval of Allah and assuring [reward for] themselves is like a garden on high ground which is hit by a downpour - so it yields its fruits in double. And [even] if it is not hit by a downpour, then a drizzle [is sufficient]. And Allah , of what you do, is Seeing.</a:t>
            </a:r>
          </a:p>
          <a:p>
            <a:pPr algn="ctr">
              <a:buNone/>
            </a:pPr>
            <a:endParaRPr lang="nb-NO"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The </a:t>
            </a:r>
            <a:r>
              <a:rPr lang="nb-NO" dirty="0" err="1" smtClean="0"/>
              <a:t>believer’s</a:t>
            </a:r>
            <a:r>
              <a:rPr lang="nb-NO" dirty="0" smtClean="0"/>
              <a:t> </a:t>
            </a:r>
            <a:r>
              <a:rPr lang="nb-NO" dirty="0" err="1" smtClean="0"/>
              <a:t>good</a:t>
            </a:r>
            <a:r>
              <a:rPr lang="nb-NO" dirty="0" smtClean="0"/>
              <a:t> </a:t>
            </a:r>
            <a:r>
              <a:rPr lang="nb-NO" dirty="0" err="1" smtClean="0"/>
              <a:t>deeds</a:t>
            </a:r>
            <a:r>
              <a:rPr lang="nb-NO" dirty="0" smtClean="0"/>
              <a:t>…</a:t>
            </a:r>
            <a:endParaRPr lang="nb-NO" dirty="0"/>
          </a:p>
        </p:txBody>
      </p:sp>
      <p:sp>
        <p:nvSpPr>
          <p:cNvPr id="2" name="Plassholder for innhold 1"/>
          <p:cNvSpPr>
            <a:spLocks noGrp="1"/>
          </p:cNvSpPr>
          <p:nvPr>
            <p:ph idx="1"/>
          </p:nvPr>
        </p:nvSpPr>
        <p:spPr>
          <a:xfrm>
            <a:off x="899592" y="2420888"/>
            <a:ext cx="7272808" cy="3508977"/>
          </a:xfrm>
        </p:spPr>
        <p:style>
          <a:lnRef idx="0">
            <a:schemeClr val="dk1"/>
          </a:lnRef>
          <a:fillRef idx="3">
            <a:schemeClr val="dk1"/>
          </a:fillRef>
          <a:effectRef idx="3">
            <a:schemeClr val="dk1"/>
          </a:effectRef>
          <a:fontRef idx="minor">
            <a:schemeClr val="lt1"/>
          </a:fontRef>
        </p:style>
        <p:txBody>
          <a:bodyPr>
            <a:normAutofit lnSpcReduction="10000"/>
          </a:bodyPr>
          <a:lstStyle/>
          <a:p>
            <a:r>
              <a:rPr lang="en-US" dirty="0" smtClean="0">
                <a:latin typeface="Andalus" pitchFamily="18" charset="-78"/>
                <a:cs typeface="Andalus" pitchFamily="18" charset="-78"/>
              </a:rPr>
              <a:t>They are certain that Allah shall reward them for these righteous acts with the best rewards.</a:t>
            </a:r>
          </a:p>
          <a:p>
            <a:r>
              <a:rPr lang="en-US" dirty="0" smtClean="0">
                <a:latin typeface="Andalus" pitchFamily="18" charset="-78"/>
                <a:cs typeface="Andalus" pitchFamily="18" charset="-78"/>
              </a:rPr>
              <a:t>The Ayah indicates that the garden on the </a:t>
            </a:r>
            <a:r>
              <a:rPr lang="en-US" dirty="0" err="1" smtClean="0">
                <a:latin typeface="Andalus" pitchFamily="18" charset="-78"/>
                <a:cs typeface="Andalus" pitchFamily="18" charset="-78"/>
              </a:rPr>
              <a:t>Rabwah</a:t>
            </a:r>
            <a:r>
              <a:rPr lang="en-US" dirty="0" smtClean="0">
                <a:latin typeface="Andalus" pitchFamily="18" charset="-78"/>
                <a:cs typeface="Andalus" pitchFamily="18" charset="-78"/>
              </a:rPr>
              <a:t> is always fertile, for if heavy rain does not fall on it, light rain will suffice for it. Such is the case regarding the believer's good deeds, for they never become barren. </a:t>
            </a:r>
          </a:p>
          <a:p>
            <a:r>
              <a:rPr lang="en-US" dirty="0" smtClean="0">
                <a:latin typeface="Andalus" pitchFamily="18" charset="-78"/>
                <a:cs typeface="Andalus" pitchFamily="18" charset="-78"/>
              </a:rPr>
              <a:t>Allah accepts the believer's righteous deeds and increases them, each according to his deeds.</a:t>
            </a:r>
            <a:endParaRPr lang="nb-NO" dirty="0">
              <a:latin typeface="Andalus" pitchFamily="18" charset="-78"/>
              <a:cs typeface="Andalus"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266</a:t>
            </a:r>
            <a:endParaRPr lang="nb-NO" dirty="0"/>
          </a:p>
        </p:txBody>
      </p:sp>
      <p:sp>
        <p:nvSpPr>
          <p:cNvPr id="2" name="Plassholder for innhold 1"/>
          <p:cNvSpPr>
            <a:spLocks noGrp="1"/>
          </p:cNvSpPr>
          <p:nvPr>
            <p:ph idx="1"/>
          </p:nvPr>
        </p:nvSpPr>
        <p:spPr>
          <a:ln/>
        </p:spPr>
        <p:style>
          <a:lnRef idx="0">
            <a:schemeClr val="dk1"/>
          </a:lnRef>
          <a:fillRef idx="3">
            <a:schemeClr val="dk1"/>
          </a:fillRef>
          <a:effectRef idx="3">
            <a:schemeClr val="dk1"/>
          </a:effectRef>
          <a:fontRef idx="minor">
            <a:schemeClr val="lt1"/>
          </a:fontRef>
        </p:style>
        <p:txBody>
          <a:bodyPr>
            <a:normAutofit/>
          </a:bodyPr>
          <a:lstStyle/>
          <a:p>
            <a:pPr algn="ctr">
              <a:buNone/>
            </a:pPr>
            <a:r>
              <a:rPr lang="ar-AE" sz="4400" dirty="0" smtClean="0">
                <a:latin typeface="Arabic Typesetting" pitchFamily="66" charset="-78"/>
                <a:cs typeface="Arabic Typesetting" pitchFamily="66" charset="-78"/>
              </a:rPr>
              <a:t>﴿أَيَوَدُّ أَحَدُكُمْ أَن تَكُونَ لَهُ جَنَّةٌ مِّن نَّخِيلٍ وَأَعْنَابٍ تَجْرِى مِن تَحْتِهَا الأَنْهَـرُ لَهُ فِيهَا مِن كُلِّ الثَّمَرَتِ وَأَصَابَهُ الْكِبَرُ وَلَهُ ذُرِّيَّةٌ ضُعَفَآءُ فَأَصَابَهَآ إِعْصَارٌ فِيهِ نَارٌ فَاحْتَرَقَتْ كَذَلِكَ يُبَيِّنُ اللَّهُ لَكُمُ الآيَـتِ لَعَلَّكُمْ تَتَفَكَّرُونَ </a:t>
            </a:r>
            <a:r>
              <a:rPr lang="ar-AE" sz="4400" dirty="0" smtClean="0"/>
              <a:t>﴾</a:t>
            </a:r>
            <a:endParaRPr lang="nb-NO"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266 - </a:t>
            </a:r>
            <a:r>
              <a:rPr lang="nb-NO" dirty="0" err="1" smtClean="0"/>
              <a:t>Translation</a:t>
            </a:r>
            <a:endParaRPr lang="nb-NO" dirty="0"/>
          </a:p>
        </p:txBody>
      </p:sp>
      <p:sp>
        <p:nvSpPr>
          <p:cNvPr id="2" name="Plassholder for innhold 1"/>
          <p:cNvSpPr>
            <a:spLocks noGrp="1"/>
          </p:cNvSpPr>
          <p:nvPr>
            <p:ph idx="1"/>
          </p:nvPr>
        </p:nvSpPr>
        <p:spPr/>
        <p:style>
          <a:lnRef idx="0">
            <a:schemeClr val="dk1"/>
          </a:lnRef>
          <a:fillRef idx="3">
            <a:schemeClr val="dk1"/>
          </a:fillRef>
          <a:effectRef idx="3">
            <a:schemeClr val="dk1"/>
          </a:effectRef>
          <a:fontRef idx="minor">
            <a:schemeClr val="lt1"/>
          </a:fontRef>
        </p:style>
        <p:txBody>
          <a:bodyPr/>
          <a:lstStyle/>
          <a:p>
            <a:pPr algn="ctr">
              <a:buNone/>
            </a:pPr>
            <a:r>
              <a:rPr lang="en-US" dirty="0" smtClean="0">
                <a:latin typeface="Andalus" pitchFamily="18" charset="-78"/>
                <a:cs typeface="Andalus" pitchFamily="18" charset="-78"/>
              </a:rPr>
              <a:t>Would one of you like to have a garden of palm trees and grapevines underneath which rivers flow in which he has from every fruit? But he is afflicted with old age and has weak offspring, and it is hit by a whirlwind containing fire and is burned. Thus does Allah make clear to you [His] verses that you might give thought</a:t>
            </a:r>
            <a:r>
              <a:rPr lang="en-US" dirty="0" smtClean="0"/>
              <a:t>.</a:t>
            </a:r>
          </a:p>
          <a:p>
            <a:pPr algn="ctr">
              <a:buNone/>
            </a:pPr>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The </a:t>
            </a:r>
            <a:r>
              <a:rPr lang="nb-NO" dirty="0" err="1" smtClean="0"/>
              <a:t>example</a:t>
            </a:r>
            <a:r>
              <a:rPr lang="nb-NO" dirty="0" smtClean="0"/>
              <a:t> </a:t>
            </a:r>
            <a:r>
              <a:rPr lang="nb-NO" dirty="0" err="1" smtClean="0"/>
              <a:t>of</a:t>
            </a:r>
            <a:r>
              <a:rPr lang="nb-NO" dirty="0" smtClean="0"/>
              <a:t> </a:t>
            </a:r>
            <a:r>
              <a:rPr lang="nb-NO" dirty="0" err="1" smtClean="0"/>
              <a:t>the</a:t>
            </a:r>
            <a:r>
              <a:rPr lang="nb-NO" dirty="0" smtClean="0"/>
              <a:t> </a:t>
            </a:r>
            <a:r>
              <a:rPr lang="nb-NO" dirty="0" err="1" smtClean="0"/>
              <a:t>disbeliever</a:t>
            </a:r>
            <a:r>
              <a:rPr lang="nb-NO" dirty="0" smtClean="0"/>
              <a:t>…</a:t>
            </a:r>
            <a:endParaRPr lang="nb-NO" dirty="0"/>
          </a:p>
        </p:txBody>
      </p:sp>
      <p:sp>
        <p:nvSpPr>
          <p:cNvPr id="2" name="Plassholder for innhold 1"/>
          <p:cNvSpPr>
            <a:spLocks noGrp="1"/>
          </p:cNvSpPr>
          <p:nvPr>
            <p:ph idx="1"/>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latin typeface="Andalus" pitchFamily="18" charset="-78"/>
                <a:cs typeface="Andalus" pitchFamily="18" charset="-78"/>
              </a:rPr>
              <a:t>This is the condition of the disbeliever on the Day of Resurrection when he returns to Allah, for he will not have any good deeds to provide an excuse - or refuge - for him, just as the man in the example had no strength to replant the garden.</a:t>
            </a:r>
          </a:p>
          <a:p>
            <a:r>
              <a:rPr lang="en-US" dirty="0" smtClean="0">
                <a:latin typeface="Andalus" pitchFamily="18" charset="-78"/>
                <a:cs typeface="Andalus" pitchFamily="18" charset="-78"/>
              </a:rPr>
              <a:t>The disbeliever will not find anything to resort to for help, just as the offspring of the man in the example did not provide him with help.</a:t>
            </a:r>
            <a:endParaRPr lang="nb-NO" dirty="0">
              <a:latin typeface="Andalus" pitchFamily="18" charset="-78"/>
              <a:cs typeface="Andalus"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a:bodyPr>
          <a:lstStyle/>
          <a:p>
            <a:r>
              <a:rPr lang="nb-NO" sz="6600" dirty="0" smtClean="0">
                <a:latin typeface="Baskerville Old Face" pitchFamily="18" charset="0"/>
              </a:rPr>
              <a:t>Activity</a:t>
            </a:r>
            <a:endParaRPr lang="nb-NO" sz="6600" dirty="0">
              <a:latin typeface="Baskerville Old Face" pitchFamily="18" charset="0"/>
            </a:endParaRPr>
          </a:p>
        </p:txBody>
      </p:sp>
      <p:pic>
        <p:nvPicPr>
          <p:cNvPr id="2050" name="Picture 2" descr="C:\Users\Osama Khan\AppData\Local\Microsoft\Windows\Temporary Internet Files\Content.IE5\F2F53B1H\MP900309574[1].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4283968" y="980728"/>
            <a:ext cx="3672408" cy="497951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Alhamdulillahi Rubbil Almeen</a:t>
            </a:r>
            <a:endParaRPr lang="nb-NO" dirty="0"/>
          </a:p>
        </p:txBody>
      </p:sp>
      <p:pic>
        <p:nvPicPr>
          <p:cNvPr id="4" name="Picture 2"/>
          <p:cNvPicPr>
            <a:picLocks noGrp="1" noChangeAspect="1" noChangeArrowheads="1"/>
          </p:cNvPicPr>
          <p:nvPr>
            <p:ph idx="1"/>
          </p:nvPr>
        </p:nvPicPr>
        <p:blipFill>
          <a:blip r:embed="rId2" cstate="print"/>
          <a:stretch>
            <a:fillRect/>
          </a:stretch>
        </p:blipFill>
        <p:spPr bwMode="auto">
          <a:xfrm>
            <a:off x="1437693" y="2324100"/>
            <a:ext cx="5987626" cy="3508375"/>
          </a:xfrm>
          <a:prstGeom prst="rect">
            <a:avLst/>
          </a:prstGeom>
          <a:noFill/>
          <a:ln w="9525">
            <a:noFill/>
            <a:miter lim="800000"/>
            <a:headEnd/>
            <a:tailEnd/>
          </a:ln>
          <a:effectLst/>
        </p:spPr>
      </p:pic>
    </p:spTree>
    <p:extLst>
      <p:ext uri="{BB962C8B-B14F-4D97-AF65-F5344CB8AC3E}">
        <p14:creationId xmlns:p14="http://schemas.microsoft.com/office/powerpoint/2010/main" xmlns="" val="3799878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err="1" smtClean="0"/>
              <a:t>Topic</a:t>
            </a:r>
            <a:r>
              <a:rPr lang="nb-NO" dirty="0" smtClean="0"/>
              <a:t> </a:t>
            </a:r>
            <a:r>
              <a:rPr lang="nb-NO" dirty="0" err="1" smtClean="0"/>
              <a:t>of</a:t>
            </a:r>
            <a:r>
              <a:rPr lang="nb-NO" dirty="0" smtClean="0"/>
              <a:t> verses</a:t>
            </a:r>
            <a:endParaRPr lang="nb-NO" dirty="0"/>
          </a:p>
        </p:txBody>
      </p:sp>
      <p:sp>
        <p:nvSpPr>
          <p:cNvPr id="2" name="Plassholder for innhold 1"/>
          <p:cNvSpPr>
            <a:spLocks noGrp="1"/>
          </p:cNvSpPr>
          <p:nvPr>
            <p:ph idx="1"/>
          </p:nvPr>
        </p:nvSpPr>
        <p:spPr/>
        <p:style>
          <a:lnRef idx="0">
            <a:schemeClr val="dk1"/>
          </a:lnRef>
          <a:fillRef idx="3">
            <a:schemeClr val="dk1"/>
          </a:fillRef>
          <a:effectRef idx="3">
            <a:schemeClr val="dk1"/>
          </a:effectRef>
          <a:fontRef idx="minor">
            <a:schemeClr val="lt1"/>
          </a:fontRef>
        </p:style>
        <p:txBody>
          <a:bodyPr>
            <a:normAutofit/>
          </a:bodyPr>
          <a:lstStyle/>
          <a:p>
            <a:r>
              <a:rPr lang="nb-NO" dirty="0" err="1" smtClean="0"/>
              <a:t>Rewards</a:t>
            </a:r>
            <a:r>
              <a:rPr lang="nb-NO" dirty="0" smtClean="0"/>
              <a:t> </a:t>
            </a:r>
            <a:r>
              <a:rPr lang="nb-NO" dirty="0" err="1" smtClean="0"/>
              <a:t>of</a:t>
            </a:r>
            <a:r>
              <a:rPr lang="nb-NO" dirty="0" smtClean="0"/>
              <a:t> spending in </a:t>
            </a:r>
            <a:r>
              <a:rPr lang="nb-NO" dirty="0" err="1" smtClean="0"/>
              <a:t>Allah’s</a:t>
            </a:r>
            <a:r>
              <a:rPr lang="nb-NO" dirty="0" smtClean="0"/>
              <a:t> </a:t>
            </a:r>
            <a:r>
              <a:rPr lang="nb-NO" dirty="0" err="1" smtClean="0"/>
              <a:t>cause</a:t>
            </a:r>
            <a:r>
              <a:rPr lang="nb-NO" dirty="0" smtClean="0"/>
              <a:t> [261]</a:t>
            </a:r>
          </a:p>
          <a:p>
            <a:r>
              <a:rPr lang="nb-NO" dirty="0" smtClean="0"/>
              <a:t>To </a:t>
            </a:r>
            <a:r>
              <a:rPr lang="nb-NO" dirty="0" err="1" smtClean="0"/>
              <a:t>remind</a:t>
            </a:r>
            <a:r>
              <a:rPr lang="nb-NO" dirty="0" smtClean="0"/>
              <a:t> </a:t>
            </a:r>
            <a:r>
              <a:rPr lang="nb-NO" dirty="0" err="1" smtClean="0"/>
              <a:t>about</a:t>
            </a:r>
            <a:r>
              <a:rPr lang="nb-NO" dirty="0" smtClean="0"/>
              <a:t> </a:t>
            </a:r>
            <a:r>
              <a:rPr lang="nb-NO" dirty="0" err="1" smtClean="0"/>
              <a:t>charity</a:t>
            </a:r>
            <a:r>
              <a:rPr lang="nb-NO" dirty="0" smtClean="0"/>
              <a:t> given is </a:t>
            </a:r>
            <a:r>
              <a:rPr lang="nb-NO" dirty="0" err="1" smtClean="0"/>
              <a:t>forbidden</a:t>
            </a:r>
            <a:r>
              <a:rPr lang="nb-NO" dirty="0" smtClean="0"/>
              <a:t> [262-264]</a:t>
            </a:r>
          </a:p>
          <a:p>
            <a:r>
              <a:rPr lang="nb-NO" dirty="0" smtClean="0"/>
              <a:t>The </a:t>
            </a:r>
            <a:r>
              <a:rPr lang="nb-NO" dirty="0" err="1" smtClean="0"/>
              <a:t>example</a:t>
            </a:r>
            <a:r>
              <a:rPr lang="nb-NO" dirty="0" smtClean="0"/>
              <a:t> </a:t>
            </a:r>
            <a:r>
              <a:rPr lang="nb-NO" dirty="0" err="1" smtClean="0"/>
              <a:t>of</a:t>
            </a:r>
            <a:r>
              <a:rPr lang="nb-NO" dirty="0" smtClean="0"/>
              <a:t> </a:t>
            </a:r>
            <a:r>
              <a:rPr lang="nb-NO" dirty="0" err="1" smtClean="0"/>
              <a:t>those</a:t>
            </a:r>
            <a:r>
              <a:rPr lang="nb-NO" dirty="0" smtClean="0"/>
              <a:t> </a:t>
            </a:r>
            <a:r>
              <a:rPr lang="nb-NO" dirty="0" err="1" smtClean="0"/>
              <a:t>who</a:t>
            </a:r>
            <a:r>
              <a:rPr lang="nb-NO" dirty="0" smtClean="0"/>
              <a:t> spend to </a:t>
            </a:r>
            <a:r>
              <a:rPr lang="nb-NO" dirty="0" err="1" smtClean="0"/>
              <a:t>seek</a:t>
            </a:r>
            <a:r>
              <a:rPr lang="nb-NO" dirty="0" smtClean="0"/>
              <a:t> </a:t>
            </a:r>
            <a:r>
              <a:rPr lang="nb-NO" dirty="0" err="1" smtClean="0"/>
              <a:t>the</a:t>
            </a:r>
            <a:r>
              <a:rPr lang="nb-NO" dirty="0" smtClean="0"/>
              <a:t> </a:t>
            </a:r>
            <a:r>
              <a:rPr lang="nb-NO" dirty="0" err="1" smtClean="0"/>
              <a:t>approval</a:t>
            </a:r>
            <a:r>
              <a:rPr lang="nb-NO" dirty="0" smtClean="0"/>
              <a:t> </a:t>
            </a:r>
            <a:r>
              <a:rPr lang="nb-NO" dirty="0" err="1" smtClean="0"/>
              <a:t>of</a:t>
            </a:r>
            <a:r>
              <a:rPr lang="nb-NO" dirty="0" smtClean="0"/>
              <a:t> Allah [265]</a:t>
            </a:r>
          </a:p>
          <a:p>
            <a:r>
              <a:rPr lang="nb-NO" dirty="0" smtClean="0"/>
              <a:t>The </a:t>
            </a:r>
            <a:r>
              <a:rPr lang="nb-NO" dirty="0" err="1" smtClean="0"/>
              <a:t>example</a:t>
            </a:r>
            <a:r>
              <a:rPr lang="nb-NO" dirty="0" smtClean="0"/>
              <a:t> </a:t>
            </a:r>
            <a:r>
              <a:rPr lang="nb-NO" dirty="0" err="1" smtClean="0"/>
              <a:t>of</a:t>
            </a:r>
            <a:r>
              <a:rPr lang="nb-NO" dirty="0" smtClean="0"/>
              <a:t> </a:t>
            </a:r>
            <a:r>
              <a:rPr lang="nb-NO" dirty="0" err="1" smtClean="0"/>
              <a:t>evil</a:t>
            </a:r>
            <a:r>
              <a:rPr lang="nb-NO" dirty="0" smtClean="0"/>
              <a:t> </a:t>
            </a:r>
            <a:r>
              <a:rPr lang="nb-NO" dirty="0" err="1" smtClean="0"/>
              <a:t>deeds</a:t>
            </a:r>
            <a:r>
              <a:rPr lang="nb-NO" dirty="0" smtClean="0"/>
              <a:t> </a:t>
            </a:r>
            <a:r>
              <a:rPr lang="nb-NO" dirty="0" err="1" smtClean="0"/>
              <a:t>nullifying</a:t>
            </a:r>
            <a:r>
              <a:rPr lang="nb-NO" dirty="0" smtClean="0"/>
              <a:t> </a:t>
            </a:r>
            <a:r>
              <a:rPr lang="nb-NO" dirty="0" err="1" smtClean="0"/>
              <a:t>good</a:t>
            </a:r>
            <a:r>
              <a:rPr lang="nb-NO" dirty="0" smtClean="0"/>
              <a:t> </a:t>
            </a:r>
            <a:r>
              <a:rPr lang="nb-NO" dirty="0" err="1" smtClean="0"/>
              <a:t>deeds</a:t>
            </a:r>
            <a:r>
              <a:rPr lang="nb-NO" dirty="0" smtClean="0"/>
              <a:t> [266]</a:t>
            </a:r>
          </a:p>
          <a:p>
            <a:endParaRPr lang="nb-N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261</a:t>
            </a:r>
            <a:endParaRPr lang="nb-NO" dirty="0"/>
          </a:p>
        </p:txBody>
      </p:sp>
      <p:sp>
        <p:nvSpPr>
          <p:cNvPr id="2" name="Plassholder for innhold 1"/>
          <p:cNvSpPr>
            <a:spLocks noGrp="1"/>
          </p:cNvSpPr>
          <p:nvPr>
            <p:ph idx="1"/>
          </p:nvPr>
        </p:nvSpPr>
        <p:spPr/>
        <p:style>
          <a:lnRef idx="1">
            <a:schemeClr val="dk1"/>
          </a:lnRef>
          <a:fillRef idx="3">
            <a:schemeClr val="dk1"/>
          </a:fillRef>
          <a:effectRef idx="2">
            <a:schemeClr val="dk1"/>
          </a:effectRef>
          <a:fontRef idx="minor">
            <a:schemeClr val="lt1"/>
          </a:fontRef>
        </p:style>
        <p:txBody>
          <a:bodyPr>
            <a:normAutofit lnSpcReduction="10000"/>
          </a:bodyPr>
          <a:lstStyle/>
          <a:p>
            <a:pPr algn="ctr">
              <a:buNone/>
            </a:pPr>
            <a:r>
              <a:rPr lang="ar-AE" sz="4000" dirty="0" smtClean="0">
                <a:latin typeface="Arabic Typesetting" pitchFamily="66" charset="-78"/>
                <a:cs typeface="Arabic Typesetting" pitchFamily="66" charset="-78"/>
              </a:rPr>
              <a:t>﴿مَّثَلُ الَّذِينَ يُنفِقُونَ أَمْوَلَهُمْ فِي سَبِيلِ اللَّهِ كَمَثَلِ حَبَّةٍ أَنبَتَتْ سَبْعَ سَنَابِلَ فِي كُلِّ سُنبُلَةٍ مِّاْئَةُ حَبَّةٍ وَاللَّهُ يُضَـعِفُ لِمَن يَشَآءُ وَاللَّهُ وَسِعٌ عَلِيمٌ ﴾ </a:t>
            </a:r>
            <a:endParaRPr lang="nb-NO" sz="4000" dirty="0" smtClean="0">
              <a:latin typeface="Arabic Typesetting" pitchFamily="66" charset="-78"/>
              <a:cs typeface="Arabic Typesetting" pitchFamily="66" charset="-78"/>
            </a:endParaRPr>
          </a:p>
          <a:p>
            <a:pPr algn="ctr">
              <a:buNone/>
            </a:pPr>
            <a:r>
              <a:rPr lang="en-US" sz="2600" dirty="0" smtClean="0">
                <a:latin typeface="Arabic Typesetting" pitchFamily="66" charset="-78"/>
                <a:cs typeface="Arabic Typesetting" pitchFamily="66" charset="-78"/>
              </a:rPr>
              <a:t>The example of those who spend their wealth in the way of Allah is like a seed [of grain] which grows seven spikes; in each spike is a hundred grains. And Allah multiplies [His reward] for whom He wills. And Allah is all-Encompassing and Knowing.</a:t>
            </a:r>
          </a:p>
          <a:p>
            <a:pPr algn="ctr">
              <a:buNone/>
            </a:pPr>
            <a:endParaRPr lang="nb-NO"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The </a:t>
            </a:r>
            <a:r>
              <a:rPr lang="nb-NO" dirty="0" err="1" smtClean="0"/>
              <a:t>multiplication</a:t>
            </a:r>
            <a:r>
              <a:rPr lang="nb-NO" dirty="0" smtClean="0"/>
              <a:t> </a:t>
            </a:r>
            <a:r>
              <a:rPr lang="nb-NO" dirty="0" err="1" smtClean="0"/>
              <a:t>of</a:t>
            </a:r>
            <a:r>
              <a:rPr lang="nb-NO" dirty="0" smtClean="0"/>
              <a:t> </a:t>
            </a:r>
            <a:r>
              <a:rPr lang="nb-NO" dirty="0" err="1" smtClean="0"/>
              <a:t>rewards</a:t>
            </a:r>
            <a:r>
              <a:rPr lang="nb-NO" dirty="0" smtClean="0"/>
              <a:t>…</a:t>
            </a:r>
            <a:endParaRPr lang="nb-NO" dirty="0"/>
          </a:p>
        </p:txBody>
      </p:sp>
      <p:sp>
        <p:nvSpPr>
          <p:cNvPr id="2" name="Plassholder for innhold 1"/>
          <p:cNvSpPr>
            <a:spLocks noGrp="1"/>
          </p:cNvSpPr>
          <p:nvPr>
            <p:ph idx="1"/>
          </p:nvPr>
        </p:nvSpPr>
        <p:spPr/>
        <p:style>
          <a:lnRef idx="0">
            <a:schemeClr val="dk1"/>
          </a:lnRef>
          <a:fillRef idx="3">
            <a:schemeClr val="dk1"/>
          </a:fillRef>
          <a:effectRef idx="3">
            <a:schemeClr val="dk1"/>
          </a:effectRef>
          <a:fontRef idx="minor">
            <a:schemeClr val="lt1"/>
          </a:fontRef>
        </p:style>
        <p:txBody>
          <a:bodyPr>
            <a:normAutofit lnSpcReduction="10000"/>
          </a:bodyPr>
          <a:lstStyle/>
          <a:p>
            <a:r>
              <a:rPr lang="en-US" dirty="0" smtClean="0"/>
              <a:t>This is a comparison that Allah made of the multiplication of rewards for those who spend in His cause.</a:t>
            </a:r>
          </a:p>
          <a:p>
            <a:r>
              <a:rPr lang="en-US" dirty="0" smtClean="0"/>
              <a:t>Allah multiplies the good deed ten to seven hundred times.</a:t>
            </a:r>
          </a:p>
          <a:p>
            <a:r>
              <a:rPr lang="en-US" dirty="0" smtClean="0"/>
              <a:t>This Ayah indicates that Allah `grows' the good deeds for its doers, just as He grows the plant for whoever sows it in fertile land.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262 - 263</a:t>
            </a:r>
            <a:endParaRPr lang="nb-NO" dirty="0"/>
          </a:p>
        </p:txBody>
      </p:sp>
      <p:sp>
        <p:nvSpPr>
          <p:cNvPr id="2" name="Plassholder for innhold 1"/>
          <p:cNvSpPr>
            <a:spLocks noGrp="1"/>
          </p:cNvSpPr>
          <p:nvPr>
            <p:ph idx="1"/>
          </p:nvPr>
        </p:nvSpPr>
        <p:spPr>
          <a:xfrm>
            <a:off x="1187624" y="2204864"/>
            <a:ext cx="6777317" cy="3508977"/>
          </a:xfrm>
        </p:spPr>
        <p:txBody>
          <a:bodyPr>
            <a:noAutofit/>
          </a:bodyPr>
          <a:lstStyle/>
          <a:p>
            <a:pPr algn="ctr">
              <a:buNone/>
            </a:pPr>
            <a:r>
              <a:rPr lang="ar-AE" sz="4400" dirty="0" smtClean="0"/>
              <a:t>﴿</a:t>
            </a:r>
            <a:r>
              <a:rPr lang="ar-AE" sz="4400" dirty="0" smtClean="0">
                <a:latin typeface="Arabic Typesetting" pitchFamily="66" charset="-78"/>
                <a:cs typeface="Arabic Typesetting" pitchFamily="66" charset="-78"/>
              </a:rPr>
              <a:t>الَّذِينَ يُنفِقُونَ أَمْولَهُمْ فِى سَبِيلِ اللَّهِ ثُمَّ لاَ يُتْبِعُونَ مَآ أَنْفَقُواْ مَنّا وَلا أَذًى لَّهُمْ أَجْرُهُمْ عِندَ رَبّهِمْ وَلاَ خَوْفٌ عَلَيْهِمْ وَلاَ هُمْ يَحْزَنُونَ قَوْلٌ مَّعْرُوفٌ وَمَغْفِرَةٌ خَيْرٌ مّن صَدَقَةٍ يَتْبَعُهَآ أَذًى وَاللَّهُ غَنِىٌّ حَلِيمٌ </a:t>
            </a:r>
            <a:endParaRPr lang="nb-NO" sz="4400" dirty="0">
              <a:latin typeface="Arabic Typesetting" pitchFamily="66" charset="-78"/>
              <a:cs typeface="Arabic Typesetting" pitchFamily="66"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262-263 - </a:t>
            </a:r>
            <a:r>
              <a:rPr lang="nb-NO" dirty="0" err="1" smtClean="0"/>
              <a:t>Translation</a:t>
            </a:r>
            <a:endParaRPr lang="nb-NO" dirty="0"/>
          </a:p>
        </p:txBody>
      </p:sp>
      <p:sp>
        <p:nvSpPr>
          <p:cNvPr id="2" name="Plassholder for innhold 1"/>
          <p:cNvSpPr>
            <a:spLocks noGrp="1"/>
          </p:cNvSpPr>
          <p:nvPr>
            <p:ph idx="1"/>
          </p:nvPr>
        </p:nvSpPr>
        <p:spPr>
          <a:ln/>
        </p:spPr>
        <p:style>
          <a:lnRef idx="0">
            <a:schemeClr val="dk1"/>
          </a:lnRef>
          <a:fillRef idx="3">
            <a:schemeClr val="dk1"/>
          </a:fillRef>
          <a:effectRef idx="3">
            <a:schemeClr val="dk1"/>
          </a:effectRef>
          <a:fontRef idx="minor">
            <a:schemeClr val="lt1"/>
          </a:fontRef>
        </p:style>
        <p:txBody>
          <a:bodyPr>
            <a:normAutofit/>
          </a:bodyPr>
          <a:lstStyle/>
          <a:p>
            <a:pPr algn="ctr">
              <a:buNone/>
            </a:pPr>
            <a:r>
              <a:rPr lang="en-US" sz="2800" dirty="0" smtClean="0">
                <a:latin typeface="Arabic Typesetting" pitchFamily="66" charset="-78"/>
                <a:cs typeface="Arabic Typesetting" pitchFamily="66" charset="-78"/>
              </a:rPr>
              <a:t>Those who spend their wealth in the way of Allah and then do not follow up what they have spent with reminders [of it] or [other] injury will have their reward with their Lord, and there will be no fear concerning them, nor will they grieve.</a:t>
            </a:r>
            <a:br>
              <a:rPr lang="en-US" sz="2800" dirty="0" smtClean="0">
                <a:latin typeface="Arabic Typesetting" pitchFamily="66" charset="-78"/>
                <a:cs typeface="Arabic Typesetting" pitchFamily="66" charset="-78"/>
              </a:rPr>
            </a:br>
            <a:endParaRPr lang="en-US" sz="2800" dirty="0" smtClean="0">
              <a:latin typeface="Arabic Typesetting" pitchFamily="66" charset="-78"/>
              <a:cs typeface="Arabic Typesetting" pitchFamily="66" charset="-78"/>
            </a:endParaRPr>
          </a:p>
          <a:p>
            <a:pPr algn="ctr">
              <a:buNone/>
            </a:pPr>
            <a:r>
              <a:rPr lang="en-US" sz="2800" dirty="0" smtClean="0">
                <a:latin typeface="Arabic Typesetting" pitchFamily="66" charset="-78"/>
                <a:cs typeface="Arabic Typesetting" pitchFamily="66" charset="-78"/>
              </a:rPr>
              <a:t>Kind speech and forgiveness are better than charity followed by injury. And Allah is Free of need and Forbearing.</a:t>
            </a:r>
          </a:p>
          <a:p>
            <a:pPr algn="ctr">
              <a:buNone/>
            </a:pPr>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err="1" smtClean="0"/>
              <a:t>Reminding</a:t>
            </a:r>
            <a:r>
              <a:rPr lang="nb-NO" dirty="0" smtClean="0"/>
              <a:t> </a:t>
            </a:r>
            <a:r>
              <a:rPr lang="nb-NO" dirty="0" err="1" smtClean="0"/>
              <a:t>people</a:t>
            </a:r>
            <a:r>
              <a:rPr lang="nb-NO" dirty="0" smtClean="0"/>
              <a:t> </a:t>
            </a:r>
            <a:r>
              <a:rPr lang="nb-NO" dirty="0" err="1" smtClean="0"/>
              <a:t>of</a:t>
            </a:r>
            <a:r>
              <a:rPr lang="nb-NO" dirty="0" smtClean="0"/>
              <a:t> </a:t>
            </a:r>
            <a:r>
              <a:rPr lang="nb-NO" dirty="0" err="1" smtClean="0"/>
              <a:t>the</a:t>
            </a:r>
            <a:r>
              <a:rPr lang="nb-NO" dirty="0" smtClean="0"/>
              <a:t> </a:t>
            </a:r>
            <a:r>
              <a:rPr lang="nb-NO" dirty="0" err="1" smtClean="0"/>
              <a:t>charity</a:t>
            </a:r>
            <a:r>
              <a:rPr lang="nb-NO" dirty="0" smtClean="0"/>
              <a:t> given…</a:t>
            </a:r>
            <a:endParaRPr lang="nb-NO" dirty="0"/>
          </a:p>
        </p:txBody>
      </p:sp>
      <p:sp>
        <p:nvSpPr>
          <p:cNvPr id="2" name="Plassholder for innhold 1"/>
          <p:cNvSpPr>
            <a:spLocks noGrp="1"/>
          </p:cNvSpPr>
          <p:nvPr>
            <p:ph idx="1"/>
          </p:nvPr>
        </p:nvSpPr>
        <p:spPr>
          <a:xfrm>
            <a:off x="1403648" y="2276872"/>
            <a:ext cx="6777317" cy="3508977"/>
          </a:xfrm>
        </p:spPr>
        <p:style>
          <a:lnRef idx="0">
            <a:schemeClr val="dk1"/>
          </a:lnRef>
          <a:fillRef idx="3">
            <a:schemeClr val="dk1"/>
          </a:fillRef>
          <a:effectRef idx="3">
            <a:schemeClr val="dk1"/>
          </a:effectRef>
          <a:fontRef idx="minor">
            <a:schemeClr val="lt1"/>
          </a:fontRef>
        </p:style>
        <p:txBody>
          <a:bodyPr/>
          <a:lstStyle/>
          <a:p>
            <a:r>
              <a:rPr lang="en-US" dirty="0" smtClean="0">
                <a:latin typeface="Baskerville Old Face" pitchFamily="18" charset="0"/>
              </a:rPr>
              <a:t>“</a:t>
            </a:r>
            <a:r>
              <a:rPr lang="nb-NO" dirty="0" smtClean="0">
                <a:latin typeface="Baskerville Old Face" pitchFamily="18" charset="0"/>
              </a:rPr>
              <a:t>or [</a:t>
            </a:r>
            <a:r>
              <a:rPr lang="nb-NO" dirty="0" err="1" smtClean="0">
                <a:latin typeface="Baskerville Old Face" pitchFamily="18" charset="0"/>
              </a:rPr>
              <a:t>other</a:t>
            </a:r>
            <a:r>
              <a:rPr lang="nb-NO" dirty="0" smtClean="0">
                <a:latin typeface="Baskerville Old Face" pitchFamily="18" charset="0"/>
              </a:rPr>
              <a:t>] </a:t>
            </a:r>
            <a:r>
              <a:rPr lang="nb-NO" dirty="0" err="1" smtClean="0">
                <a:latin typeface="Baskerville Old Face" pitchFamily="18" charset="0"/>
              </a:rPr>
              <a:t>injury</a:t>
            </a:r>
            <a:r>
              <a:rPr lang="nb-NO" dirty="0" smtClean="0">
                <a:latin typeface="Baskerville Old Face" pitchFamily="18" charset="0"/>
              </a:rPr>
              <a:t>” - </a:t>
            </a:r>
            <a:r>
              <a:rPr lang="en-US" dirty="0" smtClean="0">
                <a:latin typeface="Baskerville Old Face" pitchFamily="18" charset="0"/>
              </a:rPr>
              <a:t>They do not cause harm to those whom they gave the charity to, for this harm will only annul the charity. </a:t>
            </a:r>
          </a:p>
          <a:p>
            <a:r>
              <a:rPr lang="en-US" dirty="0" smtClean="0">
                <a:latin typeface="Baskerville Old Face" pitchFamily="18" charset="0"/>
              </a:rPr>
              <a:t>There are several </a:t>
            </a:r>
            <a:r>
              <a:rPr lang="en-US" dirty="0" err="1" smtClean="0">
                <a:latin typeface="Baskerville Old Face" pitchFamily="18" charset="0"/>
              </a:rPr>
              <a:t>Hadiths</a:t>
            </a:r>
            <a:r>
              <a:rPr lang="en-US" dirty="0" smtClean="0">
                <a:latin typeface="Baskerville Old Face" pitchFamily="18" charset="0"/>
              </a:rPr>
              <a:t> that prohibit reminding people of acts of charity.</a:t>
            </a:r>
          </a:p>
          <a:p>
            <a:pPr>
              <a:buNone/>
            </a:pPr>
            <a:endParaRPr lang="nb-NO" dirty="0">
              <a:latin typeface="Baskerville Old Fac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264</a:t>
            </a:r>
            <a:endParaRPr lang="nb-NO" dirty="0"/>
          </a:p>
        </p:txBody>
      </p:sp>
      <p:sp>
        <p:nvSpPr>
          <p:cNvPr id="2" name="Plassholder for innhold 1"/>
          <p:cNvSpPr>
            <a:spLocks noGrp="1"/>
          </p:cNvSpPr>
          <p:nvPr>
            <p:ph idx="1"/>
          </p:nvPr>
        </p:nvSpPr>
        <p:spPr/>
        <p:txBody>
          <a:bodyPr>
            <a:normAutofit/>
          </a:bodyPr>
          <a:lstStyle/>
          <a:p>
            <a:pPr algn="ctr">
              <a:buNone/>
            </a:pPr>
            <a:r>
              <a:rPr lang="ar-AE" sz="4400" dirty="0" smtClean="0">
                <a:latin typeface="Arabic Typesetting" pitchFamily="66" charset="-78"/>
                <a:cs typeface="Arabic Typesetting" pitchFamily="66" charset="-78"/>
              </a:rPr>
              <a:t>يأَيُّهَا الَّذِينَ ءامَنُواْ لاَ تُبْطِلُواْ صَدَقَـتِكُم بِالْمَنّ وَالاْذَى كَالَّذِى يُنفِقُ مَالَهُ رِئَآء النَّاسِ وَلاَ يُؤْمِنُ بِاللَّهِ وَالْيَوْمِ الاْخِرِ فَمَثَلُهُ كَمَثَلِ صَفْوَانٍ عَلَيْهِ تُرَابٌ فَأَصَابَهُ وَابِلٌ فَتَرَكَهُ صَلْدًا لاَّ يَقْدِرُونَ عَلَى شَىْء مّمَّا كَسَبُواْ وَاللَّهُ لاَ يَهْدِي الْقَوْمَ الْكَـفِرِينَ﴾ </a:t>
            </a:r>
            <a:endParaRPr lang="nb-NO" sz="4400" dirty="0">
              <a:latin typeface="Arabic Typesetting" pitchFamily="66" charset="-78"/>
              <a:cs typeface="Arabic Typesetting" pitchFamily="66"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264 - </a:t>
            </a:r>
            <a:r>
              <a:rPr lang="nb-NO" dirty="0" err="1" smtClean="0"/>
              <a:t>Translation</a:t>
            </a:r>
            <a:endParaRPr lang="nb-NO" dirty="0"/>
          </a:p>
        </p:txBody>
      </p:sp>
      <p:sp>
        <p:nvSpPr>
          <p:cNvPr id="2" name="Plassholder for innhold 1"/>
          <p:cNvSpPr>
            <a:spLocks noGrp="1"/>
          </p:cNvSpPr>
          <p:nvPr>
            <p:ph idx="1"/>
          </p:nvPr>
        </p:nvSpPr>
        <p:spPr/>
        <p:txBody>
          <a:bodyPr>
            <a:normAutofit/>
          </a:bodyPr>
          <a:lstStyle/>
          <a:p>
            <a:pPr algn="ctr">
              <a:buNone/>
            </a:pPr>
            <a:r>
              <a:rPr lang="en-US" dirty="0" smtClean="0">
                <a:latin typeface="Andalus" pitchFamily="18" charset="-78"/>
                <a:cs typeface="Andalus" pitchFamily="18" charset="-78"/>
              </a:rPr>
              <a:t>O you who have believed, do not invalidate your charities with reminders or injury as does one who spends his wealth [only] to be seen by the people and does not believe in Allah and the Last Day. His example is like that of a [large] smooth stone upon which is dust and is hit by a downpour that leaves it bare. They are unable [to keep] anything of what they have earned. And Allah does not guide the disbelieving people.</a:t>
            </a:r>
          </a:p>
          <a:p>
            <a:pPr algn="ctr">
              <a:buNone/>
            </a:pPr>
            <a:endParaRPr lang="nb-N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184</TotalTime>
  <Words>930</Words>
  <Application>Microsoft Office PowerPoint</Application>
  <PresentationFormat>On-screen Show (4:3)</PresentationFormat>
  <Paragraphs>48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Austin</vt:lpstr>
      <vt:lpstr>Sabeel ul Huda     Lesson 35</vt:lpstr>
      <vt:lpstr>Topic of verses</vt:lpstr>
      <vt:lpstr>Verse 261</vt:lpstr>
      <vt:lpstr>The multiplication of rewards…</vt:lpstr>
      <vt:lpstr>Verse 262 - 263</vt:lpstr>
      <vt:lpstr>Verse 262-263 - Translation</vt:lpstr>
      <vt:lpstr>Reminding people of the charity given…</vt:lpstr>
      <vt:lpstr>Verse 264</vt:lpstr>
      <vt:lpstr>Verse 264 - Translation</vt:lpstr>
      <vt:lpstr>The person who gives charity to show-off…</vt:lpstr>
      <vt:lpstr>Verse 265</vt:lpstr>
      <vt:lpstr>The believer’s good deeds…</vt:lpstr>
      <vt:lpstr>Verse 266</vt:lpstr>
      <vt:lpstr>Verse 266 - Translation</vt:lpstr>
      <vt:lpstr>The example of the disbeliever…</vt:lpstr>
      <vt:lpstr>Activity</vt:lpstr>
      <vt:lpstr>Alhamdulillahi Rubbil Almeen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Sabeel ul Huda  Lesson 34</dc:title>
  <dc:creator>HMS</dc:creator>
  <cp:lastModifiedBy>Ulfat</cp:lastModifiedBy>
  <cp:revision>23</cp:revision>
  <dcterms:created xsi:type="dcterms:W3CDTF">2011-02-24T16:09:51Z</dcterms:created>
  <dcterms:modified xsi:type="dcterms:W3CDTF">2011-03-06T11:20:45Z</dcterms:modified>
</cp:coreProperties>
</file>