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31"/>
  </p:notesMasterIdLst>
  <p:sldIdLst>
    <p:sldId id="256" r:id="rId2"/>
    <p:sldId id="273" r:id="rId3"/>
    <p:sldId id="361" r:id="rId4"/>
    <p:sldId id="367" r:id="rId5"/>
    <p:sldId id="289" r:id="rId6"/>
    <p:sldId id="316" r:id="rId7"/>
    <p:sldId id="339" r:id="rId8"/>
    <p:sldId id="383" r:id="rId9"/>
    <p:sldId id="350" r:id="rId10"/>
    <p:sldId id="393" r:id="rId11"/>
    <p:sldId id="371" r:id="rId12"/>
    <p:sldId id="372" r:id="rId13"/>
    <p:sldId id="384" r:id="rId14"/>
    <p:sldId id="392" r:id="rId15"/>
    <p:sldId id="346" r:id="rId16"/>
    <p:sldId id="385" r:id="rId17"/>
    <p:sldId id="373" r:id="rId18"/>
    <p:sldId id="374" r:id="rId19"/>
    <p:sldId id="375" r:id="rId20"/>
    <p:sldId id="388" r:id="rId21"/>
    <p:sldId id="341" r:id="rId22"/>
    <p:sldId id="369" r:id="rId23"/>
    <p:sldId id="389" r:id="rId24"/>
    <p:sldId id="390" r:id="rId25"/>
    <p:sldId id="343" r:id="rId26"/>
    <p:sldId id="377" r:id="rId27"/>
    <p:sldId id="391" r:id="rId28"/>
    <p:sldId id="379" r:id="rId29"/>
    <p:sldId id="280" r:id="rId30"/>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29" autoAdjust="0"/>
    <p:restoredTop sz="86501" autoAdjust="0"/>
  </p:normalViewPr>
  <p:slideViewPr>
    <p:cSldViewPr>
      <p:cViewPr>
        <p:scale>
          <a:sx n="60" d="100"/>
          <a:sy n="60" d="100"/>
        </p:scale>
        <p:origin x="-468" y="-3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69ADA4-CBC2-43D2-8C8E-07ECF471599C}" type="datetimeFigureOut">
              <a:rPr lang="nb-NO" smtClean="0"/>
              <a:pPr/>
              <a:t>28.09.2010</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49332D-11D4-4768-AD1E-73951FEDF4FD}" type="slidenum">
              <a:rPr lang="nb-NO" smtClean="0"/>
              <a:pPr/>
              <a:t>‹#›</a:t>
            </a:fld>
            <a:endParaRPr lang="nb-NO"/>
          </a:p>
        </p:txBody>
      </p:sp>
    </p:spTree>
    <p:extLst>
      <p:ext uri="{BB962C8B-B14F-4D97-AF65-F5344CB8AC3E}">
        <p14:creationId xmlns:p14="http://schemas.microsoft.com/office/powerpoint/2010/main" val="3512751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a:t>
            </a:fld>
            <a:endParaRPr lang="nb-N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25</a:t>
            </a:fld>
            <a:endParaRPr lang="nb-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28</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ar-AE" dirty="0" smtClean="0"/>
              <a:t>اللہ کی عبادت کا رنگ </a:t>
            </a:r>
            <a:endParaRPr lang="nb-NO" smtClean="0"/>
          </a:p>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3</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7</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Duniya</a:t>
            </a:r>
            <a:r>
              <a:rPr lang="nb-NO" dirty="0" smtClean="0"/>
              <a:t> </a:t>
            </a:r>
            <a:r>
              <a:rPr lang="nb-NO" dirty="0" err="1" smtClean="0"/>
              <a:t>main</a:t>
            </a:r>
            <a:r>
              <a:rPr lang="nb-NO" dirty="0" smtClean="0"/>
              <a:t> </a:t>
            </a:r>
            <a:r>
              <a:rPr lang="nb-NO" dirty="0" err="1" smtClean="0"/>
              <a:t>kasay</a:t>
            </a:r>
            <a:r>
              <a:rPr lang="nb-NO" dirty="0" smtClean="0"/>
              <a:t> </a:t>
            </a:r>
            <a:r>
              <a:rPr lang="nb-NO" dirty="0" err="1" smtClean="0"/>
              <a:t>chona</a:t>
            </a:r>
            <a:r>
              <a:rPr lang="nb-NO" dirty="0" smtClean="0"/>
              <a:t>?</a:t>
            </a:r>
          </a:p>
          <a:p>
            <a:r>
              <a:rPr lang="nb-NO" dirty="0" err="1" smtClean="0"/>
              <a:t>Akhrat</a:t>
            </a:r>
            <a:r>
              <a:rPr lang="nb-NO" baseline="0" dirty="0" smtClean="0"/>
              <a:t> </a:t>
            </a:r>
            <a:r>
              <a:rPr lang="nb-NO" baseline="0" dirty="0" err="1" smtClean="0"/>
              <a:t>main</a:t>
            </a:r>
            <a:r>
              <a:rPr lang="nb-NO" baseline="0" dirty="0" smtClean="0"/>
              <a:t> </a:t>
            </a:r>
            <a:r>
              <a:rPr lang="nb-NO" baseline="0" dirty="0" err="1" smtClean="0"/>
              <a:t>kasay</a:t>
            </a:r>
            <a:r>
              <a:rPr lang="nb-NO" baseline="0" dirty="0" smtClean="0"/>
              <a:t> </a:t>
            </a:r>
            <a:r>
              <a:rPr lang="nb-NO" baseline="0" dirty="0" err="1" smtClean="0"/>
              <a:t>chona</a:t>
            </a:r>
            <a:r>
              <a:rPr lang="nb-NO" baseline="0" dirty="0" smtClean="0"/>
              <a:t>?</a:t>
            </a:r>
          </a:p>
          <a:p>
            <a:r>
              <a:rPr lang="nb-NO" baseline="0" dirty="0" smtClean="0"/>
              <a:t>Nafs </a:t>
            </a:r>
            <a:r>
              <a:rPr lang="nb-NO" baseline="0" dirty="0" err="1" smtClean="0"/>
              <a:t>ko</a:t>
            </a:r>
            <a:r>
              <a:rPr lang="nb-NO" baseline="0" dirty="0" smtClean="0"/>
              <a:t> </a:t>
            </a:r>
            <a:r>
              <a:rPr lang="nb-NO" baseline="0" dirty="0" err="1" smtClean="0"/>
              <a:t>kasay</a:t>
            </a:r>
            <a:r>
              <a:rPr lang="nb-NO" baseline="0" dirty="0" smtClean="0"/>
              <a:t> </a:t>
            </a:r>
            <a:r>
              <a:rPr lang="nb-NO" baseline="0" dirty="0" err="1" smtClean="0"/>
              <a:t>halak</a:t>
            </a:r>
            <a:r>
              <a:rPr lang="nb-NO" baseline="0" dirty="0" smtClean="0"/>
              <a:t> </a:t>
            </a:r>
            <a:r>
              <a:rPr lang="nb-NO" baseline="0" dirty="0" err="1" smtClean="0"/>
              <a:t>kartay</a:t>
            </a:r>
            <a:r>
              <a:rPr lang="nb-NO" baseline="0" dirty="0" smtClean="0"/>
              <a:t> hai? </a:t>
            </a:r>
            <a:r>
              <a:rPr lang="nb-NO" baseline="0" dirty="0" err="1" smtClean="0"/>
              <a:t>Apnay</a:t>
            </a:r>
            <a:r>
              <a:rPr lang="nb-NO" baseline="0" dirty="0" smtClean="0"/>
              <a:t> </a:t>
            </a:r>
            <a:r>
              <a:rPr lang="nb-NO" baseline="0" dirty="0" err="1" smtClean="0"/>
              <a:t>rab</a:t>
            </a:r>
            <a:r>
              <a:rPr lang="nb-NO" baseline="0" dirty="0" smtClean="0"/>
              <a:t> ka </a:t>
            </a:r>
            <a:r>
              <a:rPr lang="nb-NO" baseline="0" dirty="0" err="1" smtClean="0"/>
              <a:t>inkar</a:t>
            </a:r>
            <a:r>
              <a:rPr lang="nb-NO" baseline="0" dirty="0" smtClean="0"/>
              <a:t> kar </a:t>
            </a:r>
            <a:r>
              <a:rPr lang="nb-NO" baseline="0" dirty="0" err="1" smtClean="0"/>
              <a:t>kay</a:t>
            </a:r>
            <a:endParaRPr lang="nb-NO" baseline="0" dirty="0" smtClean="0"/>
          </a:p>
          <a:p>
            <a:r>
              <a:rPr lang="nb-NO" baseline="0" dirty="0" err="1" smtClean="0"/>
              <a:t>Jis</a:t>
            </a:r>
            <a:r>
              <a:rPr lang="nb-NO" baseline="0" dirty="0" smtClean="0"/>
              <a:t> </a:t>
            </a:r>
            <a:r>
              <a:rPr lang="nb-NO" baseline="0" dirty="0" err="1" smtClean="0"/>
              <a:t>nay</a:t>
            </a:r>
            <a:r>
              <a:rPr lang="nb-NO" baseline="0" dirty="0" smtClean="0"/>
              <a:t> </a:t>
            </a:r>
            <a:r>
              <a:rPr lang="nb-NO" baseline="0" dirty="0" err="1" smtClean="0"/>
              <a:t>khud</a:t>
            </a:r>
            <a:r>
              <a:rPr lang="nb-NO" baseline="0" dirty="0" smtClean="0"/>
              <a:t> </a:t>
            </a:r>
            <a:r>
              <a:rPr lang="nb-NO" baseline="0" dirty="0" err="1" smtClean="0"/>
              <a:t>ko</a:t>
            </a:r>
            <a:r>
              <a:rPr lang="nb-NO" baseline="0" dirty="0" smtClean="0"/>
              <a:t> </a:t>
            </a:r>
            <a:r>
              <a:rPr lang="nb-NO" baseline="0" dirty="0" err="1" smtClean="0"/>
              <a:t>pehchan</a:t>
            </a:r>
            <a:r>
              <a:rPr lang="nb-NO" baseline="0" dirty="0" smtClean="0"/>
              <a:t> </a:t>
            </a:r>
            <a:r>
              <a:rPr lang="nb-NO" baseline="0" dirty="0" err="1" smtClean="0"/>
              <a:t>liya</a:t>
            </a:r>
            <a:r>
              <a:rPr lang="nb-NO" baseline="0" dirty="0" smtClean="0"/>
              <a:t> </a:t>
            </a:r>
            <a:r>
              <a:rPr lang="nb-NO" baseline="0" dirty="0" err="1" smtClean="0"/>
              <a:t>us</a:t>
            </a:r>
            <a:r>
              <a:rPr lang="nb-NO" baseline="0" dirty="0" smtClean="0"/>
              <a:t> </a:t>
            </a:r>
            <a:r>
              <a:rPr lang="nb-NO" baseline="0" dirty="0" err="1" smtClean="0"/>
              <a:t>nay</a:t>
            </a:r>
            <a:r>
              <a:rPr lang="nb-NO" baseline="0" dirty="0" smtClean="0"/>
              <a:t> </a:t>
            </a:r>
            <a:r>
              <a:rPr lang="nb-NO" baseline="0" dirty="0" err="1" smtClean="0"/>
              <a:t>apnay</a:t>
            </a:r>
            <a:r>
              <a:rPr lang="nb-NO" baseline="0" dirty="0" smtClean="0"/>
              <a:t> </a:t>
            </a:r>
            <a:r>
              <a:rPr lang="nb-NO" baseline="0" dirty="0" err="1" smtClean="0"/>
              <a:t>rab</a:t>
            </a:r>
            <a:r>
              <a:rPr lang="nb-NO" baseline="0" dirty="0" smtClean="0"/>
              <a:t> </a:t>
            </a:r>
            <a:r>
              <a:rPr lang="nb-NO" baseline="0" dirty="0" err="1" smtClean="0"/>
              <a:t>ko</a:t>
            </a:r>
            <a:r>
              <a:rPr lang="nb-NO" baseline="0" dirty="0" smtClean="0"/>
              <a:t> </a:t>
            </a:r>
            <a:r>
              <a:rPr lang="nb-NO" baseline="0" dirty="0" err="1" smtClean="0"/>
              <a:t>pehchan</a:t>
            </a:r>
            <a:r>
              <a:rPr lang="nb-NO" baseline="0" dirty="0" smtClean="0"/>
              <a:t> </a:t>
            </a:r>
            <a:r>
              <a:rPr lang="nb-NO" baseline="0" dirty="0" err="1" smtClean="0"/>
              <a:t>liya</a:t>
            </a:r>
            <a:r>
              <a:rPr lang="nb-NO" baseline="0" dirty="0" smtClean="0"/>
              <a:t>.</a:t>
            </a:r>
          </a:p>
          <a:p>
            <a:r>
              <a:rPr lang="nb-NO" baseline="0" dirty="0" err="1" smtClean="0"/>
              <a:t>Khud</a:t>
            </a:r>
            <a:r>
              <a:rPr lang="nb-NO" baseline="0" dirty="0" smtClean="0"/>
              <a:t> </a:t>
            </a:r>
            <a:r>
              <a:rPr lang="nb-NO" baseline="0" dirty="0" err="1" smtClean="0"/>
              <a:t>ko</a:t>
            </a:r>
            <a:r>
              <a:rPr lang="nb-NO" baseline="0" dirty="0" smtClean="0"/>
              <a:t> </a:t>
            </a:r>
            <a:r>
              <a:rPr lang="nb-NO" baseline="0" dirty="0" err="1" smtClean="0"/>
              <a:t>kasay</a:t>
            </a:r>
            <a:r>
              <a:rPr lang="nb-NO" baseline="0" dirty="0" smtClean="0"/>
              <a:t> </a:t>
            </a:r>
            <a:r>
              <a:rPr lang="nb-NO" baseline="0" dirty="0" err="1" smtClean="0"/>
              <a:t>pahchanay</a:t>
            </a:r>
            <a:r>
              <a:rPr lang="nb-NO" baseline="0" dirty="0" smtClean="0"/>
              <a:t>?</a:t>
            </a:r>
          </a:p>
          <a:p>
            <a:r>
              <a:rPr lang="nb-NO" baseline="0" dirty="0" err="1" smtClean="0"/>
              <a:t>Insan</a:t>
            </a:r>
            <a:r>
              <a:rPr lang="nb-NO" baseline="0" dirty="0" smtClean="0"/>
              <a:t> 3 </a:t>
            </a:r>
            <a:r>
              <a:rPr lang="nb-NO" baseline="0" dirty="0" err="1" smtClean="0"/>
              <a:t>things</a:t>
            </a:r>
            <a:r>
              <a:rPr lang="nb-NO" baseline="0" dirty="0" smtClean="0"/>
              <a:t> </a:t>
            </a:r>
            <a:r>
              <a:rPr lang="nb-NO" baseline="0" dirty="0" err="1" smtClean="0"/>
              <a:t>say</a:t>
            </a:r>
            <a:r>
              <a:rPr lang="nb-NO" baseline="0" dirty="0" smtClean="0"/>
              <a:t> bana hai.</a:t>
            </a:r>
          </a:p>
          <a:p>
            <a:r>
              <a:rPr lang="nb-NO" baseline="0" dirty="0" smtClean="0"/>
              <a:t>Allah </a:t>
            </a:r>
            <a:r>
              <a:rPr lang="nb-NO" baseline="0" dirty="0" err="1" smtClean="0"/>
              <a:t>ki</a:t>
            </a:r>
            <a:r>
              <a:rPr lang="nb-NO" baseline="0" dirty="0" smtClean="0"/>
              <a:t> </a:t>
            </a:r>
            <a:r>
              <a:rPr lang="nb-NO" baseline="0" dirty="0" err="1" smtClean="0"/>
              <a:t>zaat</a:t>
            </a:r>
            <a:r>
              <a:rPr lang="nb-NO" baseline="0" dirty="0" smtClean="0"/>
              <a:t> </a:t>
            </a:r>
            <a:r>
              <a:rPr lang="nb-NO" baseline="0" dirty="0" err="1" smtClean="0"/>
              <a:t>kay</a:t>
            </a:r>
            <a:r>
              <a:rPr lang="nb-NO" baseline="0" dirty="0" smtClean="0"/>
              <a:t> </a:t>
            </a:r>
            <a:r>
              <a:rPr lang="nb-NO" baseline="0" dirty="0" err="1" smtClean="0"/>
              <a:t>liye</a:t>
            </a:r>
            <a:r>
              <a:rPr lang="nb-NO" baseline="0" dirty="0" smtClean="0"/>
              <a:t>?</a:t>
            </a:r>
          </a:p>
          <a:p>
            <a:r>
              <a:rPr lang="nb-NO" baseline="0" dirty="0" err="1" smtClean="0"/>
              <a:t>Qodrat</a:t>
            </a:r>
            <a:endParaRPr lang="nb-NO" baseline="0" dirty="0" smtClean="0"/>
          </a:p>
          <a:p>
            <a:r>
              <a:rPr lang="nb-NO" baseline="0" dirty="0" err="1" smtClean="0"/>
              <a:t>Baqi</a:t>
            </a:r>
            <a:r>
              <a:rPr lang="nb-NO" baseline="0" dirty="0" smtClean="0"/>
              <a:t> </a:t>
            </a:r>
            <a:r>
              <a:rPr lang="nb-NO" baseline="0" dirty="0" err="1" smtClean="0"/>
              <a:t>rehna</a:t>
            </a:r>
            <a:endParaRPr lang="nb-NO" baseline="0" dirty="0" smtClean="0"/>
          </a:p>
          <a:p>
            <a:r>
              <a:rPr lang="nb-NO" baseline="0" dirty="0" err="1" smtClean="0"/>
              <a:t>Qowat</a:t>
            </a:r>
            <a:endParaRPr lang="nb-NO" baseline="0" dirty="0" smtClean="0"/>
          </a:p>
          <a:p>
            <a:endParaRPr lang="nb-NO" baseline="0" dirty="0" smtClean="0"/>
          </a:p>
          <a:p>
            <a:endParaRPr lang="nb-NO" baseline="0" dirty="0" smtClean="0"/>
          </a:p>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8</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9</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15</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err="1" smtClean="0"/>
              <a:t>Hadayaat</a:t>
            </a:r>
            <a:r>
              <a:rPr lang="nb-NO" dirty="0" smtClean="0"/>
              <a:t> par</a:t>
            </a:r>
            <a:r>
              <a:rPr lang="nb-NO" baseline="0" dirty="0" smtClean="0"/>
              <a:t> kon </a:t>
            </a:r>
            <a:r>
              <a:rPr lang="nb-NO" baseline="0" dirty="0" err="1" smtClean="0"/>
              <a:t>aye</a:t>
            </a:r>
            <a:r>
              <a:rPr lang="nb-NO" baseline="0" dirty="0" smtClean="0"/>
              <a:t> ga </a:t>
            </a:r>
          </a:p>
          <a:p>
            <a:r>
              <a:rPr lang="nb-NO" baseline="0" dirty="0" smtClean="0"/>
              <a:t>Jo </a:t>
            </a:r>
            <a:r>
              <a:rPr lang="nb-NO" baseline="0" dirty="0" err="1" smtClean="0"/>
              <a:t>ibrahim</a:t>
            </a:r>
            <a:r>
              <a:rPr lang="nb-NO" baseline="0" dirty="0" smtClean="0"/>
              <a:t> </a:t>
            </a:r>
            <a:r>
              <a:rPr lang="nb-NO" baseline="0" dirty="0" err="1" smtClean="0"/>
              <a:t>kay</a:t>
            </a:r>
            <a:r>
              <a:rPr lang="nb-NO" baseline="0" dirty="0" smtClean="0"/>
              <a:t> </a:t>
            </a:r>
            <a:r>
              <a:rPr lang="nb-NO" baseline="0" dirty="0" err="1" smtClean="0"/>
              <a:t>tariqay</a:t>
            </a:r>
            <a:r>
              <a:rPr lang="nb-NO" baseline="0" dirty="0" smtClean="0"/>
              <a:t> par </a:t>
            </a:r>
            <a:r>
              <a:rPr lang="nb-NO" baseline="0" dirty="0" err="1" smtClean="0"/>
              <a:t>chale</a:t>
            </a:r>
            <a:r>
              <a:rPr lang="nb-NO" baseline="0" dirty="0" smtClean="0"/>
              <a:t> ga</a:t>
            </a:r>
          </a:p>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17</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21</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F249332D-11D4-4768-AD1E-73951FEDF4FD}" type="slidenum">
              <a:rPr lang="nb-NO" smtClean="0"/>
              <a:pPr/>
              <a:t>22</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9" name="Rektangel 8"/>
          <p:cNvSpPr/>
          <p:nvPr/>
        </p:nvSpPr>
        <p:spPr bwMode="ltGray">
          <a:xfrm>
            <a:off x="0" y="0"/>
            <a:ext cx="9143999" cy="5135430"/>
          </a:xfrm>
          <a:prstGeom prst="rect">
            <a:avLst/>
          </a:prstGeom>
          <a:solidFill>
            <a:srgbClr xmlns:mc="http://schemas.openxmlformats.org/markup-compatibility/2006" xmlns:a14="http://schemas.microsoft.com/office/drawing/2010/main" val="000000"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tel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nb-NO" smtClean="0"/>
              <a:t>Klikk for å redigere tittelstil</a:t>
            </a:r>
            <a:endParaRPr kumimoji="0" lang="en-US"/>
          </a:p>
        </p:txBody>
      </p:sp>
      <p:sp>
        <p:nvSpPr>
          <p:cNvPr id="3" name="Undertittel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xmlns:mc="http://schemas.openxmlformats.org/markup-compatibility/2006" xmlns:a14="http://schemas.microsoft.com/office/drawing/2010/main" val="FFFFFF" mc:Ignorable=""/>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nb-NO" smtClean="0"/>
              <a:t>Klikk for å redigere undertittelstil i malen</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
        <p:nvSpPr>
          <p:cNvPr id="10" name="Rektangel 9"/>
          <p:cNvSpPr/>
          <p:nvPr/>
        </p:nvSpPr>
        <p:spPr bwMode="invGray">
          <a:xfrm>
            <a:off x="0" y="5128334"/>
            <a:ext cx="9144000" cy="45720"/>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a:effectLst>
            <a:outerShdw blurRad="31750" dist="10160" dir="5400000" algn="tl" rotWithShape="0">
              <a:srgbClr xmlns:mc="http://schemas.openxmlformats.org/markup-compatibility/2006" xmlns:a14="http://schemas.microsoft.com/office/drawing/2010/main" val="000000" mc:Ignorable="">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p:txBody>
          <a:bodyPr vert="eaVert"/>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9" name="Rektangel 8"/>
          <p:cNvSpPr/>
          <p:nvPr/>
        </p:nvSpPr>
        <p:spPr bwMode="invGray">
          <a:xfrm>
            <a:off x="6598920" y="0"/>
            <a:ext cx="45720" cy="6858000"/>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a:effectLst>
            <a:outerShdw blurRad="31750" dist="10160" dir="10800000" algn="tl" rotWithShape="0">
              <a:srgbClr xmlns:mc="http://schemas.openxmlformats.org/markup-compatibility/2006" xmlns:a14="http://schemas.microsoft.com/office/drawing/2010/main" val="000000" mc:Ignorable="">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ktangel 7"/>
          <p:cNvSpPr/>
          <p:nvPr/>
        </p:nvSpPr>
        <p:spPr bwMode="ltGray">
          <a:xfrm>
            <a:off x="6647687" y="0"/>
            <a:ext cx="2514601" cy="6858000"/>
          </a:xfrm>
          <a:prstGeom prst="rect">
            <a:avLst/>
          </a:prstGeom>
          <a:solidFill>
            <a:srgbClr xmlns:mc="http://schemas.openxmlformats.org/markup-compatibility/2006" xmlns:a14="http://schemas.microsoft.com/office/drawing/2010/main" val="000000"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Loddrett tittel 1"/>
          <p:cNvSpPr>
            <a:spLocks noGrp="1"/>
          </p:cNvSpPr>
          <p:nvPr>
            <p:ph type="title" orient="vert"/>
          </p:nvPr>
        </p:nvSpPr>
        <p:spPr>
          <a:xfrm>
            <a:off x="6781800" y="274640"/>
            <a:ext cx="1905000" cy="5851525"/>
          </a:xfrm>
        </p:spPr>
        <p:txBody>
          <a:bodyPr vert="eaVert"/>
          <a:lstStyle>
            <a:extLs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a:xfrm>
            <a:off x="457200" y="304800"/>
            <a:ext cx="6019800" cy="5851525"/>
          </a:xfrm>
        </p:spPr>
        <p:txBody>
          <a:bodyPr vert="eaVert"/>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5" name="Plassholder for bunntekst 4"/>
          <p:cNvSpPr>
            <a:spLocks noGrp="1"/>
          </p:cNvSpPr>
          <p:nvPr>
            <p:ph type="ftr" sz="quarter" idx="11"/>
          </p:nvPr>
        </p:nvSpPr>
        <p:spPr>
          <a:xfrm>
            <a:off x="2640597" y="6377459"/>
            <a:ext cx="3836404" cy="365125"/>
          </a:xfrm>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a:xfrm>
            <a:off x="457200" y="155448"/>
            <a:ext cx="8229600" cy="1252728"/>
          </a:xfrm>
        </p:spPr>
        <p:txBody>
          <a:bodyPr/>
          <a:lstStyle>
            <a:extLst/>
          </a:lstStyle>
          <a:p>
            <a:r>
              <a:rPr kumimoji="0" lang="nb-NO" smtClean="0"/>
              <a:t>Klikk for å redigere tittelstil</a:t>
            </a:r>
            <a:endParaRPr kumimoji="0" lang="en-US"/>
          </a:p>
        </p:txBody>
      </p:sp>
      <p:sp>
        <p:nvSpPr>
          <p:cNvPr id="3" name="Plassholder for innhold 2"/>
          <p:cNvSpPr>
            <a:spLocks noGrp="1"/>
          </p:cNvSpPr>
          <p:nvPr>
            <p:ph idx="1"/>
          </p:nvPr>
        </p:nvSpPr>
        <p:spPr/>
        <p:txBody>
          <a:bodyPr/>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9" name="Rektangel 8"/>
          <p:cNvSpPr/>
          <p:nvPr/>
        </p:nvSpPr>
        <p:spPr bwMode="ltGray">
          <a:xfrm>
            <a:off x="0" y="1"/>
            <a:ext cx="9144000" cy="2602520"/>
          </a:xfrm>
          <a:prstGeom prst="rect">
            <a:avLst/>
          </a:prstGeom>
          <a:solidFill>
            <a:srgbClr xmlns:mc="http://schemas.openxmlformats.org/markup-compatibility/2006" xmlns:a14="http://schemas.microsoft.com/office/drawing/2010/main" val="000000"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ktangel 11"/>
          <p:cNvSpPr/>
          <p:nvPr/>
        </p:nvSpPr>
        <p:spPr bwMode="invGray">
          <a:xfrm>
            <a:off x="0" y="2602520"/>
            <a:ext cx="9144000" cy="45720"/>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a:effectLst>
            <a:outerShdw blurRad="31750" dist="10160" dir="5400000" algn="tl" rotWithShape="0">
              <a:srgbClr xmlns:mc="http://schemas.openxmlformats.org/markup-compatibility/2006" xmlns:a14="http://schemas.microsoft.com/office/drawing/2010/main" val="000000" mc:Ignorable="">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tel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740664" y="1828800"/>
            <a:ext cx="8022336" cy="685800"/>
          </a:xfrm>
        </p:spPr>
        <p:txBody>
          <a:bodyPr lIns="146304" tIns="0" rIns="45720" bIns="0" anchor="t"/>
          <a:lstStyle>
            <a:lvl1pPr marL="0" indent="0">
              <a:buNone/>
              <a:defRPr sz="2000">
                <a:solidFill>
                  <a:srgbClr xmlns:mc="http://schemas.openxmlformats.org/markup-compatibility/2006" xmlns:a14="http://schemas.microsoft.com/office/drawing/2010/main" val="FFFFFF" mc:Ignorable=""/>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nb-NO" smtClean="0"/>
              <a:t>Klikk for å redigere tekststiler i malen</a:t>
            </a:r>
          </a:p>
        </p:txBody>
      </p:sp>
      <p:sp>
        <p:nvSpPr>
          <p:cNvPr id="4" name="Plassholder for dato 3"/>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88A8CE7-555B-48CC-BF59-9C7C8808F40A}" type="slidenum">
              <a:rPr lang="nb-NO" smtClean="0"/>
              <a:pPr/>
              <a:t>‹#›</a:t>
            </a:fld>
            <a:endParaRPr lang="nb-N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innhold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innhold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dato 4"/>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nb-NO" smtClean="0"/>
              <a:t>Klikk for å redigere tekststiler i malen</a:t>
            </a:r>
          </a:p>
        </p:txBody>
      </p:sp>
      <p:sp>
        <p:nvSpPr>
          <p:cNvPr id="4" name="Plassholder for innhold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tekst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nb-NO" smtClean="0"/>
              <a:t>Klikk for å redigere tekststiler i malen</a:t>
            </a:r>
          </a:p>
        </p:txBody>
      </p:sp>
      <p:sp>
        <p:nvSpPr>
          <p:cNvPr id="6" name="Plassholder for innhold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7" name="Plassholder for dato 6"/>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dato 2"/>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088A8CE7-555B-48CC-BF59-9C7C8808F40A}"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nb-NO" smtClean="0"/>
              <a:t>Klikk for å redigere tittelstil</a:t>
            </a:r>
            <a:endParaRPr kumimoji="0" lang="en-US"/>
          </a:p>
        </p:txBody>
      </p:sp>
      <p:sp>
        <p:nvSpPr>
          <p:cNvPr id="3" name="Plassholder for innhold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tekst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p:txBody>
          <a:bodyPr/>
          <a:lstStyle/>
          <a:p>
            <a:fld id="{A6F78733-40C8-414B-B558-F1CCA6B6DA2E}" type="datetimeFigureOut">
              <a:rPr lang="nb-NO" smtClean="0"/>
              <a:pPr/>
              <a:t>28.09.2010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88A8CE7-555B-48CC-BF59-9C7C8808F40A}" type="slidenum">
              <a:rPr lang="nb-NO" smtClean="0"/>
              <a:pPr/>
              <a:t>‹#›</a:t>
            </a:fld>
            <a:endParaRPr lang="nb-NO"/>
          </a:p>
        </p:txBody>
      </p:sp>
      <p:sp>
        <p:nvSpPr>
          <p:cNvPr id="12" name="Rektangel 11"/>
          <p:cNvSpPr/>
          <p:nvPr/>
        </p:nvSpPr>
        <p:spPr bwMode="invGray">
          <a:xfrm>
            <a:off x="2855737" y="0"/>
            <a:ext cx="45720" cy="1453896"/>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ktangel 8"/>
          <p:cNvSpPr/>
          <p:nvPr/>
        </p:nvSpPr>
        <p:spPr bwMode="invGray">
          <a:xfrm>
            <a:off x="2855737" y="0"/>
            <a:ext cx="45720" cy="1453896"/>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nb-NO" smtClean="0"/>
              <a:t>Klikk for å redigere tittelstil</a:t>
            </a:r>
            <a:endParaRPr kumimoji="0" lang="en-US"/>
          </a:p>
        </p:txBody>
      </p:sp>
      <p:sp>
        <p:nvSpPr>
          <p:cNvPr id="3" name="Plassholder for bild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nb-NO" smtClean="0"/>
              <a:t>Klikk ikonet for å legge til et bilde</a:t>
            </a:r>
            <a:endParaRPr kumimoji="0" lang="en-US" dirty="0"/>
          </a:p>
        </p:txBody>
      </p:sp>
      <p:sp>
        <p:nvSpPr>
          <p:cNvPr id="4" name="Plassholder for tekst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a:xfrm>
            <a:off x="164592" y="1170432"/>
            <a:ext cx="2523744" cy="201168"/>
          </a:xfrm>
        </p:spPr>
        <p:txBody>
          <a:bodyPr/>
          <a:lstStyle/>
          <a:p>
            <a:fld id="{A6F78733-40C8-414B-B558-F1CCA6B6DA2E}" type="datetimeFigureOut">
              <a:rPr lang="nb-NO" smtClean="0"/>
              <a:pPr/>
              <a:t>28.09.2010</a:t>
            </a:fld>
            <a:endParaRPr lang="nb-NO"/>
          </a:p>
        </p:txBody>
      </p:sp>
      <p:sp>
        <p:nvSpPr>
          <p:cNvPr id="11" name="Rektangel 10"/>
          <p:cNvSpPr/>
          <p:nvPr/>
        </p:nvSpPr>
        <p:spPr>
          <a:xfrm>
            <a:off x="2855737" y="0"/>
            <a:ext cx="45720" cy="6858000"/>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ktangel 8"/>
          <p:cNvSpPr/>
          <p:nvPr/>
        </p:nvSpPr>
        <p:spPr bwMode="invGray">
          <a:xfrm>
            <a:off x="2855737" y="0"/>
            <a:ext cx="45720" cy="6858000"/>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Plassholder for bunntekst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nb-NO"/>
          </a:p>
        </p:txBody>
      </p:sp>
      <p:sp>
        <p:nvSpPr>
          <p:cNvPr id="7" name="Plassholder for lysbildenummer 6"/>
          <p:cNvSpPr>
            <a:spLocks noGrp="1"/>
          </p:cNvSpPr>
          <p:nvPr>
            <p:ph type="sldNum" sz="quarter" idx="12"/>
          </p:nvPr>
        </p:nvSpPr>
        <p:spPr>
          <a:xfrm>
            <a:off x="8339328" y="1170432"/>
            <a:ext cx="733864" cy="201168"/>
          </a:xfrm>
        </p:spPr>
        <p:txBody>
          <a:bodyPr/>
          <a:lstStyle/>
          <a:p>
            <a:fld id="{088A8CE7-555B-48CC-BF59-9C7C8808F40A}" type="slidenum">
              <a:rPr lang="nb-NO" smtClean="0"/>
              <a:pPr/>
              <a:t>‹#›</a:t>
            </a:fld>
            <a:endParaRPr lang="nb-NO"/>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1000">
              <a:schemeClr val="accent5">
                <a:lumMod val="75000"/>
              </a:schemeClr>
            </a:gs>
            <a:gs pos="12000">
              <a:schemeClr val="bg2">
                <a:tint val="48000"/>
                <a:satMod val="300000"/>
              </a:schemeClr>
            </a:gs>
            <a:gs pos="20000">
              <a:schemeClr val="bg2">
                <a:tint val="49000"/>
                <a:satMod val="300000"/>
              </a:schemeClr>
            </a:gs>
            <a:gs pos="100000">
              <a:schemeClr val="bg2">
                <a:shade val="30000"/>
              </a:schemeClr>
            </a:gs>
          </a:gsLst>
          <a:path path="circle">
            <a:fillToRect l="10000" t="-25000" r="10000" b="125000"/>
          </a:path>
          <a:tileRect/>
        </a:gradFill>
        <a:effectLst/>
      </p:bgPr>
    </p:bg>
    <p:spTree>
      <p:nvGrpSpPr>
        <p:cNvPr id="1" name=""/>
        <p:cNvGrpSpPr/>
        <p:nvPr/>
      </p:nvGrpSpPr>
      <p:grpSpPr>
        <a:xfrm>
          <a:off x="0" y="0"/>
          <a:ext cx="0" cy="0"/>
          <a:chOff x="0" y="0"/>
          <a:chExt cx="0" cy="0"/>
        </a:xfrm>
      </p:grpSpPr>
      <p:sp>
        <p:nvSpPr>
          <p:cNvPr id="10" name="Rektangel 9"/>
          <p:cNvSpPr/>
          <p:nvPr/>
        </p:nvSpPr>
        <p:spPr bwMode="invGray">
          <a:xfrm>
            <a:off x="0" y="1435895"/>
            <a:ext cx="9144000" cy="45720"/>
          </a:xfrm>
          <a:prstGeom prst="rect">
            <a:avLst/>
          </a:prstGeom>
          <a:solidFill>
            <a:srgbClr xmlns:mc="http://schemas.openxmlformats.org/markup-compatibility/2006" xmlns:a14="http://schemas.microsoft.com/office/drawing/2010/main" val="FFFFFF" mc:Ignorable=""/>
          </a:solidFill>
          <a:ln w="48000" cap="flat" cmpd="thickThin" algn="ctr">
            <a:noFill/>
            <a:prstDash val="solid"/>
          </a:ln>
          <a:effectLst>
            <a:outerShdw blurRad="31750" dist="10160" dir="5400000" algn="tl" rotWithShape="0">
              <a:srgbClr xmlns:mc="http://schemas.openxmlformats.org/markup-compatibility/2006" xmlns:a14="http://schemas.microsoft.com/office/drawing/2010/main" val="000000" mc:Ignorable="">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ktangel 6"/>
          <p:cNvSpPr/>
          <p:nvPr/>
        </p:nvSpPr>
        <p:spPr bwMode="ltGray">
          <a:xfrm>
            <a:off x="0" y="0"/>
            <a:ext cx="9143999" cy="1433733"/>
          </a:xfrm>
          <a:prstGeom prst="rect">
            <a:avLst/>
          </a:prstGeom>
          <a:solidFill>
            <a:srgbClr xmlns:mc="http://schemas.openxmlformats.org/markup-compatibility/2006" xmlns:a14="http://schemas.microsoft.com/office/drawing/2010/main" val="000000" mc:Ignorable=""/>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Plassholder for tittel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nb-NO" smtClean="0"/>
              <a:t>Klikk for å redigere tekststiler i malen</a:t>
            </a:r>
          </a:p>
          <a:p>
            <a:pPr lvl="1" eaLnBrk="1" latinLnBrk="0" hangingPunct="1"/>
            <a:r>
              <a:rPr kumimoji="0" lang="nb-NO" smtClean="0"/>
              <a:t>Andre nivå</a:t>
            </a:r>
          </a:p>
          <a:p>
            <a:pPr lvl="2" eaLnBrk="1" latinLnBrk="0" hangingPunct="1"/>
            <a:r>
              <a:rPr kumimoji="0" lang="nb-NO" smtClean="0"/>
              <a:t>Tredje nivå</a:t>
            </a:r>
          </a:p>
          <a:p>
            <a:pPr lvl="3" eaLnBrk="1" latinLnBrk="0" hangingPunct="1"/>
            <a:r>
              <a:rPr kumimoji="0" lang="nb-NO" smtClean="0"/>
              <a:t>Fjerde nivå</a:t>
            </a:r>
          </a:p>
          <a:p>
            <a:pPr lvl="4" eaLnBrk="1" latinLnBrk="0" hangingPunct="1"/>
            <a:r>
              <a:rPr kumimoji="0" lang="nb-NO" smtClean="0"/>
              <a:t>Femte nivå</a:t>
            </a:r>
            <a:endParaRPr kumimoji="0" lang="en-US"/>
          </a:p>
        </p:txBody>
      </p:sp>
      <p:sp>
        <p:nvSpPr>
          <p:cNvPr id="4" name="Plassholder for dato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6F78733-40C8-414B-B558-F1CCA6B6DA2E}" type="datetimeFigureOut">
              <a:rPr lang="nb-NO" smtClean="0"/>
              <a:pPr/>
              <a:t>28.09.2010</a:t>
            </a:fld>
            <a:endParaRPr lang="nb-NO"/>
          </a:p>
        </p:txBody>
      </p:sp>
      <p:sp>
        <p:nvSpPr>
          <p:cNvPr id="5" name="Plassholder for bunntekst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nb-NO"/>
          </a:p>
        </p:txBody>
      </p:sp>
      <p:sp>
        <p:nvSpPr>
          <p:cNvPr id="6" name="Plassholder for lysbildenumm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88A8CE7-555B-48CC-BF59-9C7C8808F40A}"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92696"/>
            <a:ext cx="8077200" cy="4608512"/>
          </a:xfrm>
        </p:spPr>
        <p:txBody>
          <a:bodyPr>
            <a:normAutofit/>
          </a:bodyPr>
          <a:lstStyle/>
          <a:p>
            <a:r>
              <a:rPr lang="nb-NO" sz="6000" b="1" dirty="0" smtClean="0">
                <a:effectLst>
                  <a:outerShdw blurRad="38100" dist="38100" dir="2700000" algn="tl">
                    <a:srgbClr xmlns:mc="http://schemas.openxmlformats.org/markup-compatibility/2006" xmlns:a14="http://schemas.microsoft.com/office/drawing/2010/main" val="000000" mc:Ignorable="">
                      <a:alpha val="43137"/>
                    </a:srgbClr>
                  </a:outerShdw>
                </a:effectLst>
                <a:latin typeface="Baskerville Old Face" pitchFamily="18" charset="0"/>
              </a:rPr>
              <a:t>      Sabeel-ul-Huda    </a:t>
            </a:r>
            <a:endParaRPr lang="nb-NO" sz="6000" b="1" dirty="0">
              <a:effectLst>
                <a:outerShdw blurRad="38100" dist="38100" dir="2700000" algn="tl">
                  <a:srgbClr xmlns:mc="http://schemas.openxmlformats.org/markup-compatibility/2006" xmlns:a14="http://schemas.microsoft.com/office/drawing/2010/main" val="000000" mc:Ignorable="">
                    <a:alpha val="43137"/>
                  </a:srgbClr>
                </a:outerShdw>
              </a:effectLst>
              <a:latin typeface="Baskerville Old Face" pitchFamily="18" charset="0"/>
            </a:endParaRPr>
          </a:p>
        </p:txBody>
      </p:sp>
      <p:sp>
        <p:nvSpPr>
          <p:cNvPr id="3" name="Subtitle 2"/>
          <p:cNvSpPr>
            <a:spLocks noGrp="1"/>
          </p:cNvSpPr>
          <p:nvPr>
            <p:ph type="subTitle" idx="1"/>
          </p:nvPr>
        </p:nvSpPr>
        <p:spPr/>
        <p:txBody>
          <a:bodyPr/>
          <a:lstStyle/>
          <a:p>
            <a:r>
              <a:rPr lang="nb-NO" sz="3200" b="1" dirty="0" smtClean="0"/>
              <a:t>                             </a:t>
            </a:r>
            <a:r>
              <a:rPr lang="nb-NO" sz="3200" b="1" dirty="0" err="1"/>
              <a:t>Lesson</a:t>
            </a:r>
            <a:r>
              <a:rPr lang="nb-NO" sz="3200" b="1" dirty="0"/>
              <a:t> </a:t>
            </a:r>
            <a:r>
              <a:rPr lang="nb-NO" sz="3200" b="1" dirty="0" smtClean="0"/>
              <a:t>19</a:t>
            </a:r>
          </a:p>
          <a:p>
            <a:r>
              <a:rPr lang="nb-NO" sz="3200" b="1" dirty="0" smtClean="0"/>
              <a:t>                   (Al-Baqarah: 130-141 )</a:t>
            </a:r>
            <a:endParaRPr lang="nb-NO" sz="3200" b="1" dirty="0"/>
          </a:p>
        </p:txBody>
      </p:sp>
      <p:pic>
        <p:nvPicPr>
          <p:cNvPr id="1028" name="Picture 4" descr="C:\Users\iffat\AppData\Local\Microsoft\Windows\Temporary Internet Files\Content.IE5\VH86JZDO\MC90032016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4248" y="3284984"/>
            <a:ext cx="1825142" cy="1511503"/>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Baskerville Old Face" pitchFamily="18" charset="0"/>
              </a:rPr>
              <a:t>Continued.....</a:t>
            </a:r>
            <a:endParaRPr lang="nb-NO" dirty="0">
              <a:latin typeface="Baskerville Old Face" pitchFamily="18" charset="0"/>
            </a:endParaRPr>
          </a:p>
        </p:txBody>
      </p:sp>
      <p:sp>
        <p:nvSpPr>
          <p:cNvPr id="3" name="Plassholder for innhold 2"/>
          <p:cNvSpPr>
            <a:spLocks noGrp="1"/>
          </p:cNvSpPr>
          <p:nvPr>
            <p:ph idx="1"/>
          </p:nvPr>
        </p:nvSpPr>
        <p:spPr/>
        <p:txBody>
          <a:bodyPr/>
          <a:lstStyle/>
          <a:p>
            <a:pPr>
              <a:buNone/>
            </a:pPr>
            <a:r>
              <a:rPr lang="nb-NO" b="1" dirty="0" err="1" smtClean="0">
                <a:solidFill>
                  <a:schemeClr val="bg1"/>
                </a:solidFill>
                <a:latin typeface="Andalus" pitchFamily="18" charset="-78"/>
                <a:ea typeface="Tahoma" pitchFamily="34" charset="0"/>
                <a:cs typeface="Andalus" pitchFamily="18" charset="-78"/>
              </a:rPr>
              <a:t>What</a:t>
            </a:r>
            <a:r>
              <a:rPr lang="nb-NO" b="1" dirty="0" smtClean="0">
                <a:solidFill>
                  <a:schemeClr val="bg1"/>
                </a:solidFill>
                <a:latin typeface="Andalus" pitchFamily="18" charset="-78"/>
                <a:ea typeface="Tahoma" pitchFamily="34" charset="0"/>
                <a:cs typeface="Andalus" pitchFamily="18" charset="-78"/>
              </a:rPr>
              <a:t> </a:t>
            </a:r>
            <a:r>
              <a:rPr lang="nb-NO" b="1" dirty="0" err="1" smtClean="0">
                <a:solidFill>
                  <a:schemeClr val="bg1"/>
                </a:solidFill>
                <a:latin typeface="Andalus" pitchFamily="18" charset="-78"/>
                <a:ea typeface="Tahoma" pitchFamily="34" charset="0"/>
                <a:cs typeface="Andalus" pitchFamily="18" charset="-78"/>
              </a:rPr>
              <a:t>was</a:t>
            </a:r>
            <a:r>
              <a:rPr lang="nb-NO" b="1" dirty="0" smtClean="0">
                <a:solidFill>
                  <a:schemeClr val="bg1"/>
                </a:solidFill>
                <a:latin typeface="Andalus" pitchFamily="18" charset="-78"/>
                <a:ea typeface="Tahoma" pitchFamily="34" charset="0"/>
                <a:cs typeface="Andalus" pitchFamily="18" charset="-78"/>
              </a:rPr>
              <a:t>  </a:t>
            </a:r>
            <a:r>
              <a:rPr lang="nb-NO" b="1" dirty="0" err="1" smtClean="0">
                <a:solidFill>
                  <a:schemeClr val="bg1"/>
                </a:solidFill>
                <a:latin typeface="Andalus" pitchFamily="18" charset="-78"/>
                <a:ea typeface="Tahoma" pitchFamily="34" charset="0"/>
                <a:cs typeface="Andalus" pitchFamily="18" charset="-78"/>
              </a:rPr>
              <a:t>the</a:t>
            </a:r>
            <a:r>
              <a:rPr lang="nb-NO" b="1" dirty="0" smtClean="0">
                <a:solidFill>
                  <a:schemeClr val="bg1"/>
                </a:solidFill>
                <a:latin typeface="Andalus" pitchFamily="18" charset="-78"/>
                <a:ea typeface="Tahoma" pitchFamily="34" charset="0"/>
                <a:cs typeface="Andalus" pitchFamily="18" charset="-78"/>
              </a:rPr>
              <a:t> </a:t>
            </a:r>
            <a:r>
              <a:rPr lang="nb-NO" b="1" dirty="0" err="1" smtClean="0">
                <a:solidFill>
                  <a:schemeClr val="bg1"/>
                </a:solidFill>
                <a:latin typeface="Andalus" pitchFamily="18" charset="-78"/>
                <a:ea typeface="Tahoma" pitchFamily="34" charset="0"/>
                <a:cs typeface="Andalus" pitchFamily="18" charset="-78"/>
              </a:rPr>
              <a:t>way</a:t>
            </a:r>
            <a:r>
              <a:rPr lang="nb-NO" b="1" dirty="0" smtClean="0">
                <a:solidFill>
                  <a:schemeClr val="bg1"/>
                </a:solidFill>
                <a:latin typeface="Andalus" pitchFamily="18" charset="-78"/>
                <a:ea typeface="Tahoma" pitchFamily="34" charset="0"/>
                <a:cs typeface="Andalus" pitchFamily="18" charset="-78"/>
              </a:rPr>
              <a:t> </a:t>
            </a:r>
            <a:r>
              <a:rPr lang="nb-NO" b="1" dirty="0" err="1" smtClean="0">
                <a:solidFill>
                  <a:schemeClr val="bg1"/>
                </a:solidFill>
                <a:latin typeface="Andalus" pitchFamily="18" charset="-78"/>
                <a:ea typeface="Tahoma" pitchFamily="34" charset="0"/>
                <a:cs typeface="Andalus" pitchFamily="18" charset="-78"/>
              </a:rPr>
              <a:t>of</a:t>
            </a:r>
            <a:r>
              <a:rPr lang="nb-NO" b="1" dirty="0" smtClean="0">
                <a:solidFill>
                  <a:schemeClr val="bg1"/>
                </a:solidFill>
                <a:latin typeface="Andalus" pitchFamily="18" charset="-78"/>
                <a:ea typeface="Tahoma" pitchFamily="34" charset="0"/>
                <a:cs typeface="Andalus" pitchFamily="18" charset="-78"/>
              </a:rPr>
              <a:t> Ibrahim?</a:t>
            </a:r>
          </a:p>
          <a:p>
            <a:pPr>
              <a:buNone/>
            </a:pPr>
            <a:endParaRPr lang="nb-NO" b="1" dirty="0" smtClean="0">
              <a:solidFill>
                <a:schemeClr val="bg1"/>
              </a:solidFill>
              <a:latin typeface="Andalus" pitchFamily="18" charset="-78"/>
              <a:ea typeface="Tahoma" pitchFamily="34" charset="0"/>
              <a:cs typeface="Andalus" pitchFamily="18" charset="-78"/>
            </a:endParaRPr>
          </a:p>
          <a:p>
            <a:r>
              <a:rPr lang="nb-NO" dirty="0" smtClean="0">
                <a:solidFill>
                  <a:schemeClr val="bg1"/>
                </a:solidFill>
                <a:latin typeface="Andalus" pitchFamily="18" charset="-78"/>
                <a:ea typeface="Tahoma" pitchFamily="34" charset="0"/>
                <a:cs typeface="Andalus" pitchFamily="18" charset="-78"/>
              </a:rPr>
              <a:t>Allah </a:t>
            </a:r>
            <a:r>
              <a:rPr lang="nb-NO" dirty="0" err="1" smtClean="0">
                <a:solidFill>
                  <a:schemeClr val="bg1"/>
                </a:solidFill>
                <a:latin typeface="Andalus" pitchFamily="18" charset="-78"/>
                <a:ea typeface="Tahoma" pitchFamily="34" charset="0"/>
                <a:cs typeface="Andalus" pitchFamily="18" charset="-78"/>
              </a:rPr>
              <a:t>nay</a:t>
            </a:r>
            <a:r>
              <a:rPr lang="nb-NO" dirty="0" smtClean="0">
                <a:solidFill>
                  <a:schemeClr val="bg1"/>
                </a:solidFill>
                <a:latin typeface="Andalus" pitchFamily="18" charset="-78"/>
                <a:ea typeface="Tahoma" pitchFamily="34" charset="0"/>
                <a:cs typeface="Andalus" pitchFamily="18" charset="-78"/>
              </a:rPr>
              <a:t> jo </a:t>
            </a:r>
            <a:r>
              <a:rPr lang="nb-NO" dirty="0" err="1" smtClean="0">
                <a:solidFill>
                  <a:schemeClr val="bg1"/>
                </a:solidFill>
                <a:latin typeface="Andalus" pitchFamily="18" charset="-78"/>
                <a:ea typeface="Tahoma" pitchFamily="34" charset="0"/>
                <a:cs typeface="Andalus" pitchFamily="18" charset="-78"/>
              </a:rPr>
              <a:t>kaha</a:t>
            </a:r>
            <a:r>
              <a:rPr lang="nb-NO" dirty="0" smtClean="0">
                <a:solidFill>
                  <a:schemeClr val="bg1"/>
                </a:solidFill>
                <a:latin typeface="Andalus" pitchFamily="18" charset="-78"/>
                <a:ea typeface="Tahoma" pitchFamily="34" charset="0"/>
                <a:cs typeface="Andalus" pitchFamily="18" charset="-78"/>
              </a:rPr>
              <a:t> Ibrahim </a:t>
            </a:r>
            <a:r>
              <a:rPr lang="nb-NO" dirty="0" err="1" smtClean="0">
                <a:solidFill>
                  <a:schemeClr val="bg1"/>
                </a:solidFill>
                <a:latin typeface="Andalus" pitchFamily="18" charset="-78"/>
                <a:ea typeface="Tahoma" pitchFamily="34" charset="0"/>
                <a:cs typeface="Andalus" pitchFamily="18" charset="-78"/>
              </a:rPr>
              <a:t>nay</a:t>
            </a:r>
            <a:r>
              <a:rPr lang="nb-NO" dirty="0" smtClean="0">
                <a:solidFill>
                  <a:schemeClr val="bg1"/>
                </a:solidFill>
                <a:latin typeface="Andalus" pitchFamily="18" charset="-78"/>
                <a:ea typeface="Tahoma" pitchFamily="34" charset="0"/>
                <a:cs typeface="Andalus" pitchFamily="18" charset="-78"/>
              </a:rPr>
              <a:t> foran man </a:t>
            </a:r>
            <a:r>
              <a:rPr lang="nb-NO" dirty="0" err="1" smtClean="0">
                <a:solidFill>
                  <a:schemeClr val="bg1"/>
                </a:solidFill>
                <a:latin typeface="Andalus" pitchFamily="18" charset="-78"/>
                <a:ea typeface="Tahoma" pitchFamily="34" charset="0"/>
                <a:cs typeface="Andalus" pitchFamily="18" charset="-78"/>
              </a:rPr>
              <a:t>kiya</a:t>
            </a:r>
            <a:endParaRPr lang="nb-NO" dirty="0" smtClean="0">
              <a:solidFill>
                <a:schemeClr val="bg1"/>
              </a:solidFill>
              <a:latin typeface="Andalus" pitchFamily="18" charset="-78"/>
              <a:ea typeface="Tahoma" pitchFamily="34" charset="0"/>
              <a:cs typeface="Andalus" pitchFamily="18" charset="-78"/>
            </a:endParaRPr>
          </a:p>
          <a:p>
            <a:r>
              <a:rPr lang="en-US" dirty="0" err="1" smtClean="0">
                <a:solidFill>
                  <a:schemeClr val="bg1"/>
                </a:solidFill>
                <a:latin typeface="Andalus" pitchFamily="18" charset="-78"/>
                <a:ea typeface="Tahoma" pitchFamily="34" charset="0"/>
                <a:cs typeface="Andalus" pitchFamily="18" charset="-78"/>
              </a:rPr>
              <a:t>Koi</a:t>
            </a:r>
            <a:r>
              <a:rPr lang="en-US" dirty="0" smtClean="0">
                <a:solidFill>
                  <a:schemeClr val="bg1"/>
                </a:solidFill>
                <a:latin typeface="Andalus" pitchFamily="18" charset="-78"/>
                <a:ea typeface="Tahoma" pitchFamily="34" charset="0"/>
                <a:cs typeface="Andalus" pitchFamily="18" charset="-78"/>
              </a:rPr>
              <a:t> </a:t>
            </a:r>
            <a:r>
              <a:rPr lang="en-US" dirty="0" err="1" smtClean="0">
                <a:solidFill>
                  <a:schemeClr val="bg1"/>
                </a:solidFill>
                <a:latin typeface="Andalus" pitchFamily="18" charset="-78"/>
                <a:ea typeface="Tahoma" pitchFamily="34" charset="0"/>
                <a:cs typeface="Andalus" pitchFamily="18" charset="-78"/>
              </a:rPr>
              <a:t>sawal</a:t>
            </a:r>
            <a:r>
              <a:rPr lang="en-US" dirty="0" smtClean="0">
                <a:solidFill>
                  <a:schemeClr val="bg1"/>
                </a:solidFill>
                <a:latin typeface="Andalus" pitchFamily="18" charset="-78"/>
                <a:ea typeface="Tahoma" pitchFamily="34" charset="0"/>
                <a:cs typeface="Andalus" pitchFamily="18" charset="-78"/>
              </a:rPr>
              <a:t> </a:t>
            </a:r>
            <a:r>
              <a:rPr lang="en-US" dirty="0" err="1" smtClean="0">
                <a:solidFill>
                  <a:schemeClr val="bg1"/>
                </a:solidFill>
                <a:latin typeface="Andalus" pitchFamily="18" charset="-78"/>
                <a:ea typeface="Tahoma" pitchFamily="34" charset="0"/>
                <a:cs typeface="Andalus" pitchFamily="18" charset="-78"/>
              </a:rPr>
              <a:t>nahi</a:t>
            </a:r>
            <a:r>
              <a:rPr lang="en-US" dirty="0" smtClean="0">
                <a:solidFill>
                  <a:schemeClr val="bg1"/>
                </a:solidFill>
                <a:latin typeface="Andalus" pitchFamily="18" charset="-78"/>
                <a:ea typeface="Tahoma" pitchFamily="34" charset="0"/>
                <a:cs typeface="Andalus" pitchFamily="18" charset="-78"/>
              </a:rPr>
              <a:t> </a:t>
            </a:r>
            <a:r>
              <a:rPr lang="en-US" dirty="0" err="1" smtClean="0">
                <a:solidFill>
                  <a:schemeClr val="bg1"/>
                </a:solidFill>
                <a:latin typeface="Andalus" pitchFamily="18" charset="-78"/>
                <a:ea typeface="Tahoma" pitchFamily="34" charset="0"/>
                <a:cs typeface="Andalus" pitchFamily="18" charset="-78"/>
              </a:rPr>
              <a:t>kiya</a:t>
            </a:r>
            <a:endParaRPr lang="nb-NO" dirty="0" smtClean="0">
              <a:solidFill>
                <a:schemeClr val="bg1"/>
              </a:solidFill>
              <a:latin typeface="Andalus" pitchFamily="18" charset="-78"/>
              <a:ea typeface="Tahoma" pitchFamily="34" charset="0"/>
              <a:cs typeface="Andalus" pitchFamily="18" charset="-78"/>
            </a:endParaRPr>
          </a:p>
          <a:p>
            <a:r>
              <a:rPr lang="en-US" dirty="0" smtClean="0">
                <a:solidFill>
                  <a:schemeClr val="bg1"/>
                </a:solidFill>
                <a:latin typeface="Andalus" pitchFamily="18" charset="-78"/>
                <a:ea typeface="Tahoma" pitchFamily="34" charset="0"/>
                <a:cs typeface="Andalus" pitchFamily="18" charset="-78"/>
              </a:rPr>
              <a:t>Did not  feel ‘’ Self </a:t>
            </a:r>
            <a:r>
              <a:rPr lang="en-US" dirty="0" err="1" smtClean="0">
                <a:solidFill>
                  <a:schemeClr val="bg1"/>
                </a:solidFill>
                <a:latin typeface="Andalus" pitchFamily="18" charset="-78"/>
                <a:ea typeface="Tahoma" pitchFamily="34" charset="0"/>
                <a:cs typeface="Andalus" pitchFamily="18" charset="-78"/>
              </a:rPr>
              <a:t>pitty</a:t>
            </a:r>
            <a:r>
              <a:rPr lang="en-US" dirty="0" smtClean="0">
                <a:solidFill>
                  <a:schemeClr val="bg1"/>
                </a:solidFill>
                <a:latin typeface="Andalus" pitchFamily="18" charset="-78"/>
                <a:ea typeface="Tahoma" pitchFamily="34" charset="0"/>
                <a:cs typeface="Andalus" pitchFamily="18" charset="-78"/>
              </a:rPr>
              <a:t> ‘’</a:t>
            </a:r>
          </a:p>
          <a:p>
            <a:pPr marL="118872" indent="0">
              <a:buNone/>
            </a:pPr>
            <a:endParaRPr lang="nb-NO" dirty="0" smtClean="0">
              <a:solidFill>
                <a:schemeClr val="bg1"/>
              </a:solidFill>
              <a:latin typeface="Andalus" pitchFamily="18" charset="-78"/>
              <a:ea typeface="Tahoma" pitchFamily="34" charset="0"/>
              <a:cs typeface="Andalus" pitchFamily="18" charset="-78"/>
            </a:endParaRPr>
          </a:p>
          <a:p>
            <a:r>
              <a:rPr lang="en-US" dirty="0" err="1" smtClean="0">
                <a:solidFill>
                  <a:schemeClr val="bg1"/>
                </a:solidFill>
                <a:latin typeface="Andalus" pitchFamily="18" charset="-78"/>
                <a:ea typeface="Tahoma" pitchFamily="34" charset="0"/>
                <a:cs typeface="Andalus" pitchFamily="18" charset="-78"/>
              </a:rPr>
              <a:t>Karnay</a:t>
            </a:r>
            <a:r>
              <a:rPr lang="en-US" dirty="0" smtClean="0">
                <a:solidFill>
                  <a:schemeClr val="bg1"/>
                </a:solidFill>
                <a:latin typeface="Andalus" pitchFamily="18" charset="-78"/>
                <a:ea typeface="Tahoma" pitchFamily="34" charset="0"/>
                <a:cs typeface="Andalus" pitchFamily="18" charset="-78"/>
              </a:rPr>
              <a:t> </a:t>
            </a:r>
            <a:r>
              <a:rPr lang="en-US" dirty="0" err="1" smtClean="0">
                <a:solidFill>
                  <a:schemeClr val="bg1"/>
                </a:solidFill>
                <a:latin typeface="Andalus" pitchFamily="18" charset="-78"/>
                <a:ea typeface="Tahoma" pitchFamily="34" charset="0"/>
                <a:cs typeface="Andalus" pitchFamily="18" charset="-78"/>
              </a:rPr>
              <a:t>kay</a:t>
            </a:r>
            <a:r>
              <a:rPr lang="en-US" dirty="0" smtClean="0">
                <a:solidFill>
                  <a:schemeClr val="bg1"/>
                </a:solidFill>
                <a:latin typeface="Andalus" pitchFamily="18" charset="-78"/>
                <a:ea typeface="Tahoma" pitchFamily="34" charset="0"/>
                <a:cs typeface="Andalus" pitchFamily="18" charset="-78"/>
              </a:rPr>
              <a:t> bad </a:t>
            </a:r>
            <a:r>
              <a:rPr lang="en-US" dirty="0" err="1" smtClean="0">
                <a:solidFill>
                  <a:schemeClr val="bg1"/>
                </a:solidFill>
                <a:latin typeface="Andalus" pitchFamily="18" charset="-78"/>
                <a:ea typeface="Tahoma" pitchFamily="34" charset="0"/>
                <a:cs typeface="Andalus" pitchFamily="18" charset="-78"/>
              </a:rPr>
              <a:t>pachtaye</a:t>
            </a:r>
            <a:r>
              <a:rPr lang="en-US" dirty="0" smtClean="0">
                <a:solidFill>
                  <a:schemeClr val="bg1"/>
                </a:solidFill>
                <a:latin typeface="Andalus" pitchFamily="18" charset="-78"/>
                <a:ea typeface="Tahoma" pitchFamily="34" charset="0"/>
                <a:cs typeface="Andalus" pitchFamily="18" charset="-78"/>
              </a:rPr>
              <a:t> </a:t>
            </a:r>
            <a:r>
              <a:rPr lang="en-US" dirty="0" err="1" smtClean="0">
                <a:solidFill>
                  <a:schemeClr val="bg1"/>
                </a:solidFill>
                <a:latin typeface="Andalus" pitchFamily="18" charset="-78"/>
                <a:ea typeface="Tahoma" pitchFamily="34" charset="0"/>
                <a:cs typeface="Andalus" pitchFamily="18" charset="-78"/>
              </a:rPr>
              <a:t>nahi</a:t>
            </a:r>
            <a:endParaRPr lang="nb-NO" dirty="0" smtClean="0">
              <a:solidFill>
                <a:schemeClr val="bg1"/>
              </a:solidFill>
              <a:latin typeface="Andalus" pitchFamily="18" charset="-78"/>
              <a:ea typeface="Tahoma" pitchFamily="34" charset="0"/>
              <a:cs typeface="Andalus" pitchFamily="18" charset="-78"/>
            </a:endParaRPr>
          </a:p>
          <a:p>
            <a:r>
              <a:rPr lang="en-US" dirty="0" err="1" smtClean="0">
                <a:solidFill>
                  <a:schemeClr val="bg1"/>
                </a:solidFill>
                <a:latin typeface="Andalus" pitchFamily="18" charset="-78"/>
                <a:ea typeface="Tahoma" pitchFamily="34" charset="0"/>
                <a:cs typeface="Andalus" pitchFamily="18" charset="-78"/>
              </a:rPr>
              <a:t>Dosro</a:t>
            </a:r>
            <a:r>
              <a:rPr lang="en-US" dirty="0" smtClean="0">
                <a:solidFill>
                  <a:schemeClr val="bg1"/>
                </a:solidFill>
                <a:latin typeface="Andalus" pitchFamily="18" charset="-78"/>
                <a:ea typeface="Tahoma" pitchFamily="34" charset="0"/>
                <a:cs typeface="Andalus" pitchFamily="18" charset="-78"/>
              </a:rPr>
              <a:t> ka </a:t>
            </a:r>
            <a:r>
              <a:rPr lang="en-US" dirty="0" err="1" smtClean="0">
                <a:solidFill>
                  <a:schemeClr val="bg1"/>
                </a:solidFill>
                <a:latin typeface="Andalus" pitchFamily="18" charset="-78"/>
                <a:ea typeface="Tahoma" pitchFamily="34" charset="0"/>
                <a:cs typeface="Andalus" pitchFamily="18" charset="-78"/>
              </a:rPr>
              <a:t>dar</a:t>
            </a:r>
            <a:r>
              <a:rPr lang="en-US" dirty="0" smtClean="0">
                <a:solidFill>
                  <a:schemeClr val="bg1"/>
                </a:solidFill>
                <a:latin typeface="Andalus" pitchFamily="18" charset="-78"/>
                <a:ea typeface="Tahoma" pitchFamily="34" charset="0"/>
                <a:cs typeface="Andalus" pitchFamily="18" charset="-78"/>
              </a:rPr>
              <a:t> </a:t>
            </a:r>
            <a:r>
              <a:rPr lang="en-US" dirty="0" err="1" smtClean="0">
                <a:solidFill>
                  <a:schemeClr val="bg1"/>
                </a:solidFill>
                <a:latin typeface="Andalus" pitchFamily="18" charset="-78"/>
                <a:ea typeface="Tahoma" pitchFamily="34" charset="0"/>
                <a:cs typeface="Andalus" pitchFamily="18" charset="-78"/>
              </a:rPr>
              <a:t>nahi</a:t>
            </a:r>
            <a:endParaRPr lang="nb-NO" dirty="0" smtClean="0">
              <a:solidFill>
                <a:schemeClr val="bg1"/>
              </a:solidFill>
              <a:latin typeface="Andalus" pitchFamily="18" charset="-78"/>
              <a:ea typeface="Tahoma" pitchFamily="34" charset="0"/>
              <a:cs typeface="Andalus" pitchFamily="18" charset="-78"/>
            </a:endParaRPr>
          </a:p>
          <a:p>
            <a:pPr>
              <a:buNone/>
            </a:pPr>
            <a:endParaRPr lang="nb-N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SA" sz="6700" dirty="0" smtClean="0">
                <a:latin typeface="Arabic Typesetting" pitchFamily="66" charset="-78"/>
                <a:cs typeface="Arabic Typesetting" pitchFamily="66" charset="-78"/>
              </a:rPr>
              <a:t>وَوَصَّىٰ بِہَآ إِبۡرَٲهِـۧمُ بَنِيهِ[132]</a:t>
            </a:r>
            <a:r>
              <a:rPr lang="nb-NO" dirty="0" smtClean="0"/>
              <a:t/>
            </a:r>
            <a:br>
              <a:rPr lang="nb-NO" dirty="0" smtClean="0"/>
            </a:br>
            <a:endParaRPr lang="nb-NO" dirty="0">
              <a:latin typeface="Baskerville Old Face" pitchFamily="18" charset="0"/>
            </a:endParaRPr>
          </a:p>
        </p:txBody>
      </p:sp>
      <p:sp>
        <p:nvSpPr>
          <p:cNvPr id="3" name="Plassholder for innhold 2"/>
          <p:cNvSpPr>
            <a:spLocks noGrp="1"/>
          </p:cNvSpPr>
          <p:nvPr>
            <p:ph idx="1"/>
          </p:nvPr>
        </p:nvSpPr>
        <p:spPr/>
        <p:txBody>
          <a:bodyPr>
            <a:normAutofit fontScale="92500" lnSpcReduction="10000"/>
          </a:bodyPr>
          <a:lstStyle/>
          <a:p>
            <a:pPr marL="633222" indent="-514350"/>
            <a:r>
              <a:rPr lang="en-US" sz="4000" dirty="0" smtClean="0">
                <a:solidFill>
                  <a:schemeClr val="bg1"/>
                </a:solidFill>
                <a:latin typeface="Andalus" pitchFamily="18" charset="-78"/>
                <a:ea typeface="Tahoma" pitchFamily="34" charset="0"/>
                <a:cs typeface="Andalus" pitchFamily="18" charset="-78"/>
              </a:rPr>
              <a:t>Ibrahim commanded his offspring to follow this religion, that is, Islam, for Allah.</a:t>
            </a:r>
          </a:p>
          <a:p>
            <a:pPr marL="633222" indent="-514350"/>
            <a:endParaRPr lang="en-US" sz="4000" dirty="0" smtClean="0">
              <a:solidFill>
                <a:schemeClr val="bg1"/>
              </a:solidFill>
              <a:latin typeface="Andalus" pitchFamily="18" charset="-78"/>
              <a:ea typeface="Tahoma" pitchFamily="34" charset="0"/>
              <a:cs typeface="Andalus" pitchFamily="18" charset="-78"/>
            </a:endParaRPr>
          </a:p>
          <a:p>
            <a:pPr marL="633222" indent="-514350"/>
            <a:r>
              <a:rPr lang="en-US" sz="4000" dirty="0" smtClean="0">
                <a:solidFill>
                  <a:schemeClr val="bg1"/>
                </a:solidFill>
                <a:latin typeface="Andalus" pitchFamily="18" charset="-78"/>
                <a:ea typeface="Tahoma" pitchFamily="34" charset="0"/>
                <a:cs typeface="Andalus" pitchFamily="18" charset="-78"/>
              </a:rPr>
              <a:t>perform righteous deeds during your lifetime and remain on this path, so that Allah will endow you with the favor of dying upon it.</a:t>
            </a:r>
            <a:endParaRPr lang="nb-NO" sz="4000" dirty="0">
              <a:solidFill>
                <a:schemeClr val="bg1"/>
              </a:solidFill>
              <a:latin typeface="Andalus" pitchFamily="18" charset="-78"/>
              <a:ea typeface="Tahoma" pitchFamily="34" charset="0"/>
              <a:cs typeface="Andalus" pitchFamily="18" charset="-78"/>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SA" sz="6000" dirty="0" smtClean="0"/>
              <a:t> </a:t>
            </a:r>
            <a:r>
              <a:rPr lang="nb-NO" sz="6700" dirty="0" smtClean="0">
                <a:latin typeface="Arabic Typesetting" pitchFamily="66" charset="-78"/>
                <a:cs typeface="Arabic Typesetting" pitchFamily="66" charset="-78"/>
              </a:rPr>
              <a:t/>
            </a:r>
            <a:br>
              <a:rPr lang="nb-NO" sz="6700" dirty="0" smtClean="0">
                <a:latin typeface="Arabic Typesetting" pitchFamily="66" charset="-78"/>
                <a:cs typeface="Arabic Typesetting" pitchFamily="66" charset="-78"/>
              </a:rPr>
            </a:br>
            <a:r>
              <a:rPr lang="ar-SA" sz="6700" dirty="0" smtClean="0">
                <a:latin typeface="Arabic Typesetting" pitchFamily="66" charset="-78"/>
                <a:cs typeface="Arabic Typesetting" pitchFamily="66" charset="-78"/>
              </a:rPr>
              <a:t>أَمۡ كُنتُمۡ شُہَدَآءَ إِذۡ حَضَرَ يَعۡقُوبَ ٱلۡمَوۡتُ[133]</a:t>
            </a:r>
            <a:r>
              <a:rPr lang="nb-NO" sz="6700" dirty="0" smtClean="0">
                <a:latin typeface="Arabic Typesetting" pitchFamily="66" charset="-78"/>
                <a:cs typeface="Arabic Typesetting" pitchFamily="66" charset="-78"/>
              </a:rPr>
              <a:t/>
            </a:r>
            <a:br>
              <a:rPr lang="nb-NO" sz="6700" dirty="0" smtClean="0">
                <a:latin typeface="Arabic Typesetting" pitchFamily="66" charset="-78"/>
                <a:cs typeface="Arabic Typesetting" pitchFamily="66" charset="-78"/>
              </a:rPr>
            </a:br>
            <a:endParaRPr lang="nb-NO" sz="67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pPr marL="633222" indent="-514350">
              <a:buFont typeface="+mj-lt"/>
              <a:buNone/>
            </a:pPr>
            <a:r>
              <a:rPr lang="en-US" sz="4000" dirty="0" err="1" smtClean="0">
                <a:solidFill>
                  <a:schemeClr val="bg1"/>
                </a:solidFill>
                <a:latin typeface="Andalus" pitchFamily="18" charset="-78"/>
                <a:ea typeface="Tahoma" pitchFamily="34" charset="0"/>
                <a:cs typeface="Andalus" pitchFamily="18" charset="-78"/>
              </a:rPr>
              <a:t>Ya'qoob's</a:t>
            </a:r>
            <a:r>
              <a:rPr lang="en-US" sz="4000" dirty="0" smtClean="0">
                <a:solidFill>
                  <a:schemeClr val="bg1"/>
                </a:solidFill>
                <a:latin typeface="Andalus" pitchFamily="18" charset="-78"/>
                <a:ea typeface="Tahoma" pitchFamily="34" charset="0"/>
                <a:cs typeface="Andalus" pitchFamily="18" charset="-78"/>
              </a:rPr>
              <a:t> advice to his sons.</a:t>
            </a:r>
          </a:p>
          <a:p>
            <a:pPr marL="633222" indent="-514350">
              <a:buFont typeface="+mj-lt"/>
              <a:buNone/>
            </a:pPr>
            <a:endParaRPr lang="en-US" sz="4000" dirty="0" smtClean="0">
              <a:solidFill>
                <a:schemeClr val="bg1"/>
              </a:solidFill>
              <a:latin typeface="Andalus" pitchFamily="18" charset="-78"/>
              <a:ea typeface="Tahoma" pitchFamily="34" charset="0"/>
              <a:cs typeface="Andalus" pitchFamily="18" charset="-78"/>
            </a:endParaRPr>
          </a:p>
          <a:p>
            <a:pPr marL="633222" indent="-514350">
              <a:buFont typeface="+mj-lt"/>
              <a:buNone/>
            </a:pPr>
            <a:r>
              <a:rPr lang="en-US" sz="4000" dirty="0" err="1" smtClean="0">
                <a:solidFill>
                  <a:schemeClr val="bg1"/>
                </a:solidFill>
                <a:latin typeface="Andalus" pitchFamily="18" charset="-78"/>
                <a:ea typeface="Tahoma" pitchFamily="34" charset="0"/>
                <a:cs typeface="Andalus" pitchFamily="18" charset="-78"/>
              </a:rPr>
              <a:t>Ya`qub's</a:t>
            </a:r>
            <a:r>
              <a:rPr lang="en-US" sz="4000" dirty="0" smtClean="0">
                <a:solidFill>
                  <a:schemeClr val="bg1"/>
                </a:solidFill>
                <a:latin typeface="Andalus" pitchFamily="18" charset="-78"/>
                <a:ea typeface="Tahoma" pitchFamily="34" charset="0"/>
                <a:cs typeface="Andalus" pitchFamily="18" charset="-78"/>
              </a:rPr>
              <a:t> Will and Testament to His Children upon His Death</a:t>
            </a:r>
            <a:endParaRPr lang="nb-NO" sz="4000" dirty="0">
              <a:solidFill>
                <a:schemeClr val="bg1"/>
              </a:solidFill>
              <a:latin typeface="Andalus" pitchFamily="18" charset="-78"/>
              <a:ea typeface="Tahoma" pitchFamily="34" charset="0"/>
              <a:cs typeface="Andalus" pitchFamily="18" charset="-78"/>
            </a:endParaRPr>
          </a:p>
        </p:txBody>
      </p:sp>
      <p:pic>
        <p:nvPicPr>
          <p:cNvPr id="4098" name="Picture 2" descr="C:\Users\iffat\AppData\Local\Microsoft\Windows\Temporary Internet Files\Content.IE5\DJ513R7L\MC90029092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4653136"/>
            <a:ext cx="1616044" cy="1686962"/>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Baskerville Old Face" pitchFamily="18" charset="0"/>
              </a:rPr>
              <a:t>Continued.....</a:t>
            </a:r>
            <a:endParaRPr lang="nb-NO" dirty="0">
              <a:latin typeface="Baskerville Old Face" pitchFamily="18" charset="0"/>
            </a:endParaRPr>
          </a:p>
        </p:txBody>
      </p:sp>
      <p:sp>
        <p:nvSpPr>
          <p:cNvPr id="3" name="Plassholder for innhold 2"/>
          <p:cNvSpPr>
            <a:spLocks noGrp="1"/>
          </p:cNvSpPr>
          <p:nvPr>
            <p:ph idx="1"/>
          </p:nvPr>
        </p:nvSpPr>
        <p:spPr/>
        <p:txBody>
          <a:bodyPr>
            <a:normAutofit lnSpcReduction="10000"/>
          </a:bodyPr>
          <a:lstStyle/>
          <a:p>
            <a:r>
              <a:rPr lang="ar-AE" b="1" dirty="0" smtClean="0">
                <a:solidFill>
                  <a:schemeClr val="bg1"/>
                </a:solidFill>
                <a:latin typeface="Tahoma" pitchFamily="34" charset="0"/>
                <a:ea typeface="Tahoma" pitchFamily="34" charset="0"/>
                <a:cs typeface="Tahoma" pitchFamily="34" charset="0"/>
              </a:rPr>
              <a:t>﴿إِلَـهًا وَاحِدًا</a:t>
            </a:r>
            <a:r>
              <a:rPr lang="ar-AE" sz="4400" b="1" dirty="0" smtClean="0">
                <a:solidFill>
                  <a:schemeClr val="bg1"/>
                </a:solidFill>
                <a:latin typeface="Andalus" pitchFamily="18" charset="-78"/>
                <a:ea typeface="Tahoma" pitchFamily="34" charset="0"/>
                <a:cs typeface="Andalus" pitchFamily="18" charset="-78"/>
              </a:rPr>
              <a:t>﴾ </a:t>
            </a:r>
            <a:endParaRPr lang="nb-NO" sz="4400" b="1" dirty="0" smtClean="0">
              <a:solidFill>
                <a:schemeClr val="bg1"/>
              </a:solidFill>
              <a:latin typeface="Andalus" pitchFamily="18" charset="-78"/>
              <a:ea typeface="Tahoma" pitchFamily="34" charset="0"/>
              <a:cs typeface="Andalus" pitchFamily="18" charset="-78"/>
            </a:endParaRPr>
          </a:p>
          <a:p>
            <a:pPr>
              <a:buNone/>
            </a:pPr>
            <a:r>
              <a:rPr lang="en-US" sz="4000" dirty="0" smtClean="0">
                <a:solidFill>
                  <a:schemeClr val="bg1"/>
                </a:solidFill>
                <a:latin typeface="Andalus" pitchFamily="18" charset="-78"/>
                <a:ea typeface="Tahoma" pitchFamily="34" charset="0"/>
                <a:cs typeface="Andalus" pitchFamily="18" charset="-78"/>
              </a:rPr>
              <a:t>"We single Him out in divinity and do not associate anything or anyone with Him.'' </a:t>
            </a:r>
          </a:p>
          <a:p>
            <a:pPr>
              <a:buNone/>
            </a:pPr>
            <a:endParaRPr lang="nb-NO" sz="4000" dirty="0" smtClean="0">
              <a:solidFill>
                <a:schemeClr val="bg1"/>
              </a:solidFill>
              <a:latin typeface="Andalus" pitchFamily="18" charset="-78"/>
              <a:ea typeface="Tahoma" pitchFamily="34" charset="0"/>
              <a:cs typeface="Andalus" pitchFamily="18" charset="-78"/>
            </a:endParaRPr>
          </a:p>
          <a:p>
            <a:r>
              <a:rPr lang="ar-AE" sz="4000" b="1" dirty="0" smtClean="0">
                <a:solidFill>
                  <a:schemeClr val="bg1"/>
                </a:solidFill>
                <a:latin typeface="Andalus" pitchFamily="18" charset="-78"/>
                <a:ea typeface="Tahoma" pitchFamily="34" charset="0"/>
                <a:cs typeface="Andalus" pitchFamily="18" charset="-78"/>
              </a:rPr>
              <a:t>﴿وَنَحْنُ لَهُ مُسْلِمُونَ﴾ </a:t>
            </a:r>
            <a:endParaRPr lang="nb-NO" sz="4000" b="1" dirty="0" smtClean="0">
              <a:solidFill>
                <a:schemeClr val="bg1"/>
              </a:solidFill>
              <a:latin typeface="Andalus" pitchFamily="18" charset="-78"/>
              <a:ea typeface="Tahoma" pitchFamily="34" charset="0"/>
              <a:cs typeface="Andalus" pitchFamily="18" charset="-78"/>
            </a:endParaRPr>
          </a:p>
          <a:p>
            <a:pPr>
              <a:buNone/>
            </a:pPr>
            <a:r>
              <a:rPr lang="en-US" sz="4000" dirty="0" smtClean="0">
                <a:solidFill>
                  <a:schemeClr val="bg1"/>
                </a:solidFill>
                <a:latin typeface="Andalus" pitchFamily="18" charset="-78"/>
                <a:ea typeface="Tahoma" pitchFamily="34" charset="0"/>
                <a:cs typeface="Andalus" pitchFamily="18" charset="-78"/>
              </a:rPr>
              <a:t>obedient and submissiveness. Similarly, Allah said, </a:t>
            </a:r>
          </a:p>
          <a:p>
            <a:pPr>
              <a:buNone/>
            </a:pPr>
            <a:endParaRPr lang="nb-N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Baskerville Old Face" pitchFamily="18" charset="0"/>
              </a:rPr>
              <a:t>Meanings of  Deen..</a:t>
            </a:r>
            <a:endParaRPr lang="nb-NO" dirty="0">
              <a:latin typeface="Baskerville Old Face" pitchFamily="18" charset="0"/>
            </a:endParaRPr>
          </a:p>
        </p:txBody>
      </p:sp>
      <p:sp>
        <p:nvSpPr>
          <p:cNvPr id="3" name="Plassholder for innhold 2"/>
          <p:cNvSpPr>
            <a:spLocks noGrp="1"/>
          </p:cNvSpPr>
          <p:nvPr>
            <p:ph idx="1"/>
          </p:nvPr>
        </p:nvSpPr>
        <p:spPr/>
        <p:txBody>
          <a:bodyPr>
            <a:normAutofit/>
          </a:bodyPr>
          <a:lstStyle/>
          <a:p>
            <a:r>
              <a:rPr lang="nb-NO" sz="4000" dirty="0" err="1" smtClean="0">
                <a:solidFill>
                  <a:schemeClr val="bg1"/>
                </a:solidFill>
                <a:latin typeface="Andalus" pitchFamily="18" charset="-78"/>
                <a:ea typeface="Tahoma" pitchFamily="34" charset="0"/>
                <a:cs typeface="Andalus" pitchFamily="18" charset="-78"/>
              </a:rPr>
              <a:t>What</a:t>
            </a:r>
            <a:r>
              <a:rPr lang="nb-NO" sz="4000" dirty="0" smtClean="0">
                <a:solidFill>
                  <a:schemeClr val="bg1"/>
                </a:solidFill>
                <a:latin typeface="Andalus" pitchFamily="18" charset="-78"/>
                <a:ea typeface="Tahoma" pitchFamily="34" charset="0"/>
                <a:cs typeface="Andalus" pitchFamily="18" charset="-78"/>
              </a:rPr>
              <a:t> is Religion?( </a:t>
            </a:r>
            <a:r>
              <a:rPr lang="nb-NO" sz="4000" dirty="0" err="1" smtClean="0">
                <a:solidFill>
                  <a:schemeClr val="bg1"/>
                </a:solidFill>
                <a:latin typeface="Andalus" pitchFamily="18" charset="-78"/>
                <a:ea typeface="Tahoma" pitchFamily="34" charset="0"/>
                <a:cs typeface="Andalus" pitchFamily="18" charset="-78"/>
              </a:rPr>
              <a:t>deen</a:t>
            </a:r>
            <a:r>
              <a:rPr lang="nb-NO" sz="4000" dirty="0" smtClean="0">
                <a:solidFill>
                  <a:schemeClr val="bg1"/>
                </a:solidFill>
                <a:latin typeface="Andalus" pitchFamily="18" charset="-78"/>
                <a:ea typeface="Tahoma" pitchFamily="34" charset="0"/>
                <a:cs typeface="Andalus" pitchFamily="18" charset="-78"/>
              </a:rPr>
              <a:t>)</a:t>
            </a:r>
          </a:p>
          <a:p>
            <a:pPr marL="861822" indent="-742950">
              <a:buFont typeface="+mj-lt"/>
              <a:buAutoNum type="arabicPeriod"/>
            </a:pPr>
            <a:r>
              <a:rPr lang="nb-NO" sz="4000" dirty="0" err="1" smtClean="0">
                <a:solidFill>
                  <a:schemeClr val="bg1"/>
                </a:solidFill>
                <a:latin typeface="Andalus" pitchFamily="18" charset="-78"/>
                <a:ea typeface="Tahoma" pitchFamily="34" charset="0"/>
                <a:cs typeface="Andalus" pitchFamily="18" charset="-78"/>
              </a:rPr>
              <a:t>Law</a:t>
            </a:r>
            <a:endParaRPr lang="nb-NO" sz="4000" dirty="0" smtClean="0">
              <a:solidFill>
                <a:schemeClr val="bg1"/>
              </a:solidFill>
              <a:latin typeface="Andalus" pitchFamily="18" charset="-78"/>
              <a:ea typeface="Tahoma" pitchFamily="34" charset="0"/>
              <a:cs typeface="Andalus" pitchFamily="18" charset="-78"/>
            </a:endParaRPr>
          </a:p>
          <a:p>
            <a:pPr marL="861822" indent="-742950">
              <a:buFont typeface="+mj-lt"/>
              <a:buAutoNum type="arabicPeriod"/>
            </a:pPr>
            <a:r>
              <a:rPr lang="nb-NO" sz="4000" dirty="0" err="1" smtClean="0">
                <a:solidFill>
                  <a:schemeClr val="bg1"/>
                </a:solidFill>
                <a:latin typeface="Andalus" pitchFamily="18" charset="-78"/>
                <a:ea typeface="Tahoma" pitchFamily="34" charset="0"/>
                <a:cs typeface="Andalus" pitchFamily="18" charset="-78"/>
              </a:rPr>
              <a:t>Way</a:t>
            </a:r>
            <a:r>
              <a:rPr lang="nb-NO" sz="4000" dirty="0" smtClean="0">
                <a:solidFill>
                  <a:schemeClr val="bg1"/>
                </a:solidFill>
                <a:latin typeface="Andalus" pitchFamily="18" charset="-78"/>
                <a:ea typeface="Tahoma" pitchFamily="34" charset="0"/>
                <a:cs typeface="Andalus" pitchFamily="18" charset="-78"/>
              </a:rPr>
              <a:t> </a:t>
            </a:r>
            <a:r>
              <a:rPr lang="nb-NO" sz="4000" dirty="0" err="1" smtClean="0">
                <a:solidFill>
                  <a:schemeClr val="bg1"/>
                </a:solidFill>
                <a:latin typeface="Andalus" pitchFamily="18" charset="-78"/>
                <a:ea typeface="Tahoma" pitchFamily="34" charset="0"/>
                <a:cs typeface="Andalus" pitchFamily="18" charset="-78"/>
              </a:rPr>
              <a:t>of</a:t>
            </a:r>
            <a:r>
              <a:rPr lang="nb-NO" sz="4000" dirty="0" smtClean="0">
                <a:solidFill>
                  <a:schemeClr val="bg1"/>
                </a:solidFill>
                <a:latin typeface="Andalus" pitchFamily="18" charset="-78"/>
                <a:ea typeface="Tahoma" pitchFamily="34" charset="0"/>
                <a:cs typeface="Andalus" pitchFamily="18" charset="-78"/>
              </a:rPr>
              <a:t> </a:t>
            </a:r>
            <a:r>
              <a:rPr lang="nb-NO" sz="4000" dirty="0" err="1" smtClean="0">
                <a:solidFill>
                  <a:schemeClr val="bg1"/>
                </a:solidFill>
                <a:latin typeface="Andalus" pitchFamily="18" charset="-78"/>
                <a:ea typeface="Tahoma" pitchFamily="34" charset="0"/>
                <a:cs typeface="Andalus" pitchFamily="18" charset="-78"/>
              </a:rPr>
              <a:t>life</a:t>
            </a:r>
            <a:endParaRPr lang="nb-NO" sz="4000" dirty="0" smtClean="0">
              <a:solidFill>
                <a:schemeClr val="bg1"/>
              </a:solidFill>
              <a:latin typeface="Andalus" pitchFamily="18" charset="-78"/>
              <a:ea typeface="Tahoma" pitchFamily="34" charset="0"/>
              <a:cs typeface="Andalus" pitchFamily="18" charset="-78"/>
            </a:endParaRPr>
          </a:p>
          <a:p>
            <a:pPr marL="861822" indent="-742950">
              <a:buFont typeface="+mj-lt"/>
              <a:buAutoNum type="arabicPeriod"/>
            </a:pPr>
            <a:r>
              <a:rPr lang="nb-NO" sz="4000" dirty="0" smtClean="0">
                <a:solidFill>
                  <a:schemeClr val="bg1"/>
                </a:solidFill>
                <a:latin typeface="Andalus" pitchFamily="18" charset="-78"/>
                <a:ea typeface="Tahoma" pitchFamily="34" charset="0"/>
                <a:cs typeface="Andalus" pitchFamily="18" charset="-78"/>
              </a:rPr>
              <a:t> </a:t>
            </a:r>
            <a:r>
              <a:rPr lang="nb-NO" sz="4000" dirty="0" err="1" smtClean="0">
                <a:solidFill>
                  <a:schemeClr val="bg1"/>
                </a:solidFill>
                <a:latin typeface="Andalus" pitchFamily="18" charset="-78"/>
                <a:ea typeface="Tahoma" pitchFamily="34" charset="0"/>
                <a:cs typeface="Andalus" pitchFamily="18" charset="-78"/>
              </a:rPr>
              <a:t>Obey</a:t>
            </a:r>
            <a:endParaRPr lang="nb-NO" sz="4000" dirty="0" smtClean="0">
              <a:solidFill>
                <a:schemeClr val="bg1"/>
              </a:solidFill>
              <a:latin typeface="Andalus" pitchFamily="18" charset="-78"/>
              <a:ea typeface="Tahoma" pitchFamily="34" charset="0"/>
              <a:cs typeface="Andalus" pitchFamily="18" charset="-78"/>
            </a:endParaRPr>
          </a:p>
          <a:p>
            <a:pPr>
              <a:buNone/>
            </a:pPr>
            <a:endParaRPr lang="nb-NO" sz="4000" dirty="0">
              <a:solidFill>
                <a:schemeClr val="bg1"/>
              </a:solidFill>
              <a:latin typeface="Tahoma" pitchFamily="34" charset="0"/>
              <a:ea typeface="Tahoma" pitchFamily="34" charset="0"/>
              <a:cs typeface="Tahom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SA" sz="6000" dirty="0" smtClean="0"/>
              <a:t> </a:t>
            </a:r>
            <a:r>
              <a:rPr lang="nb-NO" sz="6700" dirty="0" smtClean="0">
                <a:latin typeface="Arabic Typesetting" pitchFamily="66" charset="-78"/>
                <a:cs typeface="Arabic Typesetting" pitchFamily="66" charset="-78"/>
              </a:rPr>
              <a:t/>
            </a:r>
            <a:br>
              <a:rPr lang="nb-NO" sz="6700" dirty="0" smtClean="0">
                <a:latin typeface="Arabic Typesetting" pitchFamily="66" charset="-78"/>
                <a:cs typeface="Arabic Typesetting" pitchFamily="66" charset="-78"/>
              </a:rPr>
            </a:br>
            <a:r>
              <a:rPr lang="ar-SA" sz="6700" dirty="0" smtClean="0">
                <a:latin typeface="Arabic Typesetting" pitchFamily="66" charset="-78"/>
                <a:cs typeface="Arabic Typesetting" pitchFamily="66" charset="-78"/>
              </a:rPr>
              <a:t>تِلۡكَ أُمَّةٌ۬ قَدۡ خَلَتۡ‌ۖ لَهَا مَا كَسَبَتۡ وَلَكُم[134]</a:t>
            </a:r>
            <a:r>
              <a:rPr lang="nb-NO" sz="6000" dirty="0" smtClean="0"/>
              <a:t/>
            </a:r>
            <a:br>
              <a:rPr lang="nb-NO" sz="6000" dirty="0" smtClean="0"/>
            </a:b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323528" y="1988840"/>
            <a:ext cx="8229600" cy="4625609"/>
          </a:xfrm>
        </p:spPr>
        <p:txBody>
          <a:bodyPr>
            <a:normAutofit/>
          </a:bodyPr>
          <a:lstStyle/>
          <a:p>
            <a:r>
              <a:rPr lang="en-US" sz="4000" dirty="0" smtClean="0">
                <a:solidFill>
                  <a:schemeClr val="bg1"/>
                </a:solidFill>
                <a:latin typeface="Andalus" pitchFamily="18" charset="-78"/>
                <a:ea typeface="Tahoma" pitchFamily="34" charset="0"/>
                <a:cs typeface="Andalus" pitchFamily="18" charset="-78"/>
              </a:rPr>
              <a:t>Jews and Christians vs. Faith of </a:t>
            </a:r>
            <a:r>
              <a:rPr lang="en-US" sz="4000" dirty="0" err="1" smtClean="0">
                <a:solidFill>
                  <a:schemeClr val="bg1"/>
                </a:solidFill>
                <a:latin typeface="Andalus" pitchFamily="18" charset="-78"/>
                <a:ea typeface="Tahoma" pitchFamily="34" charset="0"/>
                <a:cs typeface="Andalus" pitchFamily="18" charset="-78"/>
              </a:rPr>
              <a:t>Ibrâheem</a:t>
            </a:r>
            <a:r>
              <a:rPr lang="en-US" sz="4000" dirty="0" smtClean="0">
                <a:solidFill>
                  <a:schemeClr val="bg1"/>
                </a:solidFill>
                <a:latin typeface="Andalus" pitchFamily="18" charset="-78"/>
                <a:ea typeface="Tahoma" pitchFamily="34" charset="0"/>
                <a:cs typeface="Andalus" pitchFamily="18" charset="-78"/>
              </a:rPr>
              <a:t>.</a:t>
            </a:r>
          </a:p>
          <a:p>
            <a:pPr>
              <a:buNone/>
            </a:pPr>
            <a:endParaRPr lang="en-US" sz="4000" dirty="0" smtClean="0">
              <a:solidFill>
                <a:schemeClr val="bg1"/>
              </a:solidFill>
              <a:latin typeface="Andalus" pitchFamily="18" charset="-78"/>
              <a:ea typeface="Tahoma" pitchFamily="34" charset="0"/>
              <a:cs typeface="Andalus" pitchFamily="18" charset="-78"/>
            </a:endParaRPr>
          </a:p>
          <a:p>
            <a:r>
              <a:rPr lang="ar-AE" sz="4000" dirty="0" smtClean="0">
                <a:solidFill>
                  <a:schemeClr val="bg1"/>
                </a:solidFill>
                <a:latin typeface="Andalus" pitchFamily="18" charset="-78"/>
                <a:ea typeface="Tahoma" pitchFamily="34" charset="0"/>
                <a:cs typeface="Andalus" pitchFamily="18" charset="-78"/>
              </a:rPr>
              <a:t>﴿تِلْكَ أُمَّةٌ قَدْ خَلَتْ﴾ </a:t>
            </a:r>
            <a:endParaRPr lang="nb-NO" sz="4000" dirty="0" smtClean="0">
              <a:solidFill>
                <a:schemeClr val="bg1"/>
              </a:solidFill>
              <a:latin typeface="Andalus" pitchFamily="18" charset="-78"/>
              <a:ea typeface="Tahoma" pitchFamily="34" charset="0"/>
              <a:cs typeface="Andalus" pitchFamily="18" charset="-78"/>
            </a:endParaRPr>
          </a:p>
          <a:p>
            <a:pPr>
              <a:buNone/>
            </a:pPr>
            <a:r>
              <a:rPr lang="nb-NO" sz="4000" dirty="0" err="1" smtClean="0">
                <a:solidFill>
                  <a:schemeClr val="bg1"/>
                </a:solidFill>
                <a:latin typeface="Andalus" pitchFamily="18" charset="-78"/>
                <a:cs typeface="Andalus" pitchFamily="18" charset="-78"/>
              </a:rPr>
              <a:t>existed</a:t>
            </a:r>
            <a:r>
              <a:rPr lang="nb-NO" sz="4000" dirty="0" smtClean="0">
                <a:solidFill>
                  <a:schemeClr val="bg1"/>
                </a:solidFill>
                <a:latin typeface="Andalus" pitchFamily="18" charset="-78"/>
                <a:cs typeface="Andalus" pitchFamily="18" charset="-78"/>
              </a:rPr>
              <a:t> </a:t>
            </a:r>
            <a:r>
              <a:rPr lang="nb-NO" sz="4000" dirty="0" err="1" smtClean="0">
                <a:solidFill>
                  <a:schemeClr val="bg1"/>
                </a:solidFill>
                <a:latin typeface="Andalus" pitchFamily="18" charset="-78"/>
                <a:cs typeface="Andalus" pitchFamily="18" charset="-78"/>
              </a:rPr>
              <a:t>before</a:t>
            </a:r>
            <a:r>
              <a:rPr lang="nb-NO" sz="4000" dirty="0" smtClean="0">
                <a:solidFill>
                  <a:schemeClr val="bg1"/>
                </a:solidFill>
                <a:latin typeface="Andalus" pitchFamily="18" charset="-78"/>
                <a:cs typeface="Andalus" pitchFamily="18" charset="-78"/>
              </a:rPr>
              <a:t> </a:t>
            </a:r>
            <a:r>
              <a:rPr lang="nb-NO" sz="4000" dirty="0" err="1" smtClean="0">
                <a:solidFill>
                  <a:schemeClr val="bg1"/>
                </a:solidFill>
                <a:latin typeface="Andalus" pitchFamily="18" charset="-78"/>
                <a:cs typeface="Andalus" pitchFamily="18" charset="-78"/>
              </a:rPr>
              <a:t>your</a:t>
            </a:r>
            <a:r>
              <a:rPr lang="nb-NO" sz="4000" dirty="0" smtClean="0">
                <a:solidFill>
                  <a:schemeClr val="bg1"/>
                </a:solidFill>
                <a:latin typeface="Andalus" pitchFamily="18" charset="-78"/>
                <a:cs typeface="Andalus" pitchFamily="18" charset="-78"/>
              </a:rPr>
              <a:t> time, </a:t>
            </a:r>
          </a:p>
          <a:p>
            <a:pPr>
              <a:buNone/>
            </a:pPr>
            <a:endParaRPr lang="en-US" sz="4000" dirty="0" smtClean="0"/>
          </a:p>
          <a:p>
            <a:pPr>
              <a:buNone/>
            </a:pPr>
            <a:endParaRPr lang="en-US" sz="4000" dirty="0" smtClean="0">
              <a:solidFill>
                <a:schemeClr val="bg1"/>
              </a:solidFill>
              <a:latin typeface="Arabic Typesetting" pitchFamily="66" charset="-78"/>
              <a:cs typeface="Arabic Typesetting" pitchFamily="66" charset="-78"/>
            </a:endParaRPr>
          </a:p>
        </p:txBody>
      </p:sp>
      <p:pic>
        <p:nvPicPr>
          <p:cNvPr id="6146" name="Picture 2" descr="C:\Users\iffat\AppData\Local\Microsoft\Windows\Temporary Internet Files\Content.IE5\DJ513R7L\MC9004420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216" y="5013176"/>
            <a:ext cx="1851025" cy="1139825"/>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sz="6700" dirty="0" smtClean="0">
                <a:latin typeface="Arabic Typesetting" pitchFamily="66" charset="-78"/>
                <a:cs typeface="Arabic Typesetting" pitchFamily="66" charset="-78"/>
              </a:rPr>
              <a:t/>
            </a:r>
            <a:br>
              <a:rPr lang="ar-AE" sz="6700" dirty="0" smtClean="0">
                <a:latin typeface="Arabic Typesetting" pitchFamily="66" charset="-78"/>
                <a:cs typeface="Arabic Typesetting" pitchFamily="66" charset="-78"/>
              </a:rPr>
            </a:br>
            <a:r>
              <a:rPr lang="ar-AE" sz="6700" dirty="0" smtClean="0">
                <a:latin typeface="Arabic Typesetting" pitchFamily="66" charset="-78"/>
                <a:cs typeface="Arabic Typesetting" pitchFamily="66" charset="-78"/>
              </a:rPr>
              <a:t>﴿لَهَا مَا كَسَبَتْ وَلَكُم مَّا كَسَبْتُم﴾ </a:t>
            </a:r>
            <a:r>
              <a:rPr lang="ar-AE" dirty="0" smtClean="0"/>
              <a:t/>
            </a:r>
            <a:br>
              <a:rPr lang="ar-AE" dirty="0" smtClean="0"/>
            </a:br>
            <a:endParaRPr lang="nb-NO" dirty="0"/>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ea typeface="Tahoma" pitchFamily="34" charset="0"/>
                <a:cs typeface="Andalus" pitchFamily="18" charset="-78"/>
              </a:rPr>
              <a:t>Your relationship to the Prophets or righteous people among your ancestors will not benefit you, unless you perform good deeds that bring about you religious benefit. They have their deeds and you have yours, </a:t>
            </a:r>
          </a:p>
          <a:p>
            <a:endParaRPr lang="nb-NO" dirty="0">
              <a:solidFill>
                <a:schemeClr val="bg1"/>
              </a:solidFill>
              <a:latin typeface="Tahoma" pitchFamily="34" charset="0"/>
              <a:ea typeface="Tahoma" pitchFamily="34" charset="0"/>
              <a:cs typeface="Tahoma"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marL="633222" lvl="0" indent="-514350" algn="ctr">
              <a:buFont typeface="+mj-lt"/>
              <a:buNone/>
            </a:pPr>
            <a:r>
              <a:rPr lang="ar-SA" sz="6000" dirty="0" smtClean="0"/>
              <a:t> </a:t>
            </a:r>
            <a:r>
              <a:rPr lang="nb-NO" sz="6000" dirty="0" smtClean="0"/>
              <a:t/>
            </a:r>
            <a:br>
              <a:rPr lang="nb-NO" sz="6000" dirty="0" smtClean="0"/>
            </a:br>
            <a:r>
              <a:rPr lang="nb-NO" sz="6000" dirty="0" smtClean="0"/>
              <a:t> </a:t>
            </a:r>
            <a:r>
              <a:rPr lang="ar-SA" sz="6700" dirty="0" smtClean="0">
                <a:latin typeface="Arabic Typesetting" pitchFamily="66" charset="-78"/>
                <a:cs typeface="Arabic Typesetting" pitchFamily="66" charset="-78"/>
              </a:rPr>
              <a:t>وَقَالُواْ ڪُونُواْ هُودًا أَوۡ نَصَـٰرَىٰ تَہۡتَدُواْ‌ۗ[135]</a:t>
            </a:r>
            <a:r>
              <a:rPr lang="nb-NO" sz="6000" dirty="0" smtClean="0"/>
              <a:t/>
            </a:r>
            <a:br>
              <a:rPr lang="nb-NO" sz="6000" dirty="0" smtClean="0"/>
            </a:br>
            <a:endParaRPr lang="nb-NO" sz="4000" dirty="0" smtClean="0">
              <a:solidFill>
                <a:schemeClr val="bg1"/>
              </a:solidFill>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fontScale="92500" lnSpcReduction="10000"/>
          </a:bodyPr>
          <a:lstStyle/>
          <a:p>
            <a:pPr marL="633222" lvl="0" indent="-514350">
              <a:buFont typeface="+mj-lt"/>
              <a:buAutoNum type="arabicPeriod"/>
            </a:pPr>
            <a:endParaRPr lang="nb-NO" sz="4300" dirty="0" smtClean="0">
              <a:solidFill>
                <a:schemeClr val="bg1"/>
              </a:solidFill>
              <a:latin typeface="Andalus" pitchFamily="18" charset="-78"/>
              <a:ea typeface="Tahoma" pitchFamily="34" charset="0"/>
              <a:cs typeface="Andalus" pitchFamily="18" charset="-78"/>
            </a:endParaRPr>
          </a:p>
          <a:p>
            <a:pPr marL="633222" indent="-514350"/>
            <a:r>
              <a:rPr lang="en-US" sz="4300" dirty="0" smtClean="0">
                <a:solidFill>
                  <a:schemeClr val="bg1"/>
                </a:solidFill>
                <a:latin typeface="Andalus" pitchFamily="18" charset="-78"/>
                <a:ea typeface="Tahoma" pitchFamily="34" charset="0"/>
                <a:cs typeface="Andalus" pitchFamily="18" charset="-78"/>
              </a:rPr>
              <a:t>Only the religion of Ibrahim, </a:t>
            </a:r>
            <a:r>
              <a:rPr lang="en-US" sz="4300" dirty="0" err="1" smtClean="0">
                <a:solidFill>
                  <a:schemeClr val="bg1"/>
                </a:solidFill>
                <a:latin typeface="Andalus" pitchFamily="18" charset="-78"/>
                <a:ea typeface="Tahoma" pitchFamily="34" charset="0"/>
                <a:cs typeface="Andalus" pitchFamily="18" charset="-78"/>
              </a:rPr>
              <a:t>Hanif</a:t>
            </a:r>
            <a:endParaRPr lang="en-US" sz="4300" dirty="0" smtClean="0">
              <a:solidFill>
                <a:schemeClr val="bg1"/>
              </a:solidFill>
              <a:latin typeface="Andalus" pitchFamily="18" charset="-78"/>
              <a:ea typeface="Tahoma" pitchFamily="34" charset="0"/>
              <a:cs typeface="Andalus" pitchFamily="18" charset="-78"/>
            </a:endParaRPr>
          </a:p>
          <a:p>
            <a:pPr marL="633222" indent="-514350"/>
            <a:r>
              <a:rPr lang="nb-NO" sz="4300" dirty="0" err="1" smtClean="0">
                <a:solidFill>
                  <a:schemeClr val="bg1"/>
                </a:solidFill>
                <a:latin typeface="Andalus" pitchFamily="18" charset="-78"/>
                <a:ea typeface="Tahoma" pitchFamily="34" charset="0"/>
                <a:cs typeface="Andalus" pitchFamily="18" charset="-78"/>
              </a:rPr>
              <a:t>on</a:t>
            </a:r>
            <a:r>
              <a:rPr lang="nb-NO" sz="4300" dirty="0" smtClean="0">
                <a:solidFill>
                  <a:schemeClr val="bg1"/>
                </a:solidFill>
                <a:latin typeface="Andalus" pitchFamily="18" charset="-78"/>
                <a:ea typeface="Tahoma" pitchFamily="34" charset="0"/>
                <a:cs typeface="Andalus" pitchFamily="18" charset="-78"/>
              </a:rPr>
              <a:t> </a:t>
            </a:r>
            <a:r>
              <a:rPr lang="nb-NO" sz="4300" dirty="0" err="1" smtClean="0">
                <a:solidFill>
                  <a:schemeClr val="bg1"/>
                </a:solidFill>
                <a:latin typeface="Andalus" pitchFamily="18" charset="-78"/>
                <a:ea typeface="Tahoma" pitchFamily="34" charset="0"/>
                <a:cs typeface="Andalus" pitchFamily="18" charset="-78"/>
              </a:rPr>
              <a:t>the</a:t>
            </a:r>
            <a:r>
              <a:rPr lang="nb-NO" sz="4300" dirty="0" smtClean="0">
                <a:solidFill>
                  <a:schemeClr val="bg1"/>
                </a:solidFill>
                <a:latin typeface="Andalus" pitchFamily="18" charset="-78"/>
                <a:ea typeface="Tahoma" pitchFamily="34" charset="0"/>
                <a:cs typeface="Andalus" pitchFamily="18" charset="-78"/>
              </a:rPr>
              <a:t> straight </a:t>
            </a:r>
            <a:r>
              <a:rPr lang="nb-NO" sz="4300" dirty="0" err="1" smtClean="0">
                <a:solidFill>
                  <a:schemeClr val="bg1"/>
                </a:solidFill>
                <a:latin typeface="Andalus" pitchFamily="18" charset="-78"/>
                <a:ea typeface="Tahoma" pitchFamily="34" charset="0"/>
                <a:cs typeface="Andalus" pitchFamily="18" charset="-78"/>
              </a:rPr>
              <a:t>path</a:t>
            </a:r>
            <a:endParaRPr lang="en-US" sz="4300" dirty="0" smtClean="0">
              <a:solidFill>
                <a:schemeClr val="bg1"/>
              </a:solidFill>
              <a:latin typeface="Andalus" pitchFamily="18" charset="-78"/>
              <a:ea typeface="Tahoma" pitchFamily="34" charset="0"/>
              <a:cs typeface="Andalus" pitchFamily="18" charset="-78"/>
            </a:endParaRPr>
          </a:p>
          <a:p>
            <a:pPr marL="633222" indent="-514350"/>
            <a:endParaRPr lang="en-US" sz="4000" dirty="0" smtClean="0">
              <a:solidFill>
                <a:schemeClr val="bg1"/>
              </a:solidFill>
              <a:latin typeface="Andalus" pitchFamily="18" charset="-78"/>
              <a:ea typeface="Tahoma" pitchFamily="34" charset="0"/>
              <a:cs typeface="Andalus" pitchFamily="18" charset="-78"/>
            </a:endParaRPr>
          </a:p>
          <a:p>
            <a:pPr marL="633222" indent="-514350">
              <a:buNone/>
            </a:pPr>
            <a:r>
              <a:rPr lang="ar-AE" sz="4000" dirty="0" smtClean="0">
                <a:solidFill>
                  <a:schemeClr val="bg1"/>
                </a:solidFill>
                <a:latin typeface="Andalus" pitchFamily="18" charset="-78"/>
                <a:ea typeface="Tahoma" pitchFamily="34" charset="0"/>
                <a:cs typeface="Andalus" pitchFamily="18" charset="-78"/>
              </a:rPr>
              <a:t>وَقَالُواْ ڪُونُواْ هُودًا أَوۡ نَصَـٰرَىٰ تَہۡتَدُواْ‌ۗ</a:t>
            </a:r>
            <a:endParaRPr lang="nb-NO" sz="4000" dirty="0" smtClean="0">
              <a:solidFill>
                <a:schemeClr val="bg1"/>
              </a:solidFill>
              <a:latin typeface="Andalus" pitchFamily="18" charset="-78"/>
              <a:ea typeface="Tahoma" pitchFamily="34" charset="0"/>
              <a:cs typeface="Andalus" pitchFamily="18" charset="-78"/>
            </a:endParaRPr>
          </a:p>
          <a:p>
            <a:pPr marL="633222" indent="-514350"/>
            <a:endParaRPr lang="en-US" sz="4000" dirty="0" smtClean="0">
              <a:solidFill>
                <a:schemeClr val="bg1"/>
              </a:solidFill>
              <a:latin typeface="Andalus" pitchFamily="18" charset="-78"/>
              <a:ea typeface="Tahoma" pitchFamily="34" charset="0"/>
              <a:cs typeface="Andalus" pitchFamily="18" charset="-78"/>
            </a:endParaRPr>
          </a:p>
          <a:p>
            <a:pPr marL="633222" indent="-514350"/>
            <a:r>
              <a:rPr lang="en-US" sz="4000" dirty="0" smtClean="0">
                <a:solidFill>
                  <a:schemeClr val="bg1"/>
                </a:solidFill>
                <a:latin typeface="Andalus" pitchFamily="18" charset="-78"/>
                <a:ea typeface="Tahoma" pitchFamily="34" charset="0"/>
                <a:cs typeface="Andalus" pitchFamily="18" charset="-78"/>
              </a:rPr>
              <a:t>And they say, "Be Jews or Christians, then you will be guided</a:t>
            </a:r>
          </a:p>
          <a:p>
            <a:pPr marL="633222" indent="-514350">
              <a:buNone/>
            </a:pPr>
            <a:endParaRPr lang="nb-NO" sz="4000" dirty="0">
              <a:solidFill>
                <a:schemeClr val="bg1"/>
              </a:solidFill>
              <a:latin typeface="Arabic Typesetting" pitchFamily="66" charset="-78"/>
              <a:cs typeface="Arabic Typesetting" pitchFamily="66" charset="-78"/>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SA" sz="6700" dirty="0" smtClean="0">
                <a:latin typeface="Arabic Typesetting" pitchFamily="66" charset="-78"/>
                <a:cs typeface="Arabic Typesetting" pitchFamily="66" charset="-78"/>
              </a:rPr>
              <a:t>قُولُوٓاْ ءَامَنَّا بِٱللَّهِ وَمَآ أُنزِلَ إِلَيۡنَا[136]</a:t>
            </a:r>
            <a:r>
              <a:rPr lang="nb-NO" sz="6000" dirty="0" smtClean="0"/>
              <a:t/>
            </a:r>
            <a:br>
              <a:rPr lang="nb-NO" sz="6000" dirty="0" smtClean="0"/>
            </a:b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marL="633222" indent="-514350"/>
            <a:r>
              <a:rPr lang="en-US" sz="4000" dirty="0" smtClean="0">
                <a:solidFill>
                  <a:schemeClr val="bg1"/>
                </a:solidFill>
                <a:latin typeface="Andalus" pitchFamily="18" charset="-78"/>
                <a:ea typeface="Tahoma" pitchFamily="34" charset="0"/>
                <a:cs typeface="Andalus" pitchFamily="18" charset="-78"/>
              </a:rPr>
              <a:t>Order of Allah to believe in all Prophets without discrimination.</a:t>
            </a:r>
          </a:p>
          <a:p>
            <a:pPr marL="633222" indent="-514350"/>
            <a:endParaRPr lang="en-US" sz="4000" dirty="0" smtClean="0">
              <a:solidFill>
                <a:schemeClr val="bg1"/>
              </a:solidFill>
              <a:latin typeface="Andalus" pitchFamily="18" charset="-78"/>
              <a:ea typeface="Tahoma" pitchFamily="34" charset="0"/>
              <a:cs typeface="Andalus" pitchFamily="18" charset="-78"/>
            </a:endParaRPr>
          </a:p>
          <a:p>
            <a:pPr marL="633222" indent="-514350"/>
            <a:r>
              <a:rPr lang="en-US" sz="4000" dirty="0" smtClean="0">
                <a:solidFill>
                  <a:schemeClr val="bg1"/>
                </a:solidFill>
                <a:latin typeface="Andalus" pitchFamily="18" charset="-78"/>
                <a:ea typeface="Tahoma" pitchFamily="34" charset="0"/>
                <a:cs typeface="Andalus" pitchFamily="18" charset="-78"/>
              </a:rPr>
              <a:t>The Muslim believes in all that Allah `revealed and all the Prophets </a:t>
            </a:r>
            <a:endParaRPr lang="nb-NO" sz="4000" dirty="0" smtClean="0">
              <a:solidFill>
                <a:schemeClr val="bg1"/>
              </a:solidFill>
              <a:latin typeface="Andalus" pitchFamily="18" charset="-78"/>
              <a:ea typeface="Tahoma" pitchFamily="34" charset="0"/>
              <a:cs typeface="Andalus" pitchFamily="18" charset="-78"/>
            </a:endParaRPr>
          </a:p>
          <a:p>
            <a:pPr marL="633222" indent="-514350">
              <a:buFont typeface="+mj-lt"/>
              <a:buAutoNum type="arabicPeriod"/>
            </a:pPr>
            <a:endParaRPr lang="nb-NO"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SA" sz="6700" dirty="0" smtClean="0">
                <a:latin typeface="Arabic Typesetting" pitchFamily="66" charset="-78"/>
                <a:cs typeface="Arabic Typesetting" pitchFamily="66" charset="-78"/>
              </a:rPr>
              <a:t>فَإِنۡ ءَامَنُواْ بِمِثۡلِ مَآ ءَامَنتُم بِهِۦ[137]</a:t>
            </a:r>
            <a:r>
              <a:rPr lang="nb-NO" dirty="0" smtClean="0"/>
              <a:t/>
            </a:r>
            <a:br>
              <a:rPr lang="nb-NO" dirty="0" smtClean="0"/>
            </a:br>
            <a:endParaRPr lang="nb-NO" dirty="0"/>
          </a:p>
        </p:txBody>
      </p:sp>
      <p:sp>
        <p:nvSpPr>
          <p:cNvPr id="3" name="Plassholder for innhold 2"/>
          <p:cNvSpPr>
            <a:spLocks noGrp="1"/>
          </p:cNvSpPr>
          <p:nvPr>
            <p:ph idx="1"/>
          </p:nvPr>
        </p:nvSpPr>
        <p:spPr/>
        <p:txBody>
          <a:bodyPr>
            <a:normAutofit/>
          </a:bodyPr>
          <a:lstStyle/>
          <a:p>
            <a:pPr>
              <a:buNone/>
            </a:pPr>
            <a:endParaRPr lang="en-US" sz="4000" dirty="0" smtClean="0">
              <a:solidFill>
                <a:schemeClr val="bg1"/>
              </a:solidFill>
              <a:latin typeface="Arabic Typesetting" pitchFamily="66" charset="-78"/>
              <a:cs typeface="Arabic Typesetting" pitchFamily="66" charset="-78"/>
            </a:endParaRPr>
          </a:p>
          <a:p>
            <a:pPr>
              <a:buNone/>
            </a:pPr>
            <a:endParaRPr lang="nb-NO" sz="4000" dirty="0">
              <a:solidFill>
                <a:schemeClr val="bg1"/>
              </a:solidFill>
              <a:latin typeface="Arabic Typesetting" pitchFamily="66" charset="-78"/>
              <a:cs typeface="Arabic Typesetting" pitchFamily="66" charset="-78"/>
            </a:endParaRPr>
          </a:p>
        </p:txBody>
      </p:sp>
      <p:pic>
        <p:nvPicPr>
          <p:cNvPr id="7170" name="Picture 2" descr="C:\Users\iffat\AppData\Local\Microsoft\Windows\Temporary Internet Files\Content.IE5\4JNA9N3L\MC90001597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5373216"/>
            <a:ext cx="832104" cy="825703"/>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
        <p:nvSpPr>
          <p:cNvPr id="5" name="Rektangel 4"/>
          <p:cNvSpPr/>
          <p:nvPr/>
        </p:nvSpPr>
        <p:spPr>
          <a:xfrm>
            <a:off x="0" y="1700808"/>
            <a:ext cx="9144000" cy="5201424"/>
          </a:xfrm>
          <a:prstGeom prst="rect">
            <a:avLst/>
          </a:prstGeom>
        </p:spPr>
        <p:txBody>
          <a:bodyPr wrap="square">
            <a:spAutoFit/>
          </a:bodyPr>
          <a:lstStyle/>
          <a:p>
            <a:r>
              <a:rPr lang="en-US" sz="3600" dirty="0" smtClean="0">
                <a:solidFill>
                  <a:schemeClr val="bg1"/>
                </a:solidFill>
                <a:latin typeface="Andalus" pitchFamily="18" charset="-78"/>
                <a:ea typeface="Tahoma" pitchFamily="34" charset="0"/>
                <a:cs typeface="Andalus" pitchFamily="18" charset="-78"/>
              </a:rPr>
              <a:t>Allah said, if they, the disbelievers among the People of the Book and other disbelievers, believe in all of Allah's Books and Messengers and do not differentiate between any of them,</a:t>
            </a:r>
          </a:p>
          <a:p>
            <a:r>
              <a:rPr lang="ar-AE" sz="3600" dirty="0" smtClean="0">
                <a:solidFill>
                  <a:schemeClr val="bg1"/>
                </a:solidFill>
                <a:latin typeface="Andalus" pitchFamily="18" charset="-78"/>
                <a:ea typeface="Tahoma" pitchFamily="34" charset="0"/>
                <a:cs typeface="Andalus" pitchFamily="18" charset="-78"/>
              </a:rPr>
              <a:t>﴿فَقَدِ اهْتَدَواْ﴾ </a:t>
            </a:r>
            <a:endParaRPr lang="en-US" sz="3600" dirty="0" smtClean="0">
              <a:solidFill>
                <a:schemeClr val="bg1"/>
              </a:solidFill>
              <a:latin typeface="Andalus" pitchFamily="18" charset="-78"/>
              <a:ea typeface="Tahoma" pitchFamily="34" charset="0"/>
              <a:cs typeface="Andalus" pitchFamily="18" charset="-78"/>
            </a:endParaRPr>
          </a:p>
          <a:p>
            <a:r>
              <a:rPr lang="en-US" sz="3600" dirty="0" smtClean="0">
                <a:solidFill>
                  <a:schemeClr val="bg1"/>
                </a:solidFill>
                <a:latin typeface="Andalus" pitchFamily="18" charset="-78"/>
                <a:ea typeface="Tahoma" pitchFamily="34" charset="0"/>
                <a:cs typeface="Andalus" pitchFamily="18" charset="-78"/>
              </a:rPr>
              <a:t>they would acquire the truth and be directed to it. </a:t>
            </a:r>
          </a:p>
          <a:p>
            <a:endParaRPr lang="en-US" sz="4000" dirty="0" smtClean="0">
              <a:solidFill>
                <a:schemeClr val="bg1"/>
              </a:solidFill>
              <a:latin typeface="Tahoma" pitchFamily="34" charset="0"/>
              <a:ea typeface="Tahoma" pitchFamily="34" charset="0"/>
              <a:cs typeface="Tahoma" pitchFamily="34" charset="0"/>
            </a:endParaRPr>
          </a:p>
          <a:p>
            <a:r>
              <a:rPr lang="en-US" sz="4000" dirty="0" smtClean="0">
                <a:solidFill>
                  <a:schemeClr val="bg1"/>
                </a:solidFill>
                <a:latin typeface="Tahoma" pitchFamily="34" charset="0"/>
                <a:ea typeface="Tahoma" pitchFamily="34" charset="0"/>
                <a:cs typeface="Tahoma" pitchFamily="34" charset="0"/>
              </a:rPr>
              <a:t>, </a:t>
            </a:r>
            <a:endParaRPr lang="en-US" sz="4000" dirty="0">
              <a:solidFill>
                <a:schemeClr val="bg1"/>
              </a:solidFill>
              <a:latin typeface="Tahoma" pitchFamily="34" charset="0"/>
              <a:ea typeface="Tahoma" pitchFamily="34" charset="0"/>
              <a:cs typeface="Tahoma" pitchFamily="34" charset="0"/>
            </a:endParaRPr>
          </a:p>
        </p:txBody>
      </p:sp>
      <p:pic>
        <p:nvPicPr>
          <p:cNvPr id="4" name="Picture 2" descr="C:\Users\iffat\AppData\Local\Microsoft\Windows\Temporary Internet Files\Content.IE5\MQ6DGI4H\MP90043275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40352" y="5229200"/>
            <a:ext cx="936104" cy="1040160"/>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b-NO" sz="6600" b="1" dirty="0" err="1" smtClean="0">
                <a:latin typeface="Andalus" pitchFamily="18" charset="-78"/>
                <a:cs typeface="Andalus" pitchFamily="18" charset="-78"/>
              </a:rPr>
              <a:t>Tafseer</a:t>
            </a:r>
            <a:endParaRPr lang="nb-NO" sz="6600" b="1" dirty="0">
              <a:latin typeface="Andalus" pitchFamily="18" charset="-78"/>
              <a:cs typeface="Andalus" pitchFamily="18" charset="-78"/>
            </a:endParaRPr>
          </a:p>
        </p:txBody>
      </p:sp>
      <p:sp>
        <p:nvSpPr>
          <p:cNvPr id="3" name="Text Placeholder 2"/>
          <p:cNvSpPr>
            <a:spLocks noGrp="1"/>
          </p:cNvSpPr>
          <p:nvPr>
            <p:ph type="body" idx="1"/>
          </p:nvPr>
        </p:nvSpPr>
        <p:spPr>
          <a:xfrm rot="10800000" flipV="1">
            <a:off x="8676456" y="2852936"/>
            <a:ext cx="86544" cy="72008"/>
          </a:xfrm>
        </p:spPr>
        <p:txBody>
          <a:bodyPr>
            <a:normAutofit fontScale="25000" lnSpcReduction="20000"/>
          </a:bodyPr>
          <a:lstStyle/>
          <a:p>
            <a:endParaRPr lang="nb-NO" dirty="0"/>
          </a:p>
        </p:txBody>
      </p:sp>
      <p:pic>
        <p:nvPicPr>
          <p:cNvPr id="15374" name="Picture 14" descr="http://www.islam4roanoke.org/images/top-logo.png"/>
          <p:cNvPicPr>
            <a:picLocks noChangeAspect="1" noChangeArrowheads="1"/>
          </p:cNvPicPr>
          <p:nvPr/>
        </p:nvPicPr>
        <p:blipFill>
          <a:blip r:embed="rId2" cstate="print">
            <a:duotone>
              <a:prstClr val="black"/>
              <a:srgbClr xmlns:mc="http://schemas.openxmlformats.org/markup-compatibility/2006" xmlns:a14="http://schemas.microsoft.com/office/drawing/2010/main" val="D9C3A5" mc:Ignorable="">
                <a:tint val="50000"/>
                <a:satMod val="180000"/>
              </a:srgbClr>
            </a:duotone>
          </a:blip>
          <a:srcRect/>
          <a:stretch>
            <a:fillRect/>
          </a:stretch>
        </p:blipFill>
        <p:spPr bwMode="auto">
          <a:xfrm>
            <a:off x="1691680" y="2924944"/>
            <a:ext cx="4032448" cy="1368152"/>
          </a:xfrm>
          <a:prstGeom prst="rect">
            <a:avLst/>
          </a:prstGeom>
          <a:noFill/>
        </p:spPr>
      </p:pic>
      <p:pic>
        <p:nvPicPr>
          <p:cNvPr id="2050" name="Picture 2" descr="C:\Users\iffat\AppData\Local\Microsoft\Windows\Temporary Internet Files\Content.IE5\TF8P4OJO\MP91022093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4208" y="4437112"/>
            <a:ext cx="2419751" cy="2132856"/>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Baskerville Old Face" pitchFamily="18" charset="0"/>
              </a:rPr>
              <a:t>Contnued.....</a:t>
            </a:r>
            <a:endParaRPr lang="nb-NO" dirty="0">
              <a:latin typeface="Baskerville Old Face" pitchFamily="18" charset="0"/>
            </a:endParaRPr>
          </a:p>
        </p:txBody>
      </p:sp>
      <p:sp>
        <p:nvSpPr>
          <p:cNvPr id="3" name="Plassholder for innhold 2"/>
          <p:cNvSpPr>
            <a:spLocks noGrp="1"/>
          </p:cNvSpPr>
          <p:nvPr>
            <p:ph idx="1"/>
          </p:nvPr>
        </p:nvSpPr>
        <p:spPr>
          <a:xfrm>
            <a:off x="467544" y="1916832"/>
            <a:ext cx="8229600" cy="4625609"/>
          </a:xfrm>
        </p:spPr>
        <p:txBody>
          <a:bodyPr>
            <a:noAutofit/>
          </a:bodyPr>
          <a:lstStyle/>
          <a:p>
            <a:r>
              <a:rPr lang="ar-AE" sz="3600" dirty="0" smtClean="0">
                <a:solidFill>
                  <a:schemeClr val="bg1"/>
                </a:solidFill>
                <a:latin typeface="Andalus" pitchFamily="18" charset="-78"/>
                <a:ea typeface="Tahoma" pitchFamily="34" charset="0"/>
                <a:cs typeface="Andalus" pitchFamily="18" charset="-78"/>
              </a:rPr>
              <a:t>﴿وَإِن تَوَلَّوْاْ﴾</a:t>
            </a:r>
            <a:endParaRPr lang="nb-NO" sz="3600" dirty="0" smtClean="0">
              <a:solidFill>
                <a:schemeClr val="bg1"/>
              </a:solidFill>
              <a:latin typeface="Andalus" pitchFamily="18" charset="-78"/>
              <a:ea typeface="Tahoma" pitchFamily="34" charset="0"/>
              <a:cs typeface="Andalus" pitchFamily="18" charset="-78"/>
            </a:endParaRPr>
          </a:p>
          <a:p>
            <a:pPr>
              <a:buNone/>
            </a:pPr>
            <a:r>
              <a:rPr lang="en-US" sz="3600" dirty="0" smtClean="0">
                <a:solidFill>
                  <a:schemeClr val="bg1"/>
                </a:solidFill>
                <a:latin typeface="Andalus" pitchFamily="18" charset="-78"/>
                <a:ea typeface="Tahoma" pitchFamily="34" charset="0"/>
                <a:cs typeface="Andalus" pitchFamily="18" charset="-78"/>
              </a:rPr>
              <a:t>but if they turn away</a:t>
            </a:r>
            <a:endParaRPr lang="nb-NO" sz="3600" dirty="0" smtClean="0">
              <a:solidFill>
                <a:schemeClr val="bg1"/>
              </a:solidFill>
              <a:latin typeface="Andalus" pitchFamily="18" charset="-78"/>
              <a:ea typeface="Tahoma" pitchFamily="34" charset="0"/>
              <a:cs typeface="Andalus" pitchFamily="18" charset="-78"/>
            </a:endParaRPr>
          </a:p>
          <a:p>
            <a:pPr>
              <a:buNone/>
            </a:pPr>
            <a:r>
              <a:rPr lang="en-US" sz="3600" dirty="0" smtClean="0">
                <a:solidFill>
                  <a:schemeClr val="bg1"/>
                </a:solidFill>
                <a:latin typeface="Andalus" pitchFamily="18" charset="-78"/>
                <a:ea typeface="Tahoma" pitchFamily="34" charset="0"/>
                <a:cs typeface="Andalus" pitchFamily="18" charset="-78"/>
              </a:rPr>
              <a:t>from truth to falsehood after proof had been presented to them, </a:t>
            </a:r>
          </a:p>
          <a:p>
            <a:r>
              <a:rPr lang="ar-AE" sz="3600" dirty="0" smtClean="0">
                <a:solidFill>
                  <a:schemeClr val="bg1"/>
                </a:solidFill>
                <a:latin typeface="Andalus" pitchFamily="18" charset="-78"/>
                <a:ea typeface="Tahoma" pitchFamily="34" charset="0"/>
                <a:cs typeface="Andalus" pitchFamily="18" charset="-78"/>
              </a:rPr>
              <a:t>﴿فَإِنَّمَا هُمْ فِى شِقَاقٍ فَسَيَكْفِيكَهُمُ اللَّهُ﴾ </a:t>
            </a:r>
            <a:endParaRPr lang="nb-NO" sz="3600" dirty="0" smtClean="0">
              <a:solidFill>
                <a:schemeClr val="bg1"/>
              </a:solidFill>
              <a:latin typeface="Andalus" pitchFamily="18" charset="-78"/>
              <a:ea typeface="Tahoma" pitchFamily="34" charset="0"/>
              <a:cs typeface="Andalus" pitchFamily="18" charset="-78"/>
            </a:endParaRPr>
          </a:p>
          <a:p>
            <a:pPr>
              <a:buNone/>
            </a:pPr>
            <a:r>
              <a:rPr lang="en-US" sz="3600" dirty="0" smtClean="0">
                <a:solidFill>
                  <a:schemeClr val="bg1"/>
                </a:solidFill>
                <a:latin typeface="Andalus" pitchFamily="18" charset="-78"/>
                <a:ea typeface="Tahoma" pitchFamily="34" charset="0"/>
                <a:cs typeface="Andalus" pitchFamily="18" charset="-78"/>
              </a:rPr>
              <a:t>Allah will aid the believers against them, </a:t>
            </a:r>
          </a:p>
          <a:p>
            <a:r>
              <a:rPr lang="ar-AE" sz="3600" dirty="0" smtClean="0">
                <a:solidFill>
                  <a:schemeClr val="bg1"/>
                </a:solidFill>
                <a:latin typeface="Andalus" pitchFamily="18" charset="-78"/>
                <a:ea typeface="Tahoma" pitchFamily="34" charset="0"/>
                <a:cs typeface="Andalus" pitchFamily="18" charset="-78"/>
              </a:rPr>
              <a:t>﴿وَهُوَ السَّمِيعُ الْعَلِيمُ﴾</a:t>
            </a:r>
            <a:endParaRPr lang="nb-NO" sz="3600" dirty="0" smtClean="0">
              <a:solidFill>
                <a:schemeClr val="bg1"/>
              </a:solidFill>
              <a:latin typeface="Andalus" pitchFamily="18" charset="-78"/>
              <a:ea typeface="Tahoma" pitchFamily="34" charset="0"/>
              <a:cs typeface="Andalus" pitchFamily="18" charset="-78"/>
            </a:endParaRPr>
          </a:p>
          <a:p>
            <a:pPr>
              <a:buNone/>
            </a:pPr>
            <a:r>
              <a:rPr lang="en-US" sz="3600" dirty="0" smtClean="0">
                <a:solidFill>
                  <a:schemeClr val="bg1"/>
                </a:solidFill>
                <a:latin typeface="Andalus" pitchFamily="18" charset="-78"/>
                <a:ea typeface="Tahoma" pitchFamily="34" charset="0"/>
                <a:cs typeface="Andalus" pitchFamily="18" charset="-78"/>
              </a:rPr>
              <a:t>And He is the Hearer, the Knower</a:t>
            </a:r>
            <a:endParaRPr lang="nb-NO" sz="3600" dirty="0">
              <a:solidFill>
                <a:schemeClr val="bg1"/>
              </a:solidFill>
              <a:latin typeface="Andalus" pitchFamily="18" charset="-78"/>
              <a:ea typeface="Tahoma" pitchFamily="34" charset="0"/>
              <a:cs typeface="Andalus" pitchFamily="18"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sz="6700" dirty="0" smtClean="0">
                <a:latin typeface="Arabic Typesetting" pitchFamily="66" charset="-78"/>
                <a:cs typeface="Arabic Typesetting" pitchFamily="66" charset="-78"/>
              </a:rPr>
              <a:t> </a:t>
            </a:r>
            <a:r>
              <a:rPr lang="ar-SA" sz="6700" dirty="0" smtClean="0">
                <a:latin typeface="Arabic Typesetting" pitchFamily="66" charset="-78"/>
                <a:cs typeface="Arabic Typesetting" pitchFamily="66" charset="-78"/>
              </a:rPr>
              <a:t>صِبۡغَةَ ٱللَّهِ‌ۖ وَمَنۡ أَحۡسَنُ مِنَ ٱللَّهِ[138]</a:t>
            </a:r>
            <a:r>
              <a:rPr lang="nb-NO" sz="6000" dirty="0" smtClean="0"/>
              <a:t/>
            </a:r>
            <a:br>
              <a:rPr lang="nb-NO" sz="6000" dirty="0" smtClean="0"/>
            </a:b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r>
              <a:rPr lang="en-US" sz="4000" dirty="0" smtClean="0">
                <a:solidFill>
                  <a:schemeClr val="bg1"/>
                </a:solidFill>
                <a:latin typeface="Andalus" pitchFamily="18" charset="-78"/>
                <a:cs typeface="Andalus" pitchFamily="18" charset="-78"/>
              </a:rPr>
              <a:t>Baptism is from Allah.</a:t>
            </a:r>
          </a:p>
          <a:p>
            <a:pPr>
              <a:buNone/>
            </a:pPr>
            <a:endParaRPr lang="en-US" sz="4000" dirty="0" smtClean="0">
              <a:solidFill>
                <a:schemeClr val="bg1"/>
              </a:solidFill>
              <a:latin typeface="Andalus" pitchFamily="18" charset="-78"/>
              <a:cs typeface="Andalus" pitchFamily="18" charset="-78"/>
            </a:endParaRPr>
          </a:p>
          <a:p>
            <a:r>
              <a:rPr lang="ar-AE" sz="4000" dirty="0" smtClean="0">
                <a:solidFill>
                  <a:schemeClr val="bg1"/>
                </a:solidFill>
                <a:latin typeface="Andalus" pitchFamily="18" charset="-78"/>
                <a:cs typeface="Andalus" pitchFamily="18" charset="-78"/>
              </a:rPr>
              <a:t>﴿صِبْغَةَ اللَّهِ﴾</a:t>
            </a:r>
            <a:endParaRPr lang="nb-NO" sz="4000" dirty="0" smtClean="0">
              <a:solidFill>
                <a:schemeClr val="bg1"/>
              </a:solidFill>
              <a:latin typeface="Andalus" pitchFamily="18" charset="-78"/>
              <a:cs typeface="Andalus" pitchFamily="18" charset="-78"/>
            </a:endParaRPr>
          </a:p>
          <a:p>
            <a:pPr>
              <a:buNone/>
            </a:pPr>
            <a:r>
              <a:rPr lang="nb-NO" sz="4000" dirty="0" smtClean="0">
                <a:solidFill>
                  <a:schemeClr val="bg1"/>
                </a:solidFill>
                <a:latin typeface="Andalus" pitchFamily="18" charset="-78"/>
                <a:cs typeface="Andalus" pitchFamily="18" charset="-78"/>
              </a:rPr>
              <a:t>"The religion </a:t>
            </a:r>
            <a:r>
              <a:rPr lang="nb-NO" sz="4000" dirty="0" err="1" smtClean="0">
                <a:solidFill>
                  <a:schemeClr val="bg1"/>
                </a:solidFill>
                <a:latin typeface="Andalus" pitchFamily="18" charset="-78"/>
                <a:cs typeface="Andalus" pitchFamily="18" charset="-78"/>
              </a:rPr>
              <a:t>of</a:t>
            </a:r>
            <a:r>
              <a:rPr lang="nb-NO" sz="4000" dirty="0" smtClean="0">
                <a:solidFill>
                  <a:schemeClr val="bg1"/>
                </a:solidFill>
                <a:latin typeface="Andalus" pitchFamily="18" charset="-78"/>
                <a:cs typeface="Andalus" pitchFamily="18" charset="-78"/>
              </a:rPr>
              <a:t> Allah.'' </a:t>
            </a:r>
          </a:p>
        </p:txBody>
      </p:sp>
      <p:pic>
        <p:nvPicPr>
          <p:cNvPr id="3075" name="Picture 3" descr="C:\Users\iffat\AppData\Local\Microsoft\Windows\Temporary Internet Files\Content.IE5\DJ513R7L\MC90043429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304" y="5013176"/>
            <a:ext cx="1409452" cy="1409452"/>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SA" sz="6700" dirty="0" smtClean="0">
                <a:latin typeface="Arabic Typesetting" pitchFamily="66" charset="-78"/>
                <a:cs typeface="Arabic Typesetting" pitchFamily="66" charset="-78"/>
              </a:rPr>
              <a:t>قُلۡ أَتُحَآجُّونَنَا فِى ٱللَّهِ وَهُوَ رَبُّنَا[139]</a:t>
            </a:r>
            <a:r>
              <a:rPr lang="nb-NO" sz="6000" dirty="0" smtClean="0"/>
              <a:t/>
            </a:r>
            <a:br>
              <a:rPr lang="nb-NO" sz="6000" dirty="0" smtClean="0"/>
            </a:b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r>
              <a:rPr lang="en-US" dirty="0" err="1" smtClean="0">
                <a:solidFill>
                  <a:schemeClr val="bg1"/>
                </a:solidFill>
                <a:latin typeface="Andalus" pitchFamily="18" charset="-78"/>
                <a:ea typeface="Tahoma" pitchFamily="34" charset="0"/>
                <a:cs typeface="Andalus" pitchFamily="18" charset="-78"/>
              </a:rPr>
              <a:t>Ibrâheem</a:t>
            </a:r>
            <a:r>
              <a:rPr lang="en-US" dirty="0" smtClean="0">
                <a:solidFill>
                  <a:schemeClr val="bg1"/>
                </a:solidFill>
                <a:latin typeface="Andalus" pitchFamily="18" charset="-78"/>
                <a:ea typeface="Tahoma" pitchFamily="34" charset="0"/>
                <a:cs typeface="Andalus" pitchFamily="18" charset="-78"/>
              </a:rPr>
              <a:t> and his sons were neither Jews nor Christians but were</a:t>
            </a:r>
            <a:r>
              <a:rPr lang="nb-NO" dirty="0" smtClean="0">
                <a:solidFill>
                  <a:schemeClr val="bg1"/>
                </a:solidFill>
                <a:latin typeface="Andalus" pitchFamily="18" charset="-78"/>
                <a:ea typeface="Tahoma" pitchFamily="34" charset="0"/>
                <a:cs typeface="Andalus" pitchFamily="18" charset="-78"/>
              </a:rPr>
              <a:t> Muslims</a:t>
            </a:r>
          </a:p>
          <a:p>
            <a:pPr>
              <a:buNone/>
            </a:pPr>
            <a:endParaRPr lang="nb-NO" dirty="0" smtClean="0">
              <a:solidFill>
                <a:schemeClr val="bg1"/>
              </a:solidFill>
              <a:latin typeface="Andalus" pitchFamily="18" charset="-78"/>
              <a:ea typeface="Tahoma" pitchFamily="34" charset="0"/>
              <a:cs typeface="Andalus" pitchFamily="18" charset="-78"/>
            </a:endParaRPr>
          </a:p>
          <a:p>
            <a:r>
              <a:rPr lang="en-US" dirty="0" smtClean="0">
                <a:solidFill>
                  <a:schemeClr val="bg1"/>
                </a:solidFill>
                <a:latin typeface="Andalus" pitchFamily="18" charset="-78"/>
                <a:ea typeface="Tahoma" pitchFamily="34" charset="0"/>
                <a:cs typeface="Andalus" pitchFamily="18" charset="-78"/>
              </a:rPr>
              <a:t>"Dispute you with us about Allah</a:t>
            </a:r>
          </a:p>
          <a:p>
            <a:pPr>
              <a:buNone/>
            </a:pPr>
            <a:endParaRPr lang="en-US" dirty="0" smtClean="0">
              <a:solidFill>
                <a:schemeClr val="bg1"/>
              </a:solidFill>
              <a:latin typeface="Andalus" pitchFamily="18" charset="-78"/>
              <a:ea typeface="Tahoma" pitchFamily="34" charset="0"/>
              <a:cs typeface="Andalus" pitchFamily="18" charset="-78"/>
            </a:endParaRPr>
          </a:p>
          <a:p>
            <a:r>
              <a:rPr lang="en-US" dirty="0" smtClean="0">
                <a:solidFill>
                  <a:schemeClr val="bg1"/>
                </a:solidFill>
                <a:latin typeface="Andalus" pitchFamily="18" charset="-78"/>
                <a:ea typeface="Tahoma" pitchFamily="34" charset="0"/>
                <a:cs typeface="Andalus" pitchFamily="18" charset="-78"/>
              </a:rPr>
              <a:t>He has full control over us and you, and deserves the worship alone without partners. </a:t>
            </a:r>
          </a:p>
          <a:p>
            <a:pPr>
              <a:buNone/>
            </a:pPr>
            <a:endParaRPr lang="nb-NO" sz="4000" dirty="0">
              <a:solidFill>
                <a:schemeClr val="bg1"/>
              </a:solidFill>
              <a:latin typeface="Tahoma" pitchFamily="34" charset="0"/>
              <a:ea typeface="Tahoma" pitchFamily="34" charset="0"/>
              <a:cs typeface="Tahoma" pitchFamily="34" charset="0"/>
            </a:endParaRPr>
          </a:p>
        </p:txBody>
      </p:sp>
      <p:pic>
        <p:nvPicPr>
          <p:cNvPr id="8194" name="Picture 2" descr="C:\Users\iffat\AppData\Local\Microsoft\Windows\Temporary Internet Files\Content.IE5\7L76HKPD\MC90044200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2320" y="2708920"/>
            <a:ext cx="1443437" cy="1443437"/>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ar-AE" sz="6000" dirty="0" smtClean="0">
                <a:solidFill>
                  <a:schemeClr val="bg1"/>
                </a:solidFill>
                <a:latin typeface="Arabic Typesetting" pitchFamily="66" charset="-78"/>
                <a:cs typeface="Arabic Typesetting" pitchFamily="66" charset="-78"/>
              </a:rPr>
              <a:t>﴿وَلَنَآ أَعْمَـلُنَا وَلَكُمْ أَعْمَـلُكُمْ﴾</a:t>
            </a:r>
            <a:endParaRPr lang="nb-NO" sz="6000" dirty="0">
              <a:solidFill>
                <a:schemeClr val="bg1"/>
              </a:solidFill>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sz="4000" dirty="0" smtClean="0">
                <a:solidFill>
                  <a:schemeClr val="bg1"/>
                </a:solidFill>
                <a:latin typeface="Tahoma" pitchFamily="34" charset="0"/>
                <a:ea typeface="Tahoma" pitchFamily="34" charset="0"/>
                <a:cs typeface="Tahoma" pitchFamily="34" charset="0"/>
              </a:rPr>
              <a:t>(</a:t>
            </a:r>
            <a:r>
              <a:rPr lang="en-US" sz="4000" dirty="0" smtClean="0">
                <a:solidFill>
                  <a:schemeClr val="bg1"/>
                </a:solidFill>
                <a:latin typeface="Andalus" pitchFamily="18" charset="-78"/>
                <a:ea typeface="Tahoma" pitchFamily="34" charset="0"/>
                <a:cs typeface="Andalus" pitchFamily="18" charset="-78"/>
              </a:rPr>
              <a:t>And we are to be rewarded for our deeds and you for your deeds.)</a:t>
            </a:r>
          </a:p>
          <a:p>
            <a:endParaRPr lang="en-US" sz="4000" dirty="0" smtClean="0">
              <a:solidFill>
                <a:schemeClr val="bg1"/>
              </a:solidFill>
              <a:latin typeface="Andalus" pitchFamily="18" charset="-78"/>
              <a:ea typeface="Tahoma" pitchFamily="34" charset="0"/>
              <a:cs typeface="Andalus" pitchFamily="18" charset="-78"/>
            </a:endParaRPr>
          </a:p>
          <a:p>
            <a:r>
              <a:rPr lang="en-US" sz="4000" dirty="0" smtClean="0">
                <a:solidFill>
                  <a:schemeClr val="bg1"/>
                </a:solidFill>
                <a:latin typeface="Andalus" pitchFamily="18" charset="-78"/>
                <a:ea typeface="Tahoma" pitchFamily="34" charset="0"/>
                <a:cs typeface="Andalus" pitchFamily="18" charset="-78"/>
              </a:rPr>
              <a:t>we disown you and what you worship, just as you disown us.</a:t>
            </a:r>
          </a:p>
          <a:p>
            <a:pPr>
              <a:buNone/>
            </a:pPr>
            <a:endParaRPr lang="en-US" dirty="0" smtClean="0"/>
          </a:p>
          <a:p>
            <a:pPr>
              <a:buNone/>
            </a:pPr>
            <a:endParaRPr lang="en-US" dirty="0" smtClean="0"/>
          </a:p>
          <a:p>
            <a:endParaRPr lang="nb-N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ar-AE" sz="6000" dirty="0" smtClean="0">
                <a:solidFill>
                  <a:schemeClr val="bg1"/>
                </a:solidFill>
                <a:latin typeface="Arabic Typesetting" pitchFamily="66" charset="-78"/>
                <a:cs typeface="Arabic Typesetting" pitchFamily="66" charset="-78"/>
              </a:rPr>
              <a:t>﴿وَنَحْنُ لَهُ مُخْلِصُونَ﴾</a:t>
            </a:r>
            <a:endParaRPr lang="nb-NO" sz="6000" dirty="0">
              <a:solidFill>
                <a:schemeClr val="bg1"/>
              </a:solidFill>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r>
              <a:rPr lang="en-US" sz="4000" dirty="0" smtClean="0">
                <a:solidFill>
                  <a:schemeClr val="bg1"/>
                </a:solidFill>
                <a:latin typeface="Andalus" pitchFamily="18" charset="-78"/>
                <a:ea typeface="Tahoma" pitchFamily="34" charset="0"/>
                <a:cs typeface="Andalus" pitchFamily="18" charset="-78"/>
              </a:rPr>
              <a:t>(And we are sincere to Him), </a:t>
            </a:r>
          </a:p>
          <a:p>
            <a:pPr>
              <a:buNone/>
            </a:pPr>
            <a:r>
              <a:rPr lang="en-US" sz="4000" dirty="0" smtClean="0">
                <a:solidFill>
                  <a:schemeClr val="bg1"/>
                </a:solidFill>
                <a:latin typeface="Andalus" pitchFamily="18" charset="-78"/>
                <a:ea typeface="Tahoma" pitchFamily="34" charset="0"/>
                <a:cs typeface="Andalus" pitchFamily="18" charset="-78"/>
              </a:rPr>
              <a:t> worship </a:t>
            </a:r>
          </a:p>
          <a:p>
            <a:pPr>
              <a:buNone/>
            </a:pPr>
            <a:r>
              <a:rPr lang="en-US" sz="4000" dirty="0" smtClean="0">
                <a:solidFill>
                  <a:schemeClr val="bg1"/>
                </a:solidFill>
                <a:latin typeface="Andalus" pitchFamily="18" charset="-78"/>
                <a:ea typeface="Tahoma" pitchFamily="34" charset="0"/>
                <a:cs typeface="Andalus" pitchFamily="18" charset="-78"/>
              </a:rPr>
              <a:t>submission. </a:t>
            </a:r>
          </a:p>
          <a:p>
            <a:endParaRPr lang="nb-NO" sz="4000" dirty="0">
              <a:solidFill>
                <a:schemeClr val="bg1"/>
              </a:solidFill>
              <a:latin typeface="Tahoma" pitchFamily="34" charset="0"/>
              <a:ea typeface="Tahoma" pitchFamily="34" charset="0"/>
              <a:cs typeface="Tahom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sz="6700" dirty="0" smtClean="0">
                <a:latin typeface="Arabic Typesetting" pitchFamily="66" charset="-78"/>
                <a:cs typeface="Arabic Typesetting" pitchFamily="66" charset="-78"/>
              </a:rPr>
              <a:t> </a:t>
            </a:r>
            <a:r>
              <a:rPr lang="ar-SA" sz="6700" dirty="0" smtClean="0">
                <a:latin typeface="Arabic Typesetting" pitchFamily="66" charset="-78"/>
                <a:cs typeface="Arabic Typesetting" pitchFamily="66" charset="-78"/>
              </a:rPr>
              <a:t>أَمۡ تَقُولُونَ إِنَّ إِبۡرَٲهِـۧمَ وَإِسۡمَـٰعِيلَ[140]</a:t>
            </a:r>
            <a:r>
              <a:rPr lang="nb-NO" sz="6000" dirty="0" smtClean="0"/>
              <a:t/>
            </a:r>
            <a:br>
              <a:rPr lang="nb-NO" sz="6000" dirty="0" smtClean="0"/>
            </a:b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r>
              <a:rPr lang="nb-NO" sz="4000" dirty="0" smtClean="0">
                <a:solidFill>
                  <a:schemeClr val="bg1"/>
                </a:solidFill>
                <a:latin typeface="Arabic Typesetting" pitchFamily="66" charset="-78"/>
                <a:cs typeface="Arabic Typesetting" pitchFamily="66" charset="-78"/>
              </a:rPr>
              <a:t>Quastioning style..........</a:t>
            </a:r>
            <a:endParaRPr lang="nb-NO" sz="4000" dirty="0">
              <a:solidFill>
                <a:schemeClr val="bg1"/>
              </a:solidFill>
              <a:latin typeface="Arabic Typesetting" pitchFamily="66" charset="-78"/>
              <a:cs typeface="Arabic Typesetting" pitchFamily="66"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SA" sz="6700" dirty="0" smtClean="0">
                <a:latin typeface="Arabic Typesetting" pitchFamily="66" charset="-78"/>
                <a:cs typeface="Arabic Typesetting" pitchFamily="66" charset="-78"/>
              </a:rPr>
              <a:t>تِلۡكَ أُمَّةٌ۬ قَدۡ خَلَتۡ‌ۖ لَهَا مَا كَسَبَتۡ [141]</a:t>
            </a:r>
            <a:r>
              <a:rPr lang="nb-NO" sz="6000" dirty="0" smtClean="0"/>
              <a:t/>
            </a:r>
            <a:br>
              <a:rPr lang="nb-NO" sz="6000" dirty="0" smtClean="0"/>
            </a:br>
            <a:endParaRPr lang="en-US" sz="4000" dirty="0" smtClean="0">
              <a:solidFill>
                <a:schemeClr val="bg1"/>
              </a:solidFill>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r>
              <a:rPr lang="en-US" sz="4000" dirty="0" smtClean="0">
                <a:solidFill>
                  <a:schemeClr val="bg1"/>
                </a:solidFill>
                <a:latin typeface="Tahoma" pitchFamily="34" charset="0"/>
                <a:ea typeface="Tahoma" pitchFamily="34" charset="0"/>
                <a:cs typeface="Tahoma" pitchFamily="34" charset="0"/>
              </a:rPr>
              <a:t>(</a:t>
            </a:r>
            <a:r>
              <a:rPr lang="en-US" sz="4000" dirty="0" smtClean="0">
                <a:solidFill>
                  <a:schemeClr val="bg1"/>
                </a:solidFill>
                <a:latin typeface="Andalus" pitchFamily="18" charset="-78"/>
                <a:ea typeface="Tahoma" pitchFamily="34" charset="0"/>
                <a:cs typeface="Andalus" pitchFamily="18" charset="-78"/>
              </a:rPr>
              <a:t>That was a nation who has passed away.) </a:t>
            </a:r>
          </a:p>
          <a:p>
            <a:pPr>
              <a:buNone/>
            </a:pPr>
            <a:r>
              <a:rPr lang="en-US" sz="4000" dirty="0" smtClean="0">
                <a:solidFill>
                  <a:schemeClr val="bg1"/>
                </a:solidFill>
                <a:latin typeface="Andalus" pitchFamily="18" charset="-78"/>
                <a:ea typeface="Tahoma" pitchFamily="34" charset="0"/>
                <a:cs typeface="Andalus" pitchFamily="18" charset="-78"/>
              </a:rPr>
              <a:t>existed before you </a:t>
            </a:r>
          </a:p>
          <a:p>
            <a:r>
              <a:rPr lang="ar-AE" sz="4000" dirty="0" smtClean="0">
                <a:solidFill>
                  <a:schemeClr val="bg1"/>
                </a:solidFill>
                <a:latin typeface="Andalus" pitchFamily="18" charset="-78"/>
                <a:ea typeface="Tahoma" pitchFamily="34" charset="0"/>
                <a:cs typeface="Andalus" pitchFamily="18" charset="-78"/>
              </a:rPr>
              <a:t>﴿لَهَا مَا كَسَبَتْ وَلَكُم مَّا كَسَبْتُم﴾</a:t>
            </a:r>
            <a:endParaRPr lang="en-US" sz="4000" dirty="0" smtClean="0">
              <a:solidFill>
                <a:schemeClr val="bg1"/>
              </a:solidFill>
              <a:latin typeface="Andalus" pitchFamily="18" charset="-78"/>
              <a:ea typeface="Tahoma" pitchFamily="34" charset="0"/>
              <a:cs typeface="Andalus" pitchFamily="18" charset="-78"/>
            </a:endParaRPr>
          </a:p>
          <a:p>
            <a:pPr>
              <a:buNone/>
            </a:pPr>
            <a:r>
              <a:rPr lang="en-US" sz="4000" dirty="0" smtClean="0">
                <a:solidFill>
                  <a:schemeClr val="bg1"/>
                </a:solidFill>
                <a:latin typeface="Andalus" pitchFamily="18" charset="-78"/>
                <a:ea typeface="Tahoma" pitchFamily="34" charset="0"/>
                <a:cs typeface="Andalus" pitchFamily="18" charset="-78"/>
              </a:rPr>
              <a:t>they bear their deeds while you bear yours, </a:t>
            </a:r>
          </a:p>
          <a:p>
            <a:pPr>
              <a:buNone/>
            </a:pPr>
            <a:endParaRPr lang="nb-NO" sz="4000" dirty="0">
              <a:solidFill>
                <a:schemeClr val="bg1"/>
              </a:solidFill>
              <a:latin typeface="Arabic Typesetting" pitchFamily="66" charset="-78"/>
              <a:cs typeface="Arabic Typesetting" pitchFamily="66" charset="-78"/>
            </a:endParaRPr>
          </a:p>
        </p:txBody>
      </p:sp>
    </p:spTree>
  </p:cSld>
  <p:clrMapOvr>
    <a:masterClrMapping/>
  </p:clrMapOvr>
  <p:transition xmlns:p14="http://schemas.microsoft.com/office/powerpoint/2010/mai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pPr algn="ctr"/>
            <a:r>
              <a:rPr lang="ar-AE" sz="6000" dirty="0" smtClean="0">
                <a:solidFill>
                  <a:schemeClr val="bg1"/>
                </a:solidFill>
                <a:latin typeface="Arabic Typesetting" pitchFamily="66" charset="-78"/>
                <a:ea typeface="Tahoma" pitchFamily="34" charset="0"/>
                <a:cs typeface="Arabic Typesetting" pitchFamily="66" charset="-78"/>
              </a:rPr>
              <a:t>﴿وَلاَ تُسْـَلُونَ عَمَّا كَانُوا يَعْمَلُونَ﴾</a:t>
            </a:r>
            <a:endParaRPr lang="nb-NO" sz="6000" dirty="0">
              <a:solidFill>
                <a:schemeClr val="bg1"/>
              </a:solidFill>
              <a:latin typeface="Arabic Typesetting" pitchFamily="66" charset="-78"/>
              <a:ea typeface="Tahoma" pitchFamily="34" charset="0"/>
              <a:cs typeface="Arabic Typesetting" pitchFamily="66" charset="-78"/>
            </a:endParaRPr>
          </a:p>
        </p:txBody>
      </p:sp>
      <p:sp>
        <p:nvSpPr>
          <p:cNvPr id="3" name="Plassholder for innhold 2"/>
          <p:cNvSpPr>
            <a:spLocks noGrp="1"/>
          </p:cNvSpPr>
          <p:nvPr>
            <p:ph idx="1"/>
          </p:nvPr>
        </p:nvSpPr>
        <p:spPr/>
        <p:txBody>
          <a:bodyPr/>
          <a:lstStyle/>
          <a:p>
            <a:r>
              <a:rPr lang="en-US" sz="4000" dirty="0" smtClean="0">
                <a:solidFill>
                  <a:schemeClr val="bg1"/>
                </a:solidFill>
                <a:latin typeface="Andalus" pitchFamily="18" charset="-78"/>
                <a:ea typeface="Tahoma" pitchFamily="34" charset="0"/>
                <a:cs typeface="Andalus" pitchFamily="18" charset="-78"/>
              </a:rPr>
              <a:t>(And you will not be asked of what they used to do) </a:t>
            </a:r>
          </a:p>
          <a:p>
            <a:pPr>
              <a:buNone/>
            </a:pPr>
            <a:endParaRPr lang="nb-N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Baskerville Old Face" pitchFamily="18" charset="0"/>
              </a:rPr>
              <a:t>Conclusion</a:t>
            </a:r>
            <a:r>
              <a:rPr lang="nb-NO" dirty="0" smtClean="0">
                <a:latin typeface="Baskerville Old Face" pitchFamily="18" charset="0"/>
              </a:rPr>
              <a:t>..</a:t>
            </a:r>
            <a:endParaRPr lang="nb-NO" dirty="0">
              <a:latin typeface="Baskerville Old Face" pitchFamily="18" charset="0"/>
            </a:endParaRPr>
          </a:p>
        </p:txBody>
      </p:sp>
      <p:sp>
        <p:nvSpPr>
          <p:cNvPr id="3" name="Plassholder for innhold 2"/>
          <p:cNvSpPr>
            <a:spLocks noGrp="1"/>
          </p:cNvSpPr>
          <p:nvPr>
            <p:ph idx="1"/>
          </p:nvPr>
        </p:nvSpPr>
        <p:spPr/>
        <p:txBody>
          <a:bodyPr/>
          <a:lstStyle/>
          <a:p>
            <a:pPr>
              <a:buNone/>
            </a:pPr>
            <a:r>
              <a:rPr lang="nb-NO" dirty="0" smtClean="0">
                <a:solidFill>
                  <a:schemeClr val="bg1"/>
                </a:solidFill>
                <a:latin typeface="Baskerville Old Face" pitchFamily="18" charset="0"/>
              </a:rPr>
              <a:t>Muslim will be freefrom every colour.......</a:t>
            </a:r>
          </a:p>
          <a:p>
            <a:pPr>
              <a:buNone/>
            </a:pPr>
            <a:r>
              <a:rPr lang="nb-NO" dirty="0" smtClean="0">
                <a:solidFill>
                  <a:schemeClr val="bg1"/>
                </a:solidFill>
                <a:latin typeface="Baskerville Old Face" pitchFamily="18" charset="0"/>
              </a:rPr>
              <a:t>And  full of </a:t>
            </a:r>
          </a:p>
          <a:p>
            <a:pPr>
              <a:buNone/>
            </a:pPr>
            <a:r>
              <a:rPr lang="nb-NO" dirty="0" smtClean="0">
                <a:solidFill>
                  <a:schemeClr val="bg1"/>
                </a:solidFill>
                <a:latin typeface="Baskerville Old Face" pitchFamily="18" charset="0"/>
              </a:rPr>
              <a:t>‘’Sibghatulah’’</a:t>
            </a:r>
            <a:endParaRPr lang="nb-NO" dirty="0">
              <a:solidFill>
                <a:schemeClr val="bg1"/>
              </a:solidFill>
              <a:latin typeface="Baskerville Old Face"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467544" y="1844824"/>
            <a:ext cx="7842131" cy="4562662"/>
          </a:xfrm>
          <a:prstGeom prst="rect">
            <a:avLst/>
          </a:prstGeom>
          <a:noFill/>
          <a:ln w="9525">
            <a:noFill/>
            <a:miter lim="800000"/>
            <a:headEnd/>
            <a:tailEnd/>
          </a:ln>
          <a:effectLst/>
        </p:spPr>
      </p:pic>
      <p:pic>
        <p:nvPicPr>
          <p:cNvPr id="7170" name="Picture 2" descr="C:\Users\iffat\AppData\Local\Microsoft\Windows\Temporary Internet Files\Content.IE5\FBN8Y7HH\MP900443939[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40352" y="116632"/>
            <a:ext cx="1152128" cy="1148472"/>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pic>
        <p:nvPicPr>
          <p:cNvPr id="7172" name="Picture 4" descr="C:\Users\iffat\AppData\Local\Microsoft\Windows\Temporary Internet Files\Content.IE5\2VUD3JAS\MP900432723[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323528" y="188640"/>
            <a:ext cx="936104" cy="1006193"/>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67544" y="188640"/>
            <a:ext cx="8229600" cy="1252728"/>
          </a:xfrm>
        </p:spPr>
        <p:txBody>
          <a:bodyPr>
            <a:noAutofit/>
          </a:bodyPr>
          <a:lstStyle/>
          <a:p>
            <a:pPr algn="ctr"/>
            <a:r>
              <a:rPr lang="nb-NO" sz="8800" dirty="0" smtClean="0">
                <a:latin typeface="Arabic Typesetting" pitchFamily="66" charset="-78"/>
                <a:cs typeface="Arabic Typesetting" pitchFamily="66" charset="-78"/>
              </a:rPr>
              <a:t>Titles</a:t>
            </a:r>
            <a:endParaRPr lang="nb-NO" sz="8800" dirty="0">
              <a:latin typeface="Arabic Typesetting" pitchFamily="66" charset="-78"/>
              <a:cs typeface="Arabic Typesetting" pitchFamily="66" charset="-78"/>
            </a:endParaRPr>
          </a:p>
        </p:txBody>
      </p:sp>
      <p:sp>
        <p:nvSpPr>
          <p:cNvPr id="5" name="Plassholder for innhold 4"/>
          <p:cNvSpPr>
            <a:spLocks noGrp="1"/>
          </p:cNvSpPr>
          <p:nvPr>
            <p:ph idx="1"/>
          </p:nvPr>
        </p:nvSpPr>
        <p:spPr/>
        <p:txBody>
          <a:bodyPr>
            <a:normAutofit/>
          </a:bodyPr>
          <a:lstStyle/>
          <a:p>
            <a:pPr algn="ctr">
              <a:buNone/>
            </a:pPr>
            <a:r>
              <a:rPr lang="ar-AE" sz="6000" b="1" smtClean="0">
                <a:solidFill>
                  <a:schemeClr val="bg1"/>
                </a:solidFill>
                <a:latin typeface="Arabic Typesetting" pitchFamily="66" charset="-78"/>
                <a:cs typeface="Arabic Typesetting" pitchFamily="66" charset="-78"/>
              </a:rPr>
              <a:t>اللہ کی عبادت کا رنگ </a:t>
            </a:r>
            <a:endParaRPr lang="nb-NO" sz="6000" b="1" dirty="0" smtClean="0">
              <a:solidFill>
                <a:schemeClr val="bg1"/>
              </a:solidFill>
              <a:latin typeface="Arabic Typesetting" pitchFamily="66" charset="-78"/>
              <a:cs typeface="Arabic Typesetting" pitchFamily="66" charset="-78"/>
            </a:endParaRPr>
          </a:p>
          <a:p>
            <a:pPr algn="ctr">
              <a:buNone/>
            </a:pPr>
            <a:endParaRPr lang="nb-NO" sz="6000" b="1" dirty="0" smtClean="0">
              <a:solidFill>
                <a:schemeClr val="bg1"/>
              </a:solidFill>
              <a:latin typeface="Arabic Typesetting" pitchFamily="66" charset="-78"/>
              <a:cs typeface="Arabic Typesetting" pitchFamily="66" charset="-78"/>
            </a:endParaRPr>
          </a:p>
        </p:txBody>
      </p:sp>
      <p:pic>
        <p:nvPicPr>
          <p:cNvPr id="2051" name="Picture 3" descr="C:\Users\iffat\AppData\Local\Microsoft\Windows\Temporary Internet Files\Content.IE5\16UY8FLJ\MC90041086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6296" y="4797152"/>
            <a:ext cx="1460484" cy="1791412"/>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800" dirty="0" smtClean="0">
                <a:latin typeface="Baskerville Old Face" pitchFamily="18" charset="0"/>
              </a:rPr>
              <a:t>Goals</a:t>
            </a:r>
            <a:r>
              <a:rPr lang="nb-NO" sz="4800" dirty="0" smtClean="0"/>
              <a:t> (مقاصد) </a:t>
            </a:r>
            <a:endParaRPr lang="nb-NO" dirty="0"/>
          </a:p>
        </p:txBody>
      </p:sp>
      <p:sp>
        <p:nvSpPr>
          <p:cNvPr id="3" name="Plassholder for innhold 2"/>
          <p:cNvSpPr>
            <a:spLocks noGrp="1"/>
          </p:cNvSpPr>
          <p:nvPr>
            <p:ph idx="1"/>
          </p:nvPr>
        </p:nvSpPr>
        <p:spPr>
          <a:xfrm>
            <a:off x="0" y="1484784"/>
            <a:ext cx="9144000" cy="5373216"/>
          </a:xfrm>
        </p:spPr>
        <p:txBody>
          <a:bodyPr>
            <a:normAutofit/>
          </a:bodyPr>
          <a:lstStyle/>
          <a:p>
            <a:r>
              <a:rPr lang="en-US" sz="3800" dirty="0" smtClean="0">
                <a:solidFill>
                  <a:schemeClr val="bg1"/>
                </a:solidFill>
                <a:latin typeface="Andalus" pitchFamily="18" charset="-78"/>
                <a:ea typeface="Tahoma" pitchFamily="34" charset="0"/>
                <a:cs typeface="Andalus" pitchFamily="18" charset="-78"/>
              </a:rPr>
              <a:t>To know the role of Prophet </a:t>
            </a:r>
            <a:r>
              <a:rPr lang="en-US" sz="3800" dirty="0" err="1" smtClean="0">
                <a:solidFill>
                  <a:schemeClr val="bg1"/>
                </a:solidFill>
                <a:latin typeface="Andalus" pitchFamily="18" charset="-78"/>
                <a:ea typeface="Tahoma" pitchFamily="34" charset="0"/>
                <a:cs typeface="Andalus" pitchFamily="18" charset="-78"/>
              </a:rPr>
              <a:t>Abrahim</a:t>
            </a:r>
            <a:r>
              <a:rPr lang="en-US" sz="3800" dirty="0" smtClean="0">
                <a:solidFill>
                  <a:schemeClr val="bg1"/>
                </a:solidFill>
                <a:latin typeface="Andalus" pitchFamily="18" charset="-78"/>
                <a:ea typeface="Tahoma" pitchFamily="34" charset="0"/>
                <a:cs typeface="Andalus" pitchFamily="18" charset="-78"/>
              </a:rPr>
              <a:t> </a:t>
            </a:r>
            <a:endParaRPr lang="en-US" sz="3800" dirty="0" smtClean="0">
              <a:solidFill>
                <a:schemeClr val="bg1"/>
              </a:solidFill>
              <a:latin typeface="Andalus" pitchFamily="18" charset="-78"/>
              <a:ea typeface="Tahoma" pitchFamily="34" charset="0"/>
              <a:cs typeface="Andalus" pitchFamily="18" charset="-78"/>
            </a:endParaRPr>
          </a:p>
          <a:p>
            <a:endParaRPr lang="en-US" sz="3800" dirty="0" smtClean="0">
              <a:solidFill>
                <a:schemeClr val="bg1"/>
              </a:solidFill>
              <a:latin typeface="Andalus" pitchFamily="18" charset="-78"/>
              <a:ea typeface="Tahoma" pitchFamily="34" charset="0"/>
              <a:cs typeface="Andalus" pitchFamily="18" charset="-78"/>
            </a:endParaRPr>
          </a:p>
          <a:p>
            <a:r>
              <a:rPr lang="en-US" sz="3800" dirty="0" smtClean="0">
                <a:solidFill>
                  <a:schemeClr val="bg1"/>
                </a:solidFill>
                <a:latin typeface="Andalus" pitchFamily="18" charset="-78"/>
                <a:ea typeface="Tahoma" pitchFamily="34" charset="0"/>
                <a:cs typeface="Andalus" pitchFamily="18" charset="-78"/>
              </a:rPr>
              <a:t>What is Guidance depends </a:t>
            </a:r>
            <a:r>
              <a:rPr lang="en-US" sz="3800" dirty="0" smtClean="0">
                <a:solidFill>
                  <a:schemeClr val="bg1"/>
                </a:solidFill>
                <a:latin typeface="Andalus" pitchFamily="18" charset="-78"/>
                <a:ea typeface="Tahoma" pitchFamily="34" charset="0"/>
                <a:cs typeface="Andalus" pitchFamily="18" charset="-78"/>
              </a:rPr>
              <a:t>on</a:t>
            </a:r>
          </a:p>
          <a:p>
            <a:endParaRPr lang="en-US" sz="3800" dirty="0" smtClean="0">
              <a:solidFill>
                <a:schemeClr val="bg1"/>
              </a:solidFill>
              <a:latin typeface="Andalus" pitchFamily="18" charset="-78"/>
              <a:ea typeface="Tahoma" pitchFamily="34" charset="0"/>
              <a:cs typeface="Andalus" pitchFamily="18" charset="-78"/>
            </a:endParaRPr>
          </a:p>
          <a:p>
            <a:pPr fontAlgn="t"/>
            <a:r>
              <a:rPr lang="nb-NO" sz="3800" dirty="0" smtClean="0">
                <a:solidFill>
                  <a:schemeClr val="bg1"/>
                </a:solidFill>
                <a:latin typeface="Andalus" pitchFamily="18" charset="-78"/>
                <a:ea typeface="Tahoma" pitchFamily="34" charset="0"/>
                <a:cs typeface="Andalus" pitchFamily="18" charset="-78"/>
              </a:rPr>
              <a:t>To know reality of the Allahs colors</a:t>
            </a:r>
            <a:r>
              <a:rPr lang="nb-NO" sz="3800" dirty="0" smtClean="0">
                <a:solidFill>
                  <a:schemeClr val="bg1"/>
                </a:solidFill>
                <a:latin typeface="Andalus" pitchFamily="18" charset="-78"/>
                <a:ea typeface="Tahoma" pitchFamily="34" charset="0"/>
                <a:cs typeface="Andalus" pitchFamily="18" charset="-78"/>
              </a:rPr>
              <a:t>.</a:t>
            </a:r>
            <a:endParaRPr lang="nb-NO" sz="3800" dirty="0" smtClean="0">
              <a:solidFill>
                <a:schemeClr val="bg1"/>
              </a:solidFill>
              <a:latin typeface="Andalus" pitchFamily="18" charset="-78"/>
              <a:ea typeface="Tahoma" pitchFamily="34" charset="0"/>
              <a:cs typeface="Andalus" pitchFamily="18" charset="-78"/>
            </a:endParaRPr>
          </a:p>
          <a:p>
            <a:pPr fontAlgn="t"/>
            <a:r>
              <a:rPr lang="nb-NO" sz="3800" dirty="0" smtClean="0">
                <a:solidFill>
                  <a:schemeClr val="bg1"/>
                </a:solidFill>
                <a:latin typeface="Andalus" pitchFamily="18" charset="-78"/>
                <a:ea typeface="Tahoma" pitchFamily="34" charset="0"/>
                <a:cs typeface="Andalus" pitchFamily="18" charset="-78"/>
              </a:rPr>
              <a:t>Can color themselves to Allah</a:t>
            </a:r>
            <a:r>
              <a:rPr lang="nb-NO" sz="3800" dirty="0" smtClean="0">
                <a:solidFill>
                  <a:schemeClr val="bg1"/>
                </a:solidFill>
                <a:latin typeface="Andalus" pitchFamily="18" charset="-78"/>
                <a:ea typeface="Tahoma" pitchFamily="34" charset="0"/>
                <a:cs typeface="Andalus" pitchFamily="18" charset="-78"/>
              </a:rPr>
              <a:t>.</a:t>
            </a:r>
            <a:endParaRPr lang="nb-NO" sz="3800" dirty="0" smtClean="0">
              <a:solidFill>
                <a:schemeClr val="bg1"/>
              </a:solidFill>
              <a:latin typeface="Andalus" pitchFamily="18" charset="-78"/>
              <a:ea typeface="Tahoma" pitchFamily="34" charset="0"/>
              <a:cs typeface="Andalus" pitchFamily="18" charset="-78"/>
            </a:endParaRPr>
          </a:p>
          <a:p>
            <a:pPr fontAlgn="t"/>
            <a:r>
              <a:rPr lang="nb-NO" sz="3800" dirty="0" err="1" smtClean="0">
                <a:solidFill>
                  <a:schemeClr val="bg1"/>
                </a:solidFill>
                <a:latin typeface="Andalus" pitchFamily="18" charset="-78"/>
                <a:ea typeface="Tahoma" pitchFamily="34" charset="0"/>
                <a:cs typeface="Andalus" pitchFamily="18" charset="-78"/>
              </a:rPr>
              <a:t>Try</a:t>
            </a:r>
            <a:r>
              <a:rPr lang="nb-NO" sz="3800" dirty="0" smtClean="0">
                <a:solidFill>
                  <a:schemeClr val="bg1"/>
                </a:solidFill>
                <a:latin typeface="Andalus" pitchFamily="18" charset="-78"/>
                <a:ea typeface="Tahoma" pitchFamily="34" charset="0"/>
                <a:cs typeface="Andalus" pitchFamily="18" charset="-78"/>
              </a:rPr>
              <a:t> to </a:t>
            </a:r>
            <a:r>
              <a:rPr lang="nb-NO" sz="3800" dirty="0" err="1" smtClean="0">
                <a:solidFill>
                  <a:schemeClr val="bg1"/>
                </a:solidFill>
                <a:latin typeface="Andalus" pitchFamily="18" charset="-78"/>
                <a:ea typeface="Tahoma" pitchFamily="34" charset="0"/>
                <a:cs typeface="Andalus" pitchFamily="18" charset="-78"/>
              </a:rPr>
              <a:t>learn</a:t>
            </a:r>
            <a:r>
              <a:rPr lang="nb-NO" sz="3800" dirty="0" smtClean="0">
                <a:solidFill>
                  <a:schemeClr val="bg1"/>
                </a:solidFill>
                <a:latin typeface="Andalus" pitchFamily="18" charset="-78"/>
                <a:ea typeface="Tahoma" pitchFamily="34" charset="0"/>
                <a:cs typeface="Andalus" pitchFamily="18" charset="-78"/>
              </a:rPr>
              <a:t> </a:t>
            </a:r>
            <a:r>
              <a:rPr lang="nb-NO" sz="3800" dirty="0" err="1" smtClean="0">
                <a:solidFill>
                  <a:schemeClr val="bg1"/>
                </a:solidFill>
                <a:latin typeface="Andalus" pitchFamily="18" charset="-78"/>
                <a:ea typeface="Tahoma" pitchFamily="34" charset="0"/>
                <a:cs typeface="Andalus" pitchFamily="18" charset="-78"/>
              </a:rPr>
              <a:t>Allah's</a:t>
            </a:r>
            <a:r>
              <a:rPr lang="nb-NO" sz="3800" dirty="0" smtClean="0">
                <a:solidFill>
                  <a:schemeClr val="bg1"/>
                </a:solidFill>
                <a:latin typeface="Andalus" pitchFamily="18" charset="-78"/>
                <a:ea typeface="Tahoma" pitchFamily="34" charset="0"/>
                <a:cs typeface="Andalus" pitchFamily="18" charset="-78"/>
              </a:rPr>
              <a:t> </a:t>
            </a:r>
            <a:r>
              <a:rPr lang="nb-NO" sz="3800" dirty="0" err="1" smtClean="0">
                <a:solidFill>
                  <a:schemeClr val="bg1"/>
                </a:solidFill>
                <a:latin typeface="Andalus" pitchFamily="18" charset="-78"/>
                <a:ea typeface="Tahoma" pitchFamily="34" charset="0"/>
                <a:cs typeface="Andalus" pitchFamily="18" charset="-78"/>
              </a:rPr>
              <a:t>favorite</a:t>
            </a:r>
            <a:r>
              <a:rPr lang="nb-NO" sz="3800" dirty="0" smtClean="0">
                <a:solidFill>
                  <a:schemeClr val="bg1"/>
                </a:solidFill>
                <a:latin typeface="Andalus" pitchFamily="18" charset="-78"/>
                <a:ea typeface="Tahoma" pitchFamily="34" charset="0"/>
                <a:cs typeface="Andalus" pitchFamily="18" charset="-78"/>
              </a:rPr>
              <a:t> </a:t>
            </a:r>
            <a:r>
              <a:rPr lang="nb-NO" sz="3800" dirty="0" err="1" smtClean="0">
                <a:solidFill>
                  <a:schemeClr val="bg1"/>
                </a:solidFill>
                <a:latin typeface="Andalus" pitchFamily="18" charset="-78"/>
                <a:ea typeface="Tahoma" pitchFamily="34" charset="0"/>
                <a:cs typeface="Andalus" pitchFamily="18" charset="-78"/>
              </a:rPr>
              <a:t>attitudes</a:t>
            </a:r>
            <a:r>
              <a:rPr lang="nb-NO" sz="3800" dirty="0" smtClean="0">
                <a:solidFill>
                  <a:schemeClr val="bg1"/>
                </a:solidFill>
                <a:latin typeface="Andalus" pitchFamily="18" charset="-78"/>
                <a:ea typeface="Tahoma" pitchFamily="34" charset="0"/>
                <a:cs typeface="Andalus" pitchFamily="18" charset="-78"/>
              </a:rPr>
              <a:t> .</a:t>
            </a:r>
          </a:p>
          <a:p>
            <a:pPr fontAlgn="t"/>
            <a:r>
              <a:rPr lang="nb-NO" sz="3800" dirty="0" smtClean="0">
                <a:solidFill>
                  <a:schemeClr val="bg1"/>
                </a:solidFill>
                <a:latin typeface="Andalus" pitchFamily="18" charset="-78"/>
                <a:ea typeface="Tahoma" pitchFamily="34" charset="0"/>
                <a:cs typeface="Andalus" pitchFamily="18" charset="-78"/>
              </a:rPr>
              <a:t>Unfavorite attitudes </a:t>
            </a:r>
          </a:p>
          <a:p>
            <a:pPr>
              <a:buNone/>
            </a:pPr>
            <a:endParaRPr lang="nb-NO" sz="5200" dirty="0">
              <a:solidFill>
                <a:schemeClr val="bg1"/>
              </a:solidFill>
              <a:latin typeface="Arabic Typesetting" pitchFamily="66" charset="-78"/>
              <a:cs typeface="Arabic Typesetting" pitchFamily="66" charset="-78"/>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nb-NO" b="1" dirty="0" smtClean="0">
                <a:latin typeface="Andalus" pitchFamily="18" charset="-78"/>
                <a:cs typeface="Andalus" pitchFamily="18" charset="-78"/>
              </a:rPr>
              <a:t>Main Topics of Lesson</a:t>
            </a:r>
            <a:endParaRPr lang="nb-NO" b="1" dirty="0">
              <a:latin typeface="Andalus" pitchFamily="18" charset="-78"/>
              <a:cs typeface="Andalus" pitchFamily="18" charset="-78"/>
            </a:endParaRPr>
          </a:p>
        </p:txBody>
      </p:sp>
      <p:sp>
        <p:nvSpPr>
          <p:cNvPr id="2" name="Content Placeholder 1"/>
          <p:cNvSpPr>
            <a:spLocks noGrp="1"/>
          </p:cNvSpPr>
          <p:nvPr>
            <p:ph idx="1"/>
          </p:nvPr>
        </p:nvSpPr>
        <p:spPr>
          <a:xfrm>
            <a:off x="179512" y="1628800"/>
            <a:ext cx="8784976" cy="4824536"/>
          </a:xfrm>
        </p:spPr>
        <p:txBody>
          <a:bodyPr>
            <a:noAutofit/>
          </a:bodyPr>
          <a:lstStyle/>
          <a:p>
            <a:pPr fontAlgn="t">
              <a:buNone/>
            </a:pPr>
            <a:r>
              <a:rPr lang="nb-NO" b="1" dirty="0" smtClean="0"/>
              <a:t>    </a:t>
            </a:r>
            <a:r>
              <a:rPr lang="nb-NO" sz="2800" b="1" dirty="0" smtClean="0">
                <a:solidFill>
                  <a:schemeClr val="bg1"/>
                </a:solidFill>
                <a:latin typeface="Tahoma" pitchFamily="34" charset="0"/>
                <a:ea typeface="Tahoma" pitchFamily="34" charset="0"/>
                <a:cs typeface="Tahoma" pitchFamily="34" charset="0"/>
              </a:rPr>
              <a:t>[</a:t>
            </a:r>
            <a:r>
              <a:rPr lang="nb-NO" b="1" dirty="0" smtClean="0">
                <a:solidFill>
                  <a:schemeClr val="bg1"/>
                </a:solidFill>
                <a:latin typeface="Andalus" pitchFamily="18" charset="-78"/>
                <a:ea typeface="Tahoma" pitchFamily="34" charset="0"/>
                <a:cs typeface="Andalus" pitchFamily="18" charset="-78"/>
              </a:rPr>
              <a:t>130]</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Ibrahim's</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method</a:t>
            </a:r>
            <a:r>
              <a:rPr lang="nb-NO" dirty="0" smtClean="0">
                <a:solidFill>
                  <a:schemeClr val="bg1"/>
                </a:solidFill>
                <a:latin typeface="Andalus" pitchFamily="18" charset="-78"/>
                <a:ea typeface="Tahoma" pitchFamily="34" charset="0"/>
                <a:cs typeface="Andalus" pitchFamily="18" charset="-78"/>
              </a:rPr>
              <a:t> is </a:t>
            </a:r>
            <a:r>
              <a:rPr lang="nb-NO" dirty="0" err="1" smtClean="0">
                <a:solidFill>
                  <a:schemeClr val="bg1"/>
                </a:solidFill>
                <a:latin typeface="Andalus" pitchFamily="18" charset="-78"/>
                <a:ea typeface="Tahoma" pitchFamily="34" charset="0"/>
                <a:cs typeface="Andalus" pitchFamily="18" charset="-78"/>
              </a:rPr>
              <a:t>being</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wise</a:t>
            </a:r>
            <a:r>
              <a:rPr lang="nb-NO" dirty="0" smtClean="0">
                <a:solidFill>
                  <a:schemeClr val="bg1"/>
                </a:solidFill>
                <a:latin typeface="Andalus" pitchFamily="18" charset="-78"/>
                <a:ea typeface="Tahoma" pitchFamily="34" charset="0"/>
                <a:cs typeface="Andalus" pitchFamily="18" charset="-78"/>
              </a:rPr>
              <a:t>.</a:t>
            </a:r>
            <a:br>
              <a:rPr lang="nb-NO" dirty="0" smtClean="0">
                <a:solidFill>
                  <a:schemeClr val="bg1"/>
                </a:solidFill>
                <a:latin typeface="Andalus" pitchFamily="18" charset="-78"/>
                <a:ea typeface="Tahoma" pitchFamily="34" charset="0"/>
                <a:cs typeface="Andalus" pitchFamily="18" charset="-78"/>
              </a:rPr>
            </a:br>
            <a:r>
              <a:rPr lang="nb-NO" b="1" dirty="0" smtClean="0">
                <a:solidFill>
                  <a:schemeClr val="bg1"/>
                </a:solidFill>
                <a:latin typeface="Andalus" pitchFamily="18" charset="-78"/>
                <a:ea typeface="Tahoma" pitchFamily="34" charset="0"/>
                <a:cs typeface="Andalus" pitchFamily="18" charset="-78"/>
              </a:rPr>
              <a:t>[131]</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what</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was</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the</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reason</a:t>
            </a:r>
            <a:r>
              <a:rPr lang="nb-NO" dirty="0" smtClean="0">
                <a:solidFill>
                  <a:schemeClr val="bg1"/>
                </a:solidFill>
                <a:latin typeface="Andalus" pitchFamily="18" charset="-78"/>
                <a:ea typeface="Tahoma" pitchFamily="34" charset="0"/>
                <a:cs typeface="Andalus" pitchFamily="18" charset="-78"/>
              </a:rPr>
              <a:t> to </a:t>
            </a:r>
            <a:r>
              <a:rPr lang="nb-NO" dirty="0" err="1" smtClean="0">
                <a:solidFill>
                  <a:schemeClr val="bg1"/>
                </a:solidFill>
                <a:latin typeface="Andalus" pitchFamily="18" charset="-78"/>
                <a:ea typeface="Tahoma" pitchFamily="34" charset="0"/>
                <a:cs typeface="Andalus" pitchFamily="18" charset="-78"/>
              </a:rPr>
              <a:t>chooes</a:t>
            </a:r>
            <a:r>
              <a:rPr lang="nb-NO" dirty="0" smtClean="0">
                <a:solidFill>
                  <a:schemeClr val="bg1"/>
                </a:solidFill>
                <a:latin typeface="Andalus" pitchFamily="18" charset="-78"/>
                <a:ea typeface="Tahoma" pitchFamily="34" charset="0"/>
                <a:cs typeface="Andalus" pitchFamily="18" charset="-78"/>
              </a:rPr>
              <a:t> Ibrahim. </a:t>
            </a:r>
            <a:br>
              <a:rPr lang="nb-NO" dirty="0" smtClean="0">
                <a:solidFill>
                  <a:schemeClr val="bg1"/>
                </a:solidFill>
                <a:latin typeface="Andalus" pitchFamily="18" charset="-78"/>
                <a:ea typeface="Tahoma" pitchFamily="34" charset="0"/>
                <a:cs typeface="Andalus" pitchFamily="18" charset="-78"/>
              </a:rPr>
            </a:br>
            <a:r>
              <a:rPr lang="nb-NO" b="1" dirty="0" smtClean="0">
                <a:solidFill>
                  <a:schemeClr val="bg1"/>
                </a:solidFill>
                <a:latin typeface="Andalus" pitchFamily="18" charset="-78"/>
                <a:ea typeface="Tahoma" pitchFamily="34" charset="0"/>
                <a:cs typeface="Andalus" pitchFamily="18" charset="-78"/>
              </a:rPr>
              <a:t>[132-133]</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worrid</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about</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generations</a:t>
            </a:r>
            <a:r>
              <a:rPr lang="nb-NO" dirty="0" smtClean="0">
                <a:solidFill>
                  <a:schemeClr val="bg1"/>
                </a:solidFill>
                <a:latin typeface="Andalus" pitchFamily="18" charset="-78"/>
                <a:ea typeface="Tahoma" pitchFamily="34" charset="0"/>
                <a:cs typeface="Andalus" pitchFamily="18" charset="-78"/>
              </a:rPr>
              <a:t> religion</a:t>
            </a:r>
            <a:br>
              <a:rPr lang="nb-NO" dirty="0" smtClean="0">
                <a:solidFill>
                  <a:schemeClr val="bg1"/>
                </a:solidFill>
                <a:latin typeface="Andalus" pitchFamily="18" charset="-78"/>
                <a:ea typeface="Tahoma" pitchFamily="34" charset="0"/>
                <a:cs typeface="Andalus" pitchFamily="18" charset="-78"/>
              </a:rPr>
            </a:br>
            <a:r>
              <a:rPr lang="nb-NO" b="1" dirty="0" smtClean="0">
                <a:solidFill>
                  <a:schemeClr val="bg1"/>
                </a:solidFill>
                <a:latin typeface="Andalus" pitchFamily="18" charset="-78"/>
                <a:ea typeface="Tahoma" pitchFamily="34" charset="0"/>
                <a:cs typeface="Andalus" pitchFamily="18" charset="-78"/>
              </a:rPr>
              <a:t>[134]</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father's</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good</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work</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will</a:t>
            </a:r>
            <a:r>
              <a:rPr lang="nb-NO" dirty="0" smtClean="0">
                <a:solidFill>
                  <a:schemeClr val="bg1"/>
                </a:solidFill>
                <a:latin typeface="Andalus" pitchFamily="18" charset="-78"/>
                <a:ea typeface="Tahoma" pitchFamily="34" charset="0"/>
                <a:cs typeface="Andalus" pitchFamily="18" charset="-78"/>
              </a:rPr>
              <a:t> not </a:t>
            </a:r>
            <a:r>
              <a:rPr lang="nb-NO" dirty="0" err="1" smtClean="0">
                <a:solidFill>
                  <a:schemeClr val="bg1"/>
                </a:solidFill>
                <a:latin typeface="Andalus" pitchFamily="18" charset="-78"/>
                <a:ea typeface="Tahoma" pitchFamily="34" charset="0"/>
                <a:cs typeface="Andalus" pitchFamily="18" charset="-78"/>
              </a:rPr>
              <a:t>help</a:t>
            </a:r>
            <a:r>
              <a:rPr lang="nb-NO" dirty="0" smtClean="0">
                <a:solidFill>
                  <a:schemeClr val="bg1"/>
                </a:solidFill>
                <a:latin typeface="Andalus" pitchFamily="18" charset="-78"/>
                <a:ea typeface="Tahoma" pitchFamily="34" charset="0"/>
                <a:cs typeface="Andalus" pitchFamily="18" charset="-78"/>
              </a:rPr>
              <a:t> his son.  </a:t>
            </a:r>
          </a:p>
          <a:p>
            <a:pPr fontAlgn="t">
              <a:buNone/>
            </a:pPr>
            <a:r>
              <a:rPr lang="nb-NO" b="1" dirty="0" smtClean="0">
                <a:solidFill>
                  <a:schemeClr val="bg1"/>
                </a:solidFill>
                <a:latin typeface="Andalus" pitchFamily="18" charset="-78"/>
                <a:ea typeface="Tahoma" pitchFamily="34" charset="0"/>
                <a:cs typeface="Andalus" pitchFamily="18" charset="-78"/>
              </a:rPr>
              <a:t>    [135-136]</a:t>
            </a:r>
            <a:r>
              <a:rPr lang="nb-NO" dirty="0" smtClean="0">
                <a:solidFill>
                  <a:schemeClr val="bg1"/>
                </a:solidFill>
                <a:latin typeface="Andalus" pitchFamily="18" charset="-78"/>
                <a:ea typeface="Tahoma" pitchFamily="34" charset="0"/>
                <a:cs typeface="Andalus" pitchFamily="18" charset="-78"/>
              </a:rPr>
              <a:t> my </a:t>
            </a:r>
            <a:r>
              <a:rPr lang="nb-NO" dirty="0" err="1" smtClean="0">
                <a:solidFill>
                  <a:schemeClr val="bg1"/>
                </a:solidFill>
                <a:latin typeface="Andalus" pitchFamily="18" charset="-78"/>
                <a:ea typeface="Tahoma" pitchFamily="34" charset="0"/>
                <a:cs typeface="Andalus" pitchFamily="18" charset="-78"/>
              </a:rPr>
              <a:t>maslaq</a:t>
            </a:r>
            <a:r>
              <a:rPr lang="nb-NO" dirty="0" smtClean="0">
                <a:solidFill>
                  <a:schemeClr val="bg1"/>
                </a:solidFill>
                <a:latin typeface="Andalus" pitchFamily="18" charset="-78"/>
                <a:ea typeface="Tahoma" pitchFamily="34" charset="0"/>
                <a:cs typeface="Andalus" pitchFamily="18" charset="-78"/>
              </a:rPr>
              <a:t> is ……… / not……….</a:t>
            </a:r>
            <a:br>
              <a:rPr lang="nb-NO" dirty="0" smtClean="0">
                <a:solidFill>
                  <a:schemeClr val="bg1"/>
                </a:solidFill>
                <a:latin typeface="Andalus" pitchFamily="18" charset="-78"/>
                <a:ea typeface="Tahoma" pitchFamily="34" charset="0"/>
                <a:cs typeface="Andalus" pitchFamily="18" charset="-78"/>
              </a:rPr>
            </a:br>
            <a:r>
              <a:rPr lang="nb-NO" b="1" dirty="0" smtClean="0">
                <a:solidFill>
                  <a:schemeClr val="bg1"/>
                </a:solidFill>
                <a:latin typeface="Andalus" pitchFamily="18" charset="-78"/>
                <a:ea typeface="Tahoma" pitchFamily="34" charset="0"/>
                <a:cs typeface="Andalus" pitchFamily="18" charset="-78"/>
              </a:rPr>
              <a:t>[137]</a:t>
            </a:r>
            <a:r>
              <a:rPr lang="nb-NO" dirty="0" smtClean="0">
                <a:solidFill>
                  <a:schemeClr val="bg1"/>
                </a:solidFill>
                <a:latin typeface="Andalus" pitchFamily="18" charset="-78"/>
                <a:ea typeface="Tahoma" pitchFamily="34" charset="0"/>
                <a:cs typeface="Andalus" pitchFamily="18" charset="-78"/>
              </a:rPr>
              <a:t> Standard </a:t>
            </a:r>
            <a:r>
              <a:rPr lang="nb-NO" dirty="0" err="1" smtClean="0">
                <a:solidFill>
                  <a:schemeClr val="bg1"/>
                </a:solidFill>
                <a:latin typeface="Andalus" pitchFamily="18" charset="-78"/>
                <a:ea typeface="Tahoma" pitchFamily="34" charset="0"/>
                <a:cs typeface="Andalus" pitchFamily="18" charset="-78"/>
              </a:rPr>
              <a:t>faith</a:t>
            </a:r>
            <a:r>
              <a:rPr lang="nb-NO" dirty="0" smtClean="0">
                <a:solidFill>
                  <a:schemeClr val="bg1"/>
                </a:solidFill>
                <a:latin typeface="Andalus" pitchFamily="18" charset="-78"/>
                <a:ea typeface="Tahoma" pitchFamily="34" charset="0"/>
                <a:cs typeface="Andalus" pitchFamily="18" charset="-78"/>
              </a:rPr>
              <a:t>. </a:t>
            </a:r>
            <a:br>
              <a:rPr lang="nb-NO" dirty="0" smtClean="0">
                <a:solidFill>
                  <a:schemeClr val="bg1"/>
                </a:solidFill>
                <a:latin typeface="Andalus" pitchFamily="18" charset="-78"/>
                <a:ea typeface="Tahoma" pitchFamily="34" charset="0"/>
                <a:cs typeface="Andalus" pitchFamily="18" charset="-78"/>
              </a:rPr>
            </a:br>
            <a:r>
              <a:rPr lang="nb-NO" b="1" dirty="0" smtClean="0">
                <a:solidFill>
                  <a:schemeClr val="bg1"/>
                </a:solidFill>
                <a:latin typeface="Andalus" pitchFamily="18" charset="-78"/>
                <a:ea typeface="Tahoma" pitchFamily="34" charset="0"/>
                <a:cs typeface="Andalus" pitchFamily="18" charset="-78"/>
              </a:rPr>
              <a:t>[138-139]</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Get</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the</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color</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of</a:t>
            </a:r>
            <a:r>
              <a:rPr lang="nb-NO" dirty="0" smtClean="0">
                <a:solidFill>
                  <a:schemeClr val="bg1"/>
                </a:solidFill>
                <a:latin typeface="Andalus" pitchFamily="18" charset="-78"/>
                <a:ea typeface="Tahoma" pitchFamily="34" charset="0"/>
                <a:cs typeface="Andalus" pitchFamily="18" charset="-78"/>
              </a:rPr>
              <a:t> Allah.</a:t>
            </a:r>
            <a:br>
              <a:rPr lang="nb-NO" dirty="0" smtClean="0">
                <a:solidFill>
                  <a:schemeClr val="bg1"/>
                </a:solidFill>
                <a:latin typeface="Andalus" pitchFamily="18" charset="-78"/>
                <a:ea typeface="Tahoma" pitchFamily="34" charset="0"/>
                <a:cs typeface="Andalus" pitchFamily="18" charset="-78"/>
              </a:rPr>
            </a:br>
            <a:r>
              <a:rPr lang="nb-NO" b="1" dirty="0" smtClean="0">
                <a:solidFill>
                  <a:schemeClr val="bg1"/>
                </a:solidFill>
                <a:latin typeface="Andalus" pitchFamily="18" charset="-78"/>
                <a:ea typeface="Tahoma" pitchFamily="34" charset="0"/>
                <a:cs typeface="Andalus" pitchFamily="18" charset="-78"/>
              </a:rPr>
              <a:t> [140-141] </a:t>
            </a:r>
            <a:r>
              <a:rPr lang="nb-NO" dirty="0" err="1" smtClean="0">
                <a:solidFill>
                  <a:schemeClr val="bg1"/>
                </a:solidFill>
                <a:latin typeface="Andalus" pitchFamily="18" charset="-78"/>
                <a:ea typeface="Tahoma" pitchFamily="34" charset="0"/>
                <a:cs typeface="Andalus" pitchFamily="18" charset="-78"/>
              </a:rPr>
              <a:t>everyone</a:t>
            </a:r>
            <a:r>
              <a:rPr lang="nb-NO" dirty="0" smtClean="0">
                <a:solidFill>
                  <a:schemeClr val="bg1"/>
                </a:solidFill>
                <a:latin typeface="Andalus" pitchFamily="18" charset="-78"/>
                <a:ea typeface="Tahoma" pitchFamily="34" charset="0"/>
                <a:cs typeface="Andalus" pitchFamily="18" charset="-78"/>
              </a:rPr>
              <a:t> is </a:t>
            </a:r>
            <a:r>
              <a:rPr lang="nb-NO" dirty="0" err="1" smtClean="0">
                <a:solidFill>
                  <a:schemeClr val="bg1"/>
                </a:solidFill>
                <a:latin typeface="Andalus" pitchFamily="18" charset="-78"/>
                <a:ea typeface="Tahoma" pitchFamily="34" charset="0"/>
                <a:cs typeface="Andalus" pitchFamily="18" charset="-78"/>
              </a:rPr>
              <a:t>responsible</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of</a:t>
            </a:r>
            <a:r>
              <a:rPr lang="nb-NO" dirty="0" smtClean="0">
                <a:solidFill>
                  <a:schemeClr val="bg1"/>
                </a:solidFill>
                <a:latin typeface="Andalus" pitchFamily="18" charset="-78"/>
                <a:ea typeface="Tahoma" pitchFamily="34" charset="0"/>
                <a:cs typeface="Andalus" pitchFamily="18" charset="-78"/>
              </a:rPr>
              <a:t> </a:t>
            </a:r>
            <a:r>
              <a:rPr lang="nb-NO" dirty="0" err="1" smtClean="0">
                <a:solidFill>
                  <a:schemeClr val="bg1"/>
                </a:solidFill>
                <a:latin typeface="Andalus" pitchFamily="18" charset="-78"/>
                <a:ea typeface="Tahoma" pitchFamily="34" charset="0"/>
                <a:cs typeface="Andalus" pitchFamily="18" charset="-78"/>
              </a:rPr>
              <a:t>each</a:t>
            </a:r>
            <a:r>
              <a:rPr lang="nb-NO" dirty="0" smtClean="0">
                <a:solidFill>
                  <a:schemeClr val="bg1"/>
                </a:solidFill>
                <a:latin typeface="Andalus" pitchFamily="18" charset="-78"/>
                <a:ea typeface="Tahoma" pitchFamily="34" charset="0"/>
                <a:cs typeface="Andalus" pitchFamily="18" charset="-78"/>
              </a:rPr>
              <a:t> action.</a:t>
            </a:r>
          </a:p>
          <a:p>
            <a:pPr>
              <a:buNone/>
            </a:pPr>
            <a:endParaRPr lang="en-US" sz="2800" dirty="0" smtClean="0">
              <a:latin typeface="Arabic Typesetting" pitchFamily="66" charset="-78"/>
              <a:ea typeface="Times New Roman"/>
              <a:cs typeface="Arabic Typesetting" pitchFamily="66" charset="-78"/>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latin typeface="Andalus" pitchFamily="18" charset="-78"/>
                <a:cs typeface="Andalus" pitchFamily="18" charset="-78"/>
              </a:rPr>
              <a:t>Background of Verses…</a:t>
            </a:r>
            <a:endParaRPr lang="en-US" sz="5400" dirty="0">
              <a:latin typeface="Andalus" pitchFamily="18" charset="-78"/>
              <a:cs typeface="Andalus" pitchFamily="18" charset="-78"/>
            </a:endParaRPr>
          </a:p>
        </p:txBody>
      </p:sp>
      <p:sp>
        <p:nvSpPr>
          <p:cNvPr id="3" name="Content Placeholder 2"/>
          <p:cNvSpPr>
            <a:spLocks noGrp="1"/>
          </p:cNvSpPr>
          <p:nvPr>
            <p:ph idx="1"/>
          </p:nvPr>
        </p:nvSpPr>
        <p:spPr>
          <a:xfrm>
            <a:off x="323528" y="1844824"/>
            <a:ext cx="8229600" cy="4625609"/>
          </a:xfrm>
        </p:spPr>
        <p:txBody>
          <a:bodyPr>
            <a:noAutofit/>
          </a:bodyPr>
          <a:lstStyle/>
          <a:p>
            <a:r>
              <a:rPr lang="en-US" sz="6000" dirty="0" smtClean="0">
                <a:solidFill>
                  <a:schemeClr val="bg1"/>
                </a:solidFill>
                <a:latin typeface="Arabic Typesetting" pitchFamily="66" charset="-78"/>
                <a:cs typeface="Arabic Typesetting" pitchFamily="66" charset="-78"/>
              </a:rPr>
              <a:t>Ibrahim did not pray to be Jew or </a:t>
            </a:r>
            <a:r>
              <a:rPr lang="en-US" sz="6000" dirty="0" err="1" smtClean="0">
                <a:solidFill>
                  <a:schemeClr val="bg1"/>
                </a:solidFill>
                <a:latin typeface="Arabic Typesetting" pitchFamily="66" charset="-78"/>
                <a:cs typeface="Arabic Typesetting" pitchFamily="66" charset="-78"/>
              </a:rPr>
              <a:t>Christisn</a:t>
            </a:r>
            <a:r>
              <a:rPr lang="en-US" sz="6000" dirty="0" smtClean="0">
                <a:solidFill>
                  <a:schemeClr val="bg1"/>
                </a:solidFill>
                <a:latin typeface="Arabic Typesetting" pitchFamily="66" charset="-78"/>
                <a:cs typeface="Arabic Typesetting" pitchFamily="66" charset="-78"/>
              </a:rPr>
              <a:t>, He called </a:t>
            </a:r>
            <a:r>
              <a:rPr lang="en-US" sz="6000" dirty="0" err="1" smtClean="0">
                <a:solidFill>
                  <a:schemeClr val="bg1"/>
                </a:solidFill>
                <a:latin typeface="Arabic Typesetting" pitchFamily="66" charset="-78"/>
                <a:cs typeface="Arabic Typesetting" pitchFamily="66" charset="-78"/>
              </a:rPr>
              <a:t>himseld</a:t>
            </a:r>
            <a:r>
              <a:rPr lang="en-US" sz="6000" dirty="0" smtClean="0">
                <a:solidFill>
                  <a:schemeClr val="bg1"/>
                </a:solidFill>
                <a:latin typeface="Arabic Typesetting" pitchFamily="66" charset="-78"/>
                <a:cs typeface="Arabic Typesetting" pitchFamily="66" charset="-78"/>
              </a:rPr>
              <a:t> as </a:t>
            </a:r>
          </a:p>
          <a:p>
            <a:r>
              <a:rPr lang="en-US" sz="6000" dirty="0" smtClean="0">
                <a:solidFill>
                  <a:schemeClr val="bg1"/>
                </a:solidFill>
                <a:latin typeface="Arabic Typesetting" pitchFamily="66" charset="-78"/>
                <a:cs typeface="Arabic Typesetting" pitchFamily="66" charset="-78"/>
              </a:rPr>
              <a:t>Muslim………….</a:t>
            </a:r>
            <a:endParaRPr lang="en-US" sz="6000" dirty="0" smtClean="0">
              <a:solidFill>
                <a:schemeClr val="bg1"/>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185909932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SA" sz="6700" dirty="0" smtClean="0">
                <a:latin typeface="Arabic Typesetting" pitchFamily="66" charset="-78"/>
                <a:cs typeface="Arabic Typesetting" pitchFamily="66" charset="-78"/>
              </a:rPr>
              <a:t>وَمَن يَرۡغَبُ عَن مِّلَّةِ إِبۡرَٲهِـۧمَ[130]</a:t>
            </a:r>
            <a:r>
              <a:rPr lang="nb-NO" sz="6600" dirty="0" smtClean="0"/>
              <a:t/>
            </a:r>
            <a:br>
              <a:rPr lang="nb-NO" sz="6600" dirty="0" smtClean="0"/>
            </a:br>
            <a:endParaRPr lang="en-US" sz="4000" dirty="0" smtClean="0">
              <a:solidFill>
                <a:schemeClr val="bg1"/>
              </a:solidFill>
              <a:latin typeface="Arabic Typesetting" pitchFamily="66" charset="-78"/>
              <a:cs typeface="Arabic Typesetting" pitchFamily="66" charset="-78"/>
            </a:endParaRPr>
          </a:p>
        </p:txBody>
      </p:sp>
      <p:pic>
        <p:nvPicPr>
          <p:cNvPr id="512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645497" y="2441750"/>
            <a:ext cx="3853006" cy="32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tel 7"/>
          <p:cNvSpPr>
            <a:spLocks noGrp="1"/>
          </p:cNvSpPr>
          <p:nvPr>
            <p:ph type="title"/>
          </p:nvPr>
        </p:nvSpPr>
        <p:spPr/>
        <p:txBody>
          <a:bodyPr/>
          <a:lstStyle/>
          <a:p>
            <a:r>
              <a:rPr lang="nb-NO" dirty="0" smtClean="0">
                <a:latin typeface="Baskerville Old Face" pitchFamily="18" charset="0"/>
              </a:rPr>
              <a:t>Continued......</a:t>
            </a:r>
            <a:endParaRPr lang="nb-NO" dirty="0">
              <a:latin typeface="Baskerville Old Face" pitchFamily="18" charset="0"/>
            </a:endParaRPr>
          </a:p>
        </p:txBody>
      </p:sp>
      <p:sp>
        <p:nvSpPr>
          <p:cNvPr id="3" name="Plassholder for innhold 2"/>
          <p:cNvSpPr>
            <a:spLocks noGrp="1"/>
          </p:cNvSpPr>
          <p:nvPr>
            <p:ph sz="half" idx="1"/>
          </p:nvPr>
        </p:nvSpPr>
        <p:spPr/>
        <p:txBody>
          <a:bodyPr/>
          <a:lstStyle/>
          <a:p>
            <a:r>
              <a:rPr lang="ar-SA" b="1" dirty="0" smtClean="0">
                <a:solidFill>
                  <a:schemeClr val="bg1"/>
                </a:solidFill>
                <a:latin typeface="Tahoma" pitchFamily="34" charset="0"/>
                <a:ea typeface="Tahoma" pitchFamily="34" charset="0"/>
                <a:cs typeface="Tahoma" pitchFamily="34" charset="0"/>
              </a:rPr>
              <a:t>وَمَن</a:t>
            </a:r>
            <a:endParaRPr lang="nb-NO" b="1" dirty="0" smtClean="0">
              <a:solidFill>
                <a:schemeClr val="bg1"/>
              </a:solidFill>
              <a:latin typeface="Tahoma" pitchFamily="34" charset="0"/>
              <a:ea typeface="Tahoma" pitchFamily="34" charset="0"/>
              <a:cs typeface="Tahoma" pitchFamily="34" charset="0"/>
            </a:endParaRPr>
          </a:p>
          <a:p>
            <a:pPr>
              <a:buNone/>
            </a:pPr>
            <a:r>
              <a:rPr lang="en-US" dirty="0" smtClean="0">
                <a:solidFill>
                  <a:schemeClr val="bg1"/>
                </a:solidFill>
                <a:latin typeface="Tahoma" pitchFamily="34" charset="0"/>
                <a:ea typeface="Tahoma" pitchFamily="34" charset="0"/>
                <a:cs typeface="Tahoma" pitchFamily="34" charset="0"/>
              </a:rPr>
              <a:t>Do, does</a:t>
            </a:r>
            <a:endParaRPr lang="nb-NO" dirty="0" smtClean="0">
              <a:solidFill>
                <a:schemeClr val="bg1"/>
              </a:solidFill>
              <a:latin typeface="Tahoma" pitchFamily="34" charset="0"/>
              <a:ea typeface="Tahoma" pitchFamily="34" charset="0"/>
              <a:cs typeface="Tahoma" pitchFamily="34" charset="0"/>
            </a:endParaRPr>
          </a:p>
          <a:p>
            <a:pPr>
              <a:buNone/>
            </a:pPr>
            <a:r>
              <a:rPr lang="en-US" dirty="0" smtClean="0">
                <a:solidFill>
                  <a:schemeClr val="bg1"/>
                </a:solidFill>
                <a:latin typeface="Tahoma" pitchFamily="34" charset="0"/>
                <a:ea typeface="Tahoma" pitchFamily="34" charset="0"/>
                <a:cs typeface="Tahoma" pitchFamily="34" charset="0"/>
              </a:rPr>
              <a:t>Koon </a:t>
            </a:r>
            <a:r>
              <a:rPr lang="en-US" dirty="0" err="1" smtClean="0">
                <a:solidFill>
                  <a:schemeClr val="bg1"/>
                </a:solidFill>
                <a:latin typeface="Tahoma" pitchFamily="34" charset="0"/>
                <a:ea typeface="Tahoma" pitchFamily="34" charset="0"/>
                <a:cs typeface="Tahoma" pitchFamily="34" charset="0"/>
              </a:rPr>
              <a:t>hai</a:t>
            </a:r>
            <a:r>
              <a:rPr lang="en-US" dirty="0" smtClean="0">
                <a:solidFill>
                  <a:schemeClr val="bg1"/>
                </a:solidFill>
                <a:latin typeface="Tahoma" pitchFamily="34" charset="0"/>
                <a:ea typeface="Tahoma" pitchFamily="34" charset="0"/>
                <a:cs typeface="Tahoma" pitchFamily="34" charset="0"/>
              </a:rPr>
              <a:t>?</a:t>
            </a:r>
            <a:endParaRPr lang="nb-NO" dirty="0" smtClean="0">
              <a:solidFill>
                <a:schemeClr val="bg1"/>
              </a:solidFill>
              <a:latin typeface="Tahoma" pitchFamily="34" charset="0"/>
              <a:ea typeface="Tahoma" pitchFamily="34" charset="0"/>
              <a:cs typeface="Tahoma" pitchFamily="34" charset="0"/>
            </a:endParaRPr>
          </a:p>
          <a:p>
            <a:pPr>
              <a:buNone/>
            </a:pPr>
            <a:endParaRPr lang="nb-NO" dirty="0" smtClean="0">
              <a:solidFill>
                <a:schemeClr val="bg1"/>
              </a:solidFill>
              <a:latin typeface="Tahoma" pitchFamily="34" charset="0"/>
              <a:ea typeface="Tahoma" pitchFamily="34" charset="0"/>
              <a:cs typeface="Tahoma" pitchFamily="34" charset="0"/>
            </a:endParaRPr>
          </a:p>
          <a:p>
            <a:r>
              <a:rPr lang="ar-SA" b="1" dirty="0" smtClean="0">
                <a:solidFill>
                  <a:schemeClr val="bg1"/>
                </a:solidFill>
                <a:latin typeface="Tahoma" pitchFamily="34" charset="0"/>
                <a:ea typeface="Tahoma" pitchFamily="34" charset="0"/>
                <a:cs typeface="Tahoma" pitchFamily="34" charset="0"/>
              </a:rPr>
              <a:t>يَرۡغَبُ</a:t>
            </a:r>
            <a:endParaRPr lang="nb-NO" b="1" dirty="0" smtClean="0">
              <a:solidFill>
                <a:schemeClr val="bg1"/>
              </a:solidFill>
              <a:latin typeface="Tahoma" pitchFamily="34" charset="0"/>
              <a:ea typeface="Tahoma" pitchFamily="34" charset="0"/>
              <a:cs typeface="Tahoma" pitchFamily="34" charset="0"/>
            </a:endParaRPr>
          </a:p>
          <a:p>
            <a:pPr>
              <a:buNone/>
            </a:pPr>
            <a:r>
              <a:rPr lang="nb-NO" dirty="0" smtClean="0">
                <a:solidFill>
                  <a:schemeClr val="bg1"/>
                </a:solidFill>
                <a:latin typeface="Tahoma" pitchFamily="34" charset="0"/>
                <a:ea typeface="Tahoma" pitchFamily="34" charset="0"/>
                <a:cs typeface="Tahoma" pitchFamily="34" charset="0"/>
              </a:rPr>
              <a:t>To </a:t>
            </a:r>
            <a:r>
              <a:rPr lang="nb-NO" dirty="0" err="1" smtClean="0">
                <a:solidFill>
                  <a:schemeClr val="bg1"/>
                </a:solidFill>
                <a:latin typeface="Tahoma" pitchFamily="34" charset="0"/>
                <a:ea typeface="Tahoma" pitchFamily="34" charset="0"/>
                <a:cs typeface="Tahoma" pitchFamily="34" charset="0"/>
              </a:rPr>
              <a:t>encourage</a:t>
            </a:r>
            <a:endParaRPr lang="nb-NO" dirty="0" smtClean="0">
              <a:solidFill>
                <a:schemeClr val="bg1"/>
              </a:solidFill>
              <a:latin typeface="Tahoma" pitchFamily="34" charset="0"/>
              <a:ea typeface="Tahoma" pitchFamily="34" charset="0"/>
              <a:cs typeface="Tahoma" pitchFamily="34" charset="0"/>
            </a:endParaRPr>
          </a:p>
          <a:p>
            <a:pPr>
              <a:buNone/>
            </a:pPr>
            <a:r>
              <a:rPr lang="ar-AE" dirty="0" smtClean="0">
                <a:solidFill>
                  <a:schemeClr val="bg1"/>
                </a:solidFill>
                <a:latin typeface="Tahoma" pitchFamily="34" charset="0"/>
                <a:ea typeface="Tahoma" pitchFamily="34" charset="0"/>
                <a:cs typeface="Tahoma" pitchFamily="34" charset="0"/>
              </a:rPr>
              <a:t>رغبت   کرنا</a:t>
            </a:r>
          </a:p>
          <a:p>
            <a:pPr>
              <a:buNone/>
            </a:pPr>
            <a:endParaRPr lang="nb-NO" dirty="0" smtClean="0">
              <a:solidFill>
                <a:schemeClr val="bg1"/>
              </a:solidFill>
              <a:latin typeface="Tahoma" pitchFamily="34" charset="0"/>
              <a:ea typeface="Tahoma" pitchFamily="34" charset="0"/>
              <a:cs typeface="Tahoma" pitchFamily="34" charset="0"/>
            </a:endParaRPr>
          </a:p>
          <a:p>
            <a:pPr>
              <a:buNone/>
            </a:pPr>
            <a:endParaRPr lang="nb-NO" dirty="0">
              <a:solidFill>
                <a:schemeClr val="bg1"/>
              </a:solidFill>
              <a:latin typeface="Tahoma" pitchFamily="34" charset="0"/>
              <a:ea typeface="Tahoma" pitchFamily="34" charset="0"/>
              <a:cs typeface="Tahoma" pitchFamily="34" charset="0"/>
            </a:endParaRPr>
          </a:p>
        </p:txBody>
      </p:sp>
      <p:sp>
        <p:nvSpPr>
          <p:cNvPr id="7" name="Plassholder for innhold 6"/>
          <p:cNvSpPr>
            <a:spLocks noGrp="1"/>
          </p:cNvSpPr>
          <p:nvPr>
            <p:ph sz="half" idx="2"/>
          </p:nvPr>
        </p:nvSpPr>
        <p:spPr/>
        <p:txBody>
          <a:bodyPr/>
          <a:lstStyle/>
          <a:p>
            <a:r>
              <a:rPr lang="ar-SA" b="1" dirty="0" smtClean="0">
                <a:solidFill>
                  <a:schemeClr val="bg1"/>
                </a:solidFill>
                <a:latin typeface="Tahoma" pitchFamily="34" charset="0"/>
                <a:ea typeface="Tahoma" pitchFamily="34" charset="0"/>
                <a:cs typeface="Tahoma" pitchFamily="34" charset="0"/>
              </a:rPr>
              <a:t>سَفِهَ نَفۡسَهُ</a:t>
            </a:r>
            <a:endParaRPr lang="nb-NO" b="1" dirty="0" smtClean="0">
              <a:solidFill>
                <a:schemeClr val="bg1"/>
              </a:solidFill>
              <a:latin typeface="Tahoma" pitchFamily="34" charset="0"/>
              <a:ea typeface="Tahoma" pitchFamily="34" charset="0"/>
              <a:cs typeface="Tahoma" pitchFamily="34" charset="0"/>
            </a:endParaRPr>
          </a:p>
          <a:p>
            <a:pPr>
              <a:buNone/>
            </a:pPr>
            <a:endParaRPr lang="nb-NO" dirty="0" smtClean="0">
              <a:solidFill>
                <a:schemeClr val="bg1"/>
              </a:solidFill>
              <a:latin typeface="Tahoma" pitchFamily="34" charset="0"/>
              <a:ea typeface="Tahoma" pitchFamily="34" charset="0"/>
              <a:cs typeface="Tahoma" pitchFamily="34" charset="0"/>
            </a:endParaRPr>
          </a:p>
          <a:p>
            <a:pPr>
              <a:buNone/>
            </a:pPr>
            <a:endParaRPr lang="nb-NO" dirty="0" smtClean="0">
              <a:solidFill>
                <a:schemeClr val="bg1"/>
              </a:solidFill>
              <a:latin typeface="Tahoma" pitchFamily="34" charset="0"/>
              <a:ea typeface="Tahoma" pitchFamily="34" charset="0"/>
              <a:cs typeface="Tahoma" pitchFamily="34" charset="0"/>
            </a:endParaRPr>
          </a:p>
          <a:p>
            <a:pPr>
              <a:buNone/>
            </a:pPr>
            <a:endParaRPr lang="nb-NO" dirty="0" smtClean="0">
              <a:solidFill>
                <a:schemeClr val="bg1"/>
              </a:solidFill>
              <a:latin typeface="Tahoma" pitchFamily="34" charset="0"/>
              <a:ea typeface="Tahoma" pitchFamily="34" charset="0"/>
              <a:cs typeface="Tahoma" pitchFamily="34" charset="0"/>
            </a:endParaRPr>
          </a:p>
          <a:p>
            <a:endParaRPr lang="nb-NO" dirty="0" smtClean="0">
              <a:solidFill>
                <a:schemeClr val="bg1"/>
              </a:solidFill>
              <a:latin typeface="Tahoma" pitchFamily="34" charset="0"/>
              <a:ea typeface="Tahoma" pitchFamily="34" charset="0"/>
              <a:cs typeface="Tahoma" pitchFamily="34" charset="0"/>
            </a:endParaRPr>
          </a:p>
          <a:p>
            <a:r>
              <a:rPr lang="ar-SA" b="1" dirty="0" smtClean="0">
                <a:solidFill>
                  <a:schemeClr val="bg1"/>
                </a:solidFill>
                <a:latin typeface="Tahoma" pitchFamily="34" charset="0"/>
                <a:ea typeface="Tahoma" pitchFamily="34" charset="0"/>
                <a:cs typeface="Tahoma" pitchFamily="34" charset="0"/>
              </a:rPr>
              <a:t>ٱصۡطَفَيۡنَـٰهُ</a:t>
            </a:r>
            <a:endParaRPr lang="nb-NO" b="1" dirty="0" smtClean="0">
              <a:solidFill>
                <a:schemeClr val="bg1"/>
              </a:solidFill>
              <a:latin typeface="Tahoma" pitchFamily="34" charset="0"/>
              <a:ea typeface="Tahoma" pitchFamily="34" charset="0"/>
              <a:cs typeface="Tahoma" pitchFamily="34" charset="0"/>
            </a:endParaRPr>
          </a:p>
          <a:p>
            <a:pPr>
              <a:buNone/>
            </a:pPr>
            <a:endParaRPr lang="nb-NO" dirty="0" smtClean="0"/>
          </a:p>
          <a:p>
            <a:pPr>
              <a:buNone/>
            </a:pPr>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defRPr/>
            </a:pPr>
            <a:r>
              <a:rPr lang="ar-SA" sz="6700" dirty="0" smtClean="0">
                <a:latin typeface="Arabic Typesetting" pitchFamily="66" charset="-78"/>
                <a:cs typeface="Arabic Typesetting" pitchFamily="66" charset="-78"/>
              </a:rPr>
              <a:t>إِذۡ قَالَ لَهُ ۥ رَبُّهُ ۥۤ أَسۡلِمۡ‌ۖ[131]</a:t>
            </a:r>
            <a:r>
              <a:rPr lang="nb-NO" dirty="0" smtClean="0"/>
              <a:t/>
            </a:r>
            <a:br>
              <a:rPr lang="nb-NO" dirty="0" smtClean="0"/>
            </a:br>
            <a:endParaRPr lang="nb-NO"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solidFill>
                  <a:schemeClr val="bg1"/>
                </a:solidFill>
                <a:latin typeface="Andalus" pitchFamily="18" charset="-78"/>
                <a:ea typeface="Tahoma" pitchFamily="34" charset="0"/>
                <a:cs typeface="Andalus" pitchFamily="18" charset="-78"/>
              </a:rPr>
              <a:t>This Ayah indicates that Allah commanded Ibrahim to be sincere with Him and to abide and submit to Him; </a:t>
            </a:r>
          </a:p>
          <a:p>
            <a:endParaRPr lang="en-US" dirty="0" smtClean="0">
              <a:solidFill>
                <a:schemeClr val="bg1"/>
              </a:solidFill>
              <a:latin typeface="Andalus" pitchFamily="18" charset="-78"/>
              <a:ea typeface="Tahoma" pitchFamily="34" charset="0"/>
              <a:cs typeface="Andalus" pitchFamily="18" charset="-78"/>
            </a:endParaRPr>
          </a:p>
          <a:p>
            <a:r>
              <a:rPr lang="en-US" dirty="0" smtClean="0">
                <a:solidFill>
                  <a:schemeClr val="bg1"/>
                </a:solidFill>
                <a:latin typeface="Andalus" pitchFamily="18" charset="-78"/>
                <a:ea typeface="Tahoma" pitchFamily="34" charset="0"/>
                <a:cs typeface="Andalus" pitchFamily="18" charset="-78"/>
              </a:rPr>
              <a:t>Ibrahim perfectly adhered to Allah's command.</a:t>
            </a:r>
            <a:endParaRPr lang="nb-NO" dirty="0">
              <a:solidFill>
                <a:schemeClr val="bg1"/>
              </a:solidFill>
              <a:latin typeface="Andalus" pitchFamily="18" charset="-78"/>
              <a:ea typeface="Tahoma" pitchFamily="34" charset="0"/>
              <a:cs typeface="Andalus" pitchFamily="18" charset="-78"/>
            </a:endParaRP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
  <a:themeElements>
    <a:clrScheme name="Modul">
      <a:dk1>
        <a:sysClr val="windowText" lastClr="000000"/>
      </a:dk1>
      <a:lt1>
        <a:sysClr val="window" lastClr="FFFFFF"/>
      </a:lt1>
      <a:dk2>
        <a:srgbClr xmlns:mc="http://schemas.openxmlformats.org/markup-compatibility/2006" xmlns:a14="http://schemas.microsoft.com/office/drawing/2010/main" val="5A6378" mc:Ignorable=""/>
      </a:dk2>
      <a:lt2>
        <a:srgbClr xmlns:mc="http://schemas.openxmlformats.org/markup-compatibility/2006" xmlns:a14="http://schemas.microsoft.com/office/drawing/2010/main" val="D4D4D6" mc:Ignorable=""/>
      </a:lt2>
      <a:accent1>
        <a:srgbClr xmlns:mc="http://schemas.openxmlformats.org/markup-compatibility/2006" xmlns:a14="http://schemas.microsoft.com/office/drawing/2010/main" val="F0AD00" mc:Ignorable=""/>
      </a:accent1>
      <a:accent2>
        <a:srgbClr xmlns:mc="http://schemas.openxmlformats.org/markup-compatibility/2006" xmlns:a14="http://schemas.microsoft.com/office/drawing/2010/main" val="60B5CC" mc:Ignorable=""/>
      </a:accent2>
      <a:accent3>
        <a:srgbClr xmlns:mc="http://schemas.openxmlformats.org/markup-compatibility/2006" xmlns:a14="http://schemas.microsoft.com/office/drawing/2010/main" val="E66C7D" mc:Ignorable=""/>
      </a:accent3>
      <a:accent4>
        <a:srgbClr xmlns:mc="http://schemas.openxmlformats.org/markup-compatibility/2006" xmlns:a14="http://schemas.microsoft.com/office/drawing/2010/main" val="6BB76D" mc:Ignorable=""/>
      </a:accent4>
      <a:accent5>
        <a:srgbClr xmlns:mc="http://schemas.openxmlformats.org/markup-compatibility/2006" xmlns:a14="http://schemas.microsoft.com/office/drawing/2010/main" val="E88651" mc:Ignorable=""/>
      </a:accent5>
      <a:accent6>
        <a:srgbClr xmlns:mc="http://schemas.openxmlformats.org/markup-compatibility/2006" xmlns:a14="http://schemas.microsoft.com/office/drawing/2010/main" val="C64847" mc:Ignorable=""/>
      </a:accent6>
      <a:hlink>
        <a:srgbClr xmlns:mc="http://schemas.openxmlformats.org/markup-compatibility/2006" xmlns:a14="http://schemas.microsoft.com/office/drawing/2010/main" val="168BBA" mc:Ignorable=""/>
      </a:hlink>
      <a:folHlink>
        <a:srgbClr xmlns:mc="http://schemas.openxmlformats.org/markup-compatibility/2006" xmlns:a14="http://schemas.microsoft.com/office/drawing/2010/main" val="680000" mc:Ignorable=""/>
      </a:folHlink>
    </a:clrScheme>
    <a:fontScheme name="Modu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xmlns:mc="http://schemas.openxmlformats.org/markup-compatibility/2006" xmlns:a14="http://schemas.microsoft.com/office/drawing/2010/main" val="000000" mc:Ignorable="">
                <a:alpha val="38000"/>
              </a:srgbClr>
            </a:outerShdw>
          </a:effectLst>
        </a:effectStyle>
        <a:effectStyle>
          <a:effectLst>
            <a:outerShdw blurRad="39000" dist="25400" dir="5400000" rotWithShape="0">
              <a:srgbClr xmlns:mc="http://schemas.openxmlformats.org/markup-compatibility/2006" xmlns:a14="http://schemas.microsoft.com/office/drawing/2010/main" val="000000" mc:Ignorable="">
                <a:alpha val="38000"/>
              </a:srgbClr>
            </a:outerShdw>
          </a:effectLst>
        </a:effectStyle>
        <a:effectStyle>
          <a:effectLst>
            <a:outerShdw blurRad="39000" dist="25400" dir="5400000" rotWithShape="0">
              <a:srgbClr xmlns:mc="http://schemas.openxmlformats.org/markup-compatibility/2006" xmlns:a14="http://schemas.microsoft.com/office/drawing/2010/main" val="000000" mc:Ignorable="">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xmlns:mc="http://schemas.openxmlformats.org/markup-compatibility/2006" xmlns:a14="http://schemas.microsoft.com/office/drawing/2010/main" val="1F497D" mc:Ignorable=""/>
      </a:dk2>
      <a:lt2>
        <a:srgbClr xmlns:mc="http://schemas.openxmlformats.org/markup-compatibility/2006" xmlns:a14="http://schemas.microsoft.com/office/drawing/2010/main" val="EEECE1" mc:Ignorable=""/>
      </a:lt2>
      <a:accent1>
        <a:srgbClr xmlns:mc="http://schemas.openxmlformats.org/markup-compatibility/2006" xmlns:a14="http://schemas.microsoft.com/office/drawing/2010/main" val="4F81BD" mc:Ignorable=""/>
      </a:accent1>
      <a:accent2>
        <a:srgbClr xmlns:mc="http://schemas.openxmlformats.org/markup-compatibility/2006" xmlns:a14="http://schemas.microsoft.com/office/drawing/2010/main" val="C0504D" mc:Ignorable=""/>
      </a:accent2>
      <a:accent3>
        <a:srgbClr xmlns:mc="http://schemas.openxmlformats.org/markup-compatibility/2006" xmlns:a14="http://schemas.microsoft.com/office/drawing/2010/main" val="9BBB59" mc:Ignorable=""/>
      </a:accent3>
      <a:accent4>
        <a:srgbClr xmlns:mc="http://schemas.openxmlformats.org/markup-compatibility/2006" xmlns:a14="http://schemas.microsoft.com/office/drawing/2010/main" val="8064A2" mc:Ignorable=""/>
      </a:accent4>
      <a:accent5>
        <a:srgbClr xmlns:mc="http://schemas.openxmlformats.org/markup-compatibility/2006" xmlns:a14="http://schemas.microsoft.com/office/drawing/2010/main" val="4BACC6" mc:Ignorable=""/>
      </a:accent5>
      <a:accent6>
        <a:srgbClr xmlns:mc="http://schemas.openxmlformats.org/markup-compatibility/2006" xmlns:a14="http://schemas.microsoft.com/office/drawing/2010/main" val="F79646" mc:Ignorable=""/>
      </a:accent6>
      <a:hlink>
        <a:srgbClr xmlns:mc="http://schemas.openxmlformats.org/markup-compatibility/2006" xmlns:a14="http://schemas.microsoft.com/office/drawing/2010/main" val="0000FF" mc:Ignorable=""/>
      </a:hlink>
      <a:folHlink>
        <a:srgbClr xmlns:mc="http://schemas.openxmlformats.org/markup-compatibility/2006" xmlns:a14="http://schemas.microsoft.com/office/drawing/2010/main" val="800080"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10/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7516</TotalTime>
  <Words>811</Words>
  <Application>Microsoft Office PowerPoint</Application>
  <PresentationFormat>On-screen Show (4:3)</PresentationFormat>
  <Paragraphs>159</Paragraphs>
  <Slides>29</Slides>
  <Notes>11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Modul</vt:lpstr>
      <vt:lpstr>      Sabeel-ul-Huda    </vt:lpstr>
      <vt:lpstr>Tafseer</vt:lpstr>
      <vt:lpstr>Titles</vt:lpstr>
      <vt:lpstr>Goals (مقاصد) </vt:lpstr>
      <vt:lpstr>Main Topics of Lesson</vt:lpstr>
      <vt:lpstr>Background of Verses…</vt:lpstr>
      <vt:lpstr>وَمَن يَرۡغَبُ عَن مِّلَّةِ إِبۡرَٲهِـۧمَ[130] </vt:lpstr>
      <vt:lpstr>Continued......</vt:lpstr>
      <vt:lpstr>إِذۡ قَالَ لَهُ ۥ رَبُّهُ ۥۤ أَسۡلِمۡ‌ۖ[131] </vt:lpstr>
      <vt:lpstr>Continued.....</vt:lpstr>
      <vt:lpstr>وَوَصَّىٰ بِہَآ إِبۡرَٲهِـۧمُ بَنِيهِ[132] </vt:lpstr>
      <vt:lpstr>  أَمۡ كُنتُمۡ شُہَدَآءَ إِذۡ حَضَرَ يَعۡقُوبَ ٱلۡمَوۡتُ[133] </vt:lpstr>
      <vt:lpstr>Continued.....</vt:lpstr>
      <vt:lpstr>Meanings of  Deen..</vt:lpstr>
      <vt:lpstr>  تِلۡكَ أُمَّةٌ۬ قَدۡ خَلَتۡ‌ۖ لَهَا مَا كَسَبَتۡ وَلَكُم[134] </vt:lpstr>
      <vt:lpstr> ﴿لَهَا مَا كَسَبَتْ وَلَكُم مَّا كَسَبْتُم﴾  </vt:lpstr>
      <vt:lpstr>   وَقَالُواْ ڪُونُواْ هُودًا أَوۡ نَصَـٰرَىٰ تَہۡتَدُواْ‌ۗ[135] </vt:lpstr>
      <vt:lpstr>قُولُوٓاْ ءَامَنَّا بِٱللَّهِ وَمَآ أُنزِلَ إِلَيۡنَا[136] </vt:lpstr>
      <vt:lpstr>فَإِنۡ ءَامَنُواْ بِمِثۡلِ مَآ ءَامَنتُم بِهِۦ[137] </vt:lpstr>
      <vt:lpstr>Contnued.....</vt:lpstr>
      <vt:lpstr> صِبۡغَةَ ٱللَّهِ‌ۖ وَمَنۡ أَحۡسَنُ مِنَ ٱللَّهِ[138] </vt:lpstr>
      <vt:lpstr>قُلۡ أَتُحَآجُّونَنَا فِى ٱللَّهِ وَهُوَ رَبُّنَا[139] </vt:lpstr>
      <vt:lpstr>﴿وَلَنَآ أَعْمَـلُنَا وَلَكُمْ أَعْمَـلُكُمْ﴾</vt:lpstr>
      <vt:lpstr>﴿وَنَحْنُ لَهُ مُخْلِصُونَ﴾</vt:lpstr>
      <vt:lpstr> أَمۡ تَقُولُونَ إِنَّ إِبۡرَٲهِـۧمَ وَإِسۡمَـٰعِيلَ[140] </vt:lpstr>
      <vt:lpstr>تِلۡكَ أُمَّةٌ۬ قَدۡ خَلَتۡ‌ۖ لَهَا مَا كَسَبَتۡ [141] </vt:lpstr>
      <vt:lpstr>﴿وَلاَ تُسْـَلُونَ عَمَّا كَانُوا يَعْمَلُونَ﴾</vt:lpstr>
      <vt:lpstr>Conclusion..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Ulfat</dc:creator>
  <cp:lastModifiedBy>iffat</cp:lastModifiedBy>
  <cp:revision>346</cp:revision>
  <dcterms:created xsi:type="dcterms:W3CDTF">2010-10-08T17:38:13Z</dcterms:created>
  <dcterms:modified xsi:type="dcterms:W3CDTF">2010-09-29T08:27:23Z</dcterms:modified>
</cp:coreProperties>
</file>