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notesMasterIdLst>
    <p:notesMasterId r:id="rId28"/>
  </p:notesMasterIdLst>
  <p:sldIdLst>
    <p:sldId id="256" r:id="rId2"/>
    <p:sldId id="273" r:id="rId3"/>
    <p:sldId id="367" r:id="rId4"/>
    <p:sldId id="289" r:id="rId5"/>
    <p:sldId id="376" r:id="rId6"/>
    <p:sldId id="316" r:id="rId7"/>
    <p:sldId id="368" r:id="rId8"/>
    <p:sldId id="386" r:id="rId9"/>
    <p:sldId id="369" r:id="rId10"/>
    <p:sldId id="370" r:id="rId11"/>
    <p:sldId id="387" r:id="rId12"/>
    <p:sldId id="388" r:id="rId13"/>
    <p:sldId id="371" r:id="rId14"/>
    <p:sldId id="384" r:id="rId15"/>
    <p:sldId id="385" r:id="rId16"/>
    <p:sldId id="372" r:id="rId17"/>
    <p:sldId id="383" r:id="rId18"/>
    <p:sldId id="373" r:id="rId19"/>
    <p:sldId id="382" r:id="rId20"/>
    <p:sldId id="374" r:id="rId21"/>
    <p:sldId id="381" r:id="rId22"/>
    <p:sldId id="375" r:id="rId23"/>
    <p:sldId id="378" r:id="rId24"/>
    <p:sldId id="379" r:id="rId25"/>
    <p:sldId id="380" r:id="rId26"/>
    <p:sldId id="280" r:id="rId2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showOutlineIcons="0" snapVertSplitter="1" vertBarState="minimized" horzBarState="maximized">
    <p:restoredLeft sz="34529" autoAdjust="0"/>
    <p:restoredTop sz="91297" autoAdjust="0"/>
  </p:normalViewPr>
  <p:slideViewPr>
    <p:cSldViewPr>
      <p:cViewPr>
        <p:scale>
          <a:sx n="60" d="100"/>
          <a:sy n="60" d="100"/>
        </p:scale>
        <p:origin x="-468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85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69ADA4-CBC2-43D2-8C8E-07ECF471599C}" type="datetimeFigureOut">
              <a:rPr lang="nb-NO" smtClean="0"/>
              <a:pPr/>
              <a:t>27.11.2010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49332D-11D4-4768-AD1E-73951FEDF4FD}" type="slidenum">
              <a:rPr lang="nb-NO" smtClean="0"/>
              <a:pPr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xmlns="" val="3512751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49332D-11D4-4768-AD1E-73951FEDF4FD}" type="slidenum">
              <a:rPr lang="nb-NO" smtClean="0"/>
              <a:pPr/>
              <a:t>1</a:t>
            </a:fld>
            <a:endParaRPr lang="nb-NO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nb-NO" smtClean="0"/>
              <a:t>Klikk for å redigere undertittelstil i malen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27.11.2010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0" name="Rektangel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27.11.2010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ktangel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27.11.2010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27.11.2010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ktangel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27.11.2010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27.11.2010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27.11.2010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27.11.2010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27.11.2010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nb-NO" smtClean="0"/>
              <a:t>Klikk for å redigere tekststiler i malen</a:t>
            </a:r>
          </a:p>
          <a:p>
            <a:pPr lvl="1" eaLnBrk="1" latinLnBrk="0" hangingPunct="1"/>
            <a:r>
              <a:rPr lang="nb-NO" smtClean="0"/>
              <a:t>Andre nivå</a:t>
            </a:r>
          </a:p>
          <a:p>
            <a:pPr lvl="2" eaLnBrk="1" latinLnBrk="0" hangingPunct="1"/>
            <a:r>
              <a:rPr lang="nb-NO" smtClean="0"/>
              <a:t>Tredje nivå</a:t>
            </a:r>
          </a:p>
          <a:p>
            <a:pPr lvl="3" eaLnBrk="1" latinLnBrk="0" hangingPunct="1"/>
            <a:r>
              <a:rPr lang="nb-NO" smtClean="0"/>
              <a:t>Fjerde nivå</a:t>
            </a:r>
          </a:p>
          <a:p>
            <a:pPr lvl="4" eaLnBrk="1" latinLnBrk="0" hangingPunct="1"/>
            <a:r>
              <a:rPr lang="nb-NO" smtClean="0"/>
              <a:t>Femte nivå</a:t>
            </a:r>
            <a:endParaRPr kumimoji="0"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F78733-40C8-414B-B558-F1CCA6B6DA2E}" type="datetimeFigureOut">
              <a:rPr lang="nb-NO" smtClean="0"/>
              <a:pPr/>
              <a:t>27.11.2010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2" name="Rektangel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nb-NO" smtClean="0"/>
              <a:t>Klikk ikonet for å legge til et bilde</a:t>
            </a:r>
            <a:endParaRPr kumimoji="0" lang="en-US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A6F78733-40C8-414B-B558-F1CCA6B6DA2E}" type="datetimeFigureOut">
              <a:rPr lang="nb-NO" smtClean="0"/>
              <a:pPr/>
              <a:t>27.11.2010</a:t>
            </a:fld>
            <a:endParaRPr lang="nb-NO"/>
          </a:p>
        </p:txBody>
      </p:sp>
      <p:sp>
        <p:nvSpPr>
          <p:cNvPr id="11" name="Rektangel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ktangel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chemeClr val="accent5">
                <a:lumMod val="75000"/>
              </a:schemeClr>
            </a:gs>
            <a:gs pos="12000">
              <a:schemeClr val="bg2">
                <a:tint val="48000"/>
                <a:satMod val="300000"/>
              </a:schemeClr>
            </a:gs>
            <a:gs pos="20000">
              <a:schemeClr val="bg2">
                <a:tint val="49000"/>
                <a:satMod val="300000"/>
              </a:schemeClr>
            </a:gs>
            <a:gs pos="100000">
              <a:schemeClr val="bg2">
                <a:shade val="30000"/>
              </a:schemeClr>
            </a:gs>
          </a:gsLst>
          <a:path path="circle">
            <a:fillToRect l="10000" t="-25000" r="10000" b="125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ktangel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ktangel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nb-NO" smtClean="0"/>
              <a:t>Klikk for å redigere tittelstil</a:t>
            </a:r>
            <a:endParaRPr kumimoji="0"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nb-NO" smtClean="0"/>
              <a:t>Klikk for å redigere tekststiler i malen</a:t>
            </a:r>
          </a:p>
          <a:p>
            <a:pPr lvl="1" eaLnBrk="1" latinLnBrk="0" hangingPunct="1"/>
            <a:r>
              <a:rPr kumimoji="0" lang="nb-NO" smtClean="0"/>
              <a:t>Andre nivå</a:t>
            </a:r>
          </a:p>
          <a:p>
            <a:pPr lvl="2" eaLnBrk="1" latinLnBrk="0" hangingPunct="1"/>
            <a:r>
              <a:rPr kumimoji="0" lang="nb-NO" smtClean="0"/>
              <a:t>Tredje nivå</a:t>
            </a:r>
          </a:p>
          <a:p>
            <a:pPr lvl="3" eaLnBrk="1" latinLnBrk="0" hangingPunct="1"/>
            <a:r>
              <a:rPr kumimoji="0" lang="nb-NO" smtClean="0"/>
              <a:t>Fjerde nivå</a:t>
            </a:r>
          </a:p>
          <a:p>
            <a:pPr lvl="4" eaLnBrk="1" latinLnBrk="0" hangingPunct="1"/>
            <a:r>
              <a:rPr kumimoji="0" lang="nb-NO" smtClean="0"/>
              <a:t>Femte nivå</a:t>
            </a:r>
            <a:endParaRPr kumimoji="0"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A6F78733-40C8-414B-B558-F1CCA6B6DA2E}" type="datetimeFigureOut">
              <a:rPr lang="nb-NO" smtClean="0"/>
              <a:pPr/>
              <a:t>27.11.2010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88A8CE7-555B-48CC-BF59-9C7C8808F40A}" type="slidenum">
              <a:rPr lang="nb-NO" smtClean="0"/>
              <a:pPr/>
              <a:t>‹#›</a:t>
            </a:fld>
            <a:endParaRPr lang="nb-N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92696"/>
            <a:ext cx="8077200" cy="4608512"/>
          </a:xfrm>
        </p:spPr>
        <p:txBody>
          <a:bodyPr>
            <a:normAutofit/>
          </a:bodyPr>
          <a:lstStyle/>
          <a:p>
            <a:r>
              <a:rPr lang="nb-NO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itchFamily="18" charset="0"/>
              </a:rPr>
              <a:t>      Sabeel-ul-Huda    </a:t>
            </a:r>
            <a:endParaRPr lang="nb-NO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askerville Old Fac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sz="3200" b="1" dirty="0" smtClean="0"/>
              <a:t>                           </a:t>
            </a:r>
            <a:r>
              <a:rPr lang="nb-NO" sz="3200" b="1" dirty="0" err="1"/>
              <a:t>Lesson</a:t>
            </a:r>
            <a:r>
              <a:rPr lang="nb-NO" sz="3200" b="1" dirty="0"/>
              <a:t> </a:t>
            </a:r>
            <a:r>
              <a:rPr lang="nb-NO" sz="3200" b="1" dirty="0" smtClean="0"/>
              <a:t>18</a:t>
            </a:r>
          </a:p>
          <a:p>
            <a:r>
              <a:rPr lang="nb-NO" sz="3200" b="1" dirty="0" smtClean="0"/>
              <a:t>                   (Al-Baqarah: 122-129 )</a:t>
            </a:r>
            <a:endParaRPr lang="nb-NO" sz="3200" b="1" dirty="0"/>
          </a:p>
        </p:txBody>
      </p:sp>
      <p:pic>
        <p:nvPicPr>
          <p:cNvPr id="1026" name="Picture 2" descr="C:\Users\iffat\AppData\Local\Microsoft\Windows\Temporary Internet Files\Content.IE5\16UY8FLJ\MP900387733[1]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300192" y="5301208"/>
            <a:ext cx="2624591" cy="126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8229600" cy="1252728"/>
          </a:xfrm>
        </p:spPr>
        <p:txBody>
          <a:bodyPr/>
          <a:lstStyle/>
          <a:p>
            <a:pPr marL="1143000" marR="0" lvl="0" indent="-11430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  <a:t>وَإِذِ ٱبۡتَلَىٰٓ إِبۡرَٲهِـۧمَ رَبُّهُ</a:t>
            </a:r>
            <a:r>
              <a:rPr kumimoji="0" lang="nb-NO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  <a:t>                 124 </a:t>
            </a:r>
            <a:r>
              <a:rPr kumimoji="0" lang="ar-SA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  <a:t> </a:t>
            </a:r>
            <a:endParaRPr kumimoji="0" lang="nb-NO" sz="6000" b="1" kern="1200" dirty="0" smtClean="0">
              <a:solidFill>
                <a:schemeClr val="accent1">
                  <a:satMod val="150000"/>
                </a:schemeClr>
              </a:solidFill>
              <a:effectLst/>
              <a:latin typeface="Arabic Typesetting" pitchFamily="66" charset="-78"/>
              <a:ea typeface="+mj-ea"/>
              <a:cs typeface="Arabic Typesetting" pitchFamily="66" charset="-78"/>
            </a:endParaRPr>
          </a:p>
          <a:p>
            <a:pPr marL="1143000" indent="-1143000" algn="ctr">
              <a:buFont typeface="+mj-lt"/>
              <a:buAutoNum type="arabicPeriod" startAt="122"/>
            </a:pPr>
            <a:endParaRPr lang="nb-NO" sz="60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Ibrahim Al-Khalil was an Imam for the People</a:t>
            </a:r>
          </a:p>
          <a:p>
            <a:endParaRPr lang="en-US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What were trials of Ibrahim?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Fitrat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ka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imthaan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633222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Aqal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ka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imtihan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633222" indent="-514350">
              <a:buFont typeface="+mj-lt"/>
              <a:buAutoNum type="arabicPeriod"/>
            </a:pP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Ahkamat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ky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zariy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zmaya</a:t>
            </a:r>
            <a:endParaRPr lang="en-US" dirty="0" smtClean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  <a:p>
            <a:pPr marL="633222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Family pressure.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Society pressure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Kings, </a:t>
            </a:r>
            <a:r>
              <a:rPr lang="en-US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worsipping</a:t>
            </a: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pressure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To Slaughter Son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To leave wife and son in desert.</a:t>
            </a:r>
            <a:endParaRPr lang="nb-NO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Baskerville Old Face" pitchFamily="18" charset="0"/>
              </a:rPr>
              <a:t>Why Trail comes…in </a:t>
            </a:r>
            <a:r>
              <a:rPr lang="en-US" dirty="0" err="1" smtClean="0">
                <a:latin typeface="Baskerville Old Face" pitchFamily="18" charset="0"/>
              </a:rPr>
              <a:t>Allah,s</a:t>
            </a:r>
            <a:r>
              <a:rPr lang="en-US" dirty="0" smtClean="0">
                <a:latin typeface="Baskerville Old Face" pitchFamily="18" charset="0"/>
              </a:rPr>
              <a:t> Way?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33222" indent="-514350">
              <a:buFont typeface="+mj-lt"/>
              <a:buAutoNum type="arabicPeriod"/>
            </a:pP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Allah  </a:t>
            </a:r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swt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Check how strong is the person.</a:t>
            </a:r>
          </a:p>
          <a:p>
            <a:pPr marL="633222" indent="-514350">
              <a:buFont typeface="+mj-lt"/>
              <a:buAutoNum type="arabicPeriod"/>
            </a:pP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To explore our good  talent</a:t>
            </a:r>
          </a:p>
          <a:p>
            <a:pPr marL="633222" indent="-514350">
              <a:buFont typeface="+mj-lt"/>
              <a:buAutoNum type="arabicPeriod"/>
            </a:pP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To forgive our sins.</a:t>
            </a:r>
          </a:p>
          <a:p>
            <a:pPr marL="633222" indent="-514350">
              <a:buFont typeface="+mj-lt"/>
              <a:buAutoNum type="arabicPeriod"/>
            </a:pP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To give them Degree at the  end</a:t>
            </a:r>
            <a:endParaRPr lang="en-US" sz="36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08775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Inni</a:t>
            </a:r>
            <a:r>
              <a:rPr lang="en-US" dirty="0" smtClean="0"/>
              <a:t> </a:t>
            </a:r>
            <a:r>
              <a:rPr lang="en-US" dirty="0" err="1" smtClean="0"/>
              <a:t>Jailun</a:t>
            </a:r>
            <a:r>
              <a:rPr lang="en-US" dirty="0" smtClean="0"/>
              <a:t> </a:t>
            </a:r>
            <a:r>
              <a:rPr lang="en-US" dirty="0" err="1" smtClean="0"/>
              <a:t>immamm</a:t>
            </a:r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625609"/>
          </a:xfrm>
        </p:spPr>
        <p:txBody>
          <a:bodyPr/>
          <a:lstStyle/>
          <a:p>
            <a:r>
              <a:rPr lang="en-US" dirty="0" smtClean="0"/>
              <a:t>Difference in </a:t>
            </a:r>
            <a:r>
              <a:rPr lang="en-US" dirty="0" err="1" smtClean="0"/>
              <a:t>Khalifa</a:t>
            </a:r>
            <a:r>
              <a:rPr lang="en-US" dirty="0" smtClean="0"/>
              <a:t>  &amp; imam ?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</a:p>
          <a:p>
            <a:r>
              <a:rPr lang="en-US" dirty="0" smtClean="0"/>
              <a:t>Qualities of be </a:t>
            </a:r>
            <a:r>
              <a:rPr lang="en-US" dirty="0" err="1" smtClean="0"/>
              <a:t>Khalifa</a:t>
            </a:r>
            <a:r>
              <a:rPr lang="en-US" dirty="0" smtClean="0"/>
              <a:t>\</a:t>
            </a:r>
          </a:p>
          <a:p>
            <a:r>
              <a:rPr lang="en-US" dirty="0" smtClean="0"/>
              <a:t>Qualities of be imam</a:t>
            </a:r>
          </a:p>
          <a:p>
            <a:r>
              <a:rPr lang="en-US" dirty="0" smtClean="0"/>
              <a:t>Best combination…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808410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975831" y="404664"/>
            <a:ext cx="7981534" cy="1468402"/>
          </a:xfrm>
        </p:spPr>
        <p:txBody>
          <a:bodyPr>
            <a:normAutofit/>
          </a:bodyPr>
          <a:lstStyle/>
          <a:p>
            <a:pPr marL="1143000" marR="0" lvl="0" indent="-11430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SA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  <a:t>وَإِذۡ جَعَلۡنَا ٱلۡبَيۡتَ مَثَابَةً</a:t>
            </a:r>
            <a:r>
              <a:rPr kumimoji="0" lang="nb-NO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  <a:t>  125</a:t>
            </a:r>
          </a:p>
          <a:p>
            <a:pPr marL="1143000" indent="-1143000" algn="ctr">
              <a:buFont typeface="+mj-lt"/>
              <a:buAutoNum type="arabicPeriod" startAt="122"/>
            </a:pPr>
            <a:endParaRPr lang="nb-NO" sz="60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The Virtue of Allah's House</a:t>
            </a:r>
            <a:endParaRPr lang="nb-NO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ar-AE" dirty="0" smtClean="0"/>
              <a:t>مَثَابَةً۬</a:t>
            </a:r>
            <a:r>
              <a:rPr lang="nb-NO" dirty="0" smtClean="0"/>
              <a:t>      </a:t>
            </a:r>
            <a:r>
              <a:rPr lang="ar-AE" dirty="0" smtClean="0"/>
              <a:t>ث۔و۔ب</a:t>
            </a:r>
            <a:endParaRPr lang="nb-NO" dirty="0" smtClean="0"/>
          </a:p>
          <a:p>
            <a:pPr>
              <a:buNone/>
            </a:pPr>
            <a:r>
              <a:rPr lang="ar-AE" dirty="0" smtClean="0"/>
              <a:t> ثواب - جہاں لوگ پلٹ پلٹ کر آئے </a:t>
            </a:r>
            <a:endParaRPr lang="nb-NO" dirty="0" smtClean="0"/>
          </a:p>
          <a:p>
            <a:pPr>
              <a:buNone/>
            </a:pPr>
            <a:r>
              <a:rPr lang="ar-AE" dirty="0" smtClean="0"/>
              <a:t>انسانیت کو قیامت تک لئے حکم دے رہے ہیں</a:t>
            </a:r>
          </a:p>
          <a:p>
            <a:pPr>
              <a:buNone/>
            </a:pPr>
            <a:r>
              <a:rPr lang="ar-AE" dirty="0" smtClean="0"/>
              <a:t> ابراہیم کی کھڑے ہونےکی جگہ پر نماز ادا کرو</a:t>
            </a:r>
            <a:endParaRPr lang="nb-NO" dirty="0" smtClean="0"/>
          </a:p>
          <a:p>
            <a:pPr>
              <a:buNone/>
            </a:pPr>
            <a:endParaRPr lang="nb-NO" dirty="0" smtClean="0"/>
          </a:p>
          <a:p>
            <a:r>
              <a:rPr lang="ar-AE" dirty="0" smtClean="0"/>
              <a:t>لِلطَّآٮِٕفِينَ</a:t>
            </a:r>
            <a:r>
              <a:rPr lang="nb-NO" dirty="0" smtClean="0"/>
              <a:t>    </a:t>
            </a:r>
            <a:r>
              <a:rPr lang="ar-AE" dirty="0" smtClean="0"/>
              <a:t>ط-و-ف</a:t>
            </a:r>
            <a:endParaRPr lang="nb-NO" dirty="0" smtClean="0"/>
          </a:p>
          <a:p>
            <a:pPr>
              <a:buNone/>
            </a:pPr>
            <a:r>
              <a:rPr lang="ar-AE" dirty="0" smtClean="0"/>
              <a:t> طواف کا مقصد</a:t>
            </a:r>
            <a:endParaRPr lang="nb-NO" dirty="0" smtClean="0"/>
          </a:p>
          <a:p>
            <a:pPr>
              <a:buNone/>
            </a:pPr>
            <a:endParaRPr lang="nb-NO" dirty="0" smtClean="0"/>
          </a:p>
          <a:p>
            <a:r>
              <a:rPr lang="ar-AE" dirty="0" smtClean="0"/>
              <a:t>ٱلۡعَـٰكِفِينَ</a:t>
            </a:r>
            <a:r>
              <a:rPr lang="nb-NO" dirty="0" smtClean="0"/>
              <a:t>   </a:t>
            </a:r>
            <a:r>
              <a:rPr lang="ar-AE" dirty="0" smtClean="0"/>
              <a:t>ع-ک-ف</a:t>
            </a:r>
            <a:endParaRPr lang="nb-NO" dirty="0" smtClean="0"/>
          </a:p>
          <a:p>
            <a:endParaRPr lang="ar-AE" dirty="0" smtClean="0"/>
          </a:p>
          <a:p>
            <a:r>
              <a:rPr lang="ar-AE" dirty="0" smtClean="0"/>
              <a:t>طَهِّرَا بَيۡتِىَ</a:t>
            </a:r>
            <a:r>
              <a:rPr lang="nb-NO" dirty="0" smtClean="0"/>
              <a:t> </a:t>
            </a:r>
          </a:p>
          <a:p>
            <a:pPr>
              <a:buNone/>
            </a:pPr>
            <a:r>
              <a:rPr lang="ar-AE" dirty="0" smtClean="0"/>
              <a:t>باطنی طہارت، شرک سے پاک </a:t>
            </a:r>
            <a:endParaRPr lang="nb-NO" dirty="0" smtClean="0"/>
          </a:p>
          <a:p>
            <a:pPr>
              <a:buNone/>
            </a:pPr>
            <a:endParaRPr lang="nb-NO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23528" y="1484784"/>
            <a:ext cx="8229600" cy="4625609"/>
          </a:xfrm>
        </p:spPr>
        <p:txBody>
          <a:bodyPr>
            <a:normAutofit/>
          </a:bodyPr>
          <a:lstStyle/>
          <a:p>
            <a:pPr algn="ctr"/>
            <a:endParaRPr lang="nb-NO" sz="4000" dirty="0" smtClean="0">
              <a:solidFill>
                <a:schemeClr val="bg1"/>
              </a:solidFill>
            </a:endParaRPr>
          </a:p>
          <a:p>
            <a:pPr algn="ctr"/>
            <a:r>
              <a:rPr lang="ar-AE" sz="4000" dirty="0" smtClean="0">
                <a:solidFill>
                  <a:schemeClr val="bg1"/>
                </a:solidFill>
              </a:rPr>
              <a:t>خانہ کعبہ شروع سے موجود ہے</a:t>
            </a:r>
          </a:p>
          <a:p>
            <a:pPr algn="ctr">
              <a:buNone/>
            </a:pPr>
            <a:r>
              <a:rPr lang="ar-AE" sz="4000" dirty="0" smtClean="0">
                <a:solidFill>
                  <a:schemeClr val="bg1"/>
                </a:solidFill>
              </a:rPr>
              <a:t>فرشتوں نے بنایا</a:t>
            </a:r>
          </a:p>
          <a:p>
            <a:pPr algn="ctr">
              <a:buNone/>
            </a:pPr>
            <a:r>
              <a:rPr lang="ar-AE" sz="4000" dirty="0" smtClean="0">
                <a:solidFill>
                  <a:schemeClr val="bg1"/>
                </a:solidFill>
              </a:rPr>
              <a:t>حضرت آدم</a:t>
            </a:r>
          </a:p>
          <a:p>
            <a:pPr algn="ctr">
              <a:buNone/>
            </a:pPr>
            <a:r>
              <a:rPr lang="ar-AE" sz="4000" dirty="0" smtClean="0">
                <a:solidFill>
                  <a:schemeClr val="bg1"/>
                </a:solidFill>
              </a:rPr>
              <a:t>حضرت نوح</a:t>
            </a:r>
          </a:p>
          <a:p>
            <a:pPr algn="ctr">
              <a:buNone/>
            </a:pPr>
            <a:r>
              <a:rPr lang="ar-AE" sz="4000" dirty="0" smtClean="0">
                <a:solidFill>
                  <a:schemeClr val="bg1"/>
                </a:solidFill>
              </a:rPr>
              <a:t>حضرت ابراہیم</a:t>
            </a:r>
            <a:endParaRPr lang="nb-NO" sz="4000" dirty="0">
              <a:solidFill>
                <a:schemeClr val="bg1"/>
              </a:solidFill>
            </a:endParaRPr>
          </a:p>
        </p:txBody>
      </p:sp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 rot="10800000" flipV="1">
            <a:off x="539552" y="404664"/>
            <a:ext cx="8219256" cy="796688"/>
          </a:xfrm>
        </p:spPr>
        <p:txBody>
          <a:bodyPr>
            <a:normAutofit/>
          </a:bodyPr>
          <a:lstStyle/>
          <a:p>
            <a:r>
              <a:rPr lang="nb-NO" dirty="0" smtClean="0"/>
              <a:t>History of Khana Kabah</a:t>
            </a:r>
            <a:endParaRPr lang="nb-NO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571464"/>
          </a:xfrm>
        </p:spPr>
        <p:txBody>
          <a:bodyPr>
            <a:normAutofit fontScale="90000"/>
          </a:bodyPr>
          <a:lstStyle/>
          <a:p>
            <a:pPr marL="1143000" marR="0" lvl="0" indent="-11430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b-NO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  <a:t>126 </a:t>
            </a:r>
            <a:r>
              <a:rPr kumimoji="0" lang="ar-SA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  <a:t>وَإِذۡ قَالَ إِبۡرَٲهِـۧمُ رَبِّ</a:t>
            </a:r>
            <a:endParaRPr kumimoji="0" lang="nb-NO" sz="6000" b="1" kern="1200" dirty="0" smtClean="0">
              <a:solidFill>
                <a:schemeClr val="accent1">
                  <a:satMod val="150000"/>
                </a:schemeClr>
              </a:solidFill>
              <a:effectLst/>
              <a:latin typeface="Arabic Typesetting" pitchFamily="66" charset="-78"/>
              <a:ea typeface="+mj-ea"/>
              <a:cs typeface="Arabic Typesetting" pitchFamily="66" charset="-78"/>
            </a:endParaRPr>
          </a:p>
          <a:p>
            <a:pPr marL="1143000" indent="-1143000" algn="ctr"/>
            <a:endParaRPr lang="nb-NO" sz="60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Makkah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is a Sacred Area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Ibrahim invokes Allah to make </a:t>
            </a:r>
            <a:r>
              <a:rPr lang="en-US" sz="3600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Makkah</a:t>
            </a:r>
            <a:r>
              <a:rPr lang="en-US" sz="36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an Area of Safety and Sustenance </a:t>
            </a:r>
            <a:endParaRPr lang="nb-NO" sz="36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Minus samraat...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nb-NO" sz="3300" dirty="0" smtClean="0">
                <a:solidFill>
                  <a:schemeClr val="bg1"/>
                </a:solidFill>
              </a:rPr>
              <a:t>                    </a:t>
            </a:r>
            <a:r>
              <a:rPr lang="ar-AE" sz="3300" dirty="0" smtClean="0">
                <a:solidFill>
                  <a:schemeClr val="bg1"/>
                </a:solidFill>
              </a:rPr>
              <a:t> </a:t>
            </a:r>
            <a:endParaRPr lang="nb-NO" sz="3300" dirty="0" smtClean="0">
              <a:solidFill>
                <a:schemeClr val="bg1"/>
              </a:solidFill>
            </a:endParaRPr>
          </a:p>
          <a:p>
            <a:pPr>
              <a:buNone/>
            </a:pPr>
            <a:r>
              <a:rPr lang="en-US" sz="3300" dirty="0" smtClean="0">
                <a:solidFill>
                  <a:schemeClr val="bg1"/>
                </a:solidFill>
              </a:rPr>
              <a:t>          The best part of anything     =    </a:t>
            </a:r>
            <a:r>
              <a:rPr lang="ks-Arab" sz="4700" b="1" dirty="0" smtClean="0">
                <a:solidFill>
                  <a:schemeClr val="bg1"/>
                </a:solidFill>
              </a:rPr>
              <a:t>ٱلثَّمَرَٲتِ</a:t>
            </a:r>
            <a:endParaRPr lang="en-US" sz="4700" b="1" dirty="0" smtClean="0">
              <a:solidFill>
                <a:schemeClr val="bg1"/>
              </a:solidFill>
            </a:endParaRPr>
          </a:p>
          <a:p>
            <a:pPr>
              <a:buNone/>
            </a:pPr>
            <a:endParaRPr lang="ar-AE" sz="4700" b="1" dirty="0" smtClean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ar-AE" sz="3300" dirty="0" smtClean="0">
                <a:solidFill>
                  <a:schemeClr val="bg1"/>
                </a:solidFill>
              </a:rPr>
              <a:t>حضرت ابراہیم نے اللہ سے ہر وہ نعمت اور سہولت مانگی جو آج مکّہ کے ارد گرد موجود ہیں</a:t>
            </a:r>
          </a:p>
          <a:p>
            <a:pPr algn="r">
              <a:buNone/>
            </a:pPr>
            <a:r>
              <a:rPr lang="nb-NO" sz="3300" dirty="0" err="1" smtClean="0">
                <a:solidFill>
                  <a:schemeClr val="bg1"/>
                </a:solidFill>
              </a:rPr>
              <a:t>center</a:t>
            </a:r>
            <a:r>
              <a:rPr lang="ar-AE" sz="3300" dirty="0" smtClean="0">
                <a:solidFill>
                  <a:schemeClr val="bg1"/>
                </a:solidFill>
              </a:rPr>
              <a:t>مکّہ دنیا کا</a:t>
            </a:r>
          </a:p>
          <a:p>
            <a:pPr algn="r">
              <a:buNone/>
            </a:pPr>
            <a:r>
              <a:rPr lang="ar-AE" sz="3300" dirty="0" smtClean="0">
                <a:solidFill>
                  <a:schemeClr val="bg1"/>
                </a:solidFill>
              </a:rPr>
              <a:t>یہ  </a:t>
            </a:r>
            <a:r>
              <a:rPr lang="nb-NO" sz="3300" dirty="0" smtClean="0">
                <a:solidFill>
                  <a:schemeClr val="bg1"/>
                </a:solidFill>
              </a:rPr>
              <a:t>dua  </a:t>
            </a:r>
            <a:r>
              <a:rPr lang="ar-AE" sz="3300" dirty="0" smtClean="0">
                <a:solidFill>
                  <a:schemeClr val="bg1"/>
                </a:solidFill>
              </a:rPr>
              <a:t>ان کے لئے ہے جو الله اور  قیامت کے دیں پر ایمان لائے گا </a:t>
            </a:r>
          </a:p>
          <a:p>
            <a:pPr algn="r">
              <a:buNone/>
            </a:pPr>
            <a:endParaRPr lang="ar-AE" sz="3300" dirty="0" smtClean="0">
              <a:solidFill>
                <a:schemeClr val="bg1"/>
              </a:solidFill>
            </a:endParaRPr>
          </a:p>
          <a:p>
            <a:pPr algn="r">
              <a:buNone/>
            </a:pPr>
            <a:r>
              <a:rPr lang="ar-AE" sz="3300" dirty="0" smtClean="0">
                <a:solidFill>
                  <a:schemeClr val="bg1"/>
                </a:solidFill>
              </a:rPr>
              <a:t> </a:t>
            </a:r>
          </a:p>
          <a:p>
            <a:pPr algn="r">
              <a:buNone/>
            </a:pPr>
            <a:r>
              <a:rPr lang="ar-AE" sz="3300" dirty="0" smtClean="0">
                <a:solidFill>
                  <a:schemeClr val="bg1"/>
                </a:solidFill>
              </a:rPr>
              <a:t>ایمان والوں کے لئے نعمت کہ سوال کیا</a:t>
            </a:r>
          </a:p>
          <a:p>
            <a:pPr algn="r">
              <a:buNone/>
            </a:pPr>
            <a:r>
              <a:rPr lang="ar-AE" sz="3300" dirty="0" smtClean="0">
                <a:solidFill>
                  <a:schemeClr val="bg1"/>
                </a:solidFill>
              </a:rPr>
              <a:t>الله ایمان والو کو نہیں بلکہ  کفر کرنے والو کو بھی دیتا </a:t>
            </a:r>
            <a:r>
              <a:rPr lang="ar-AE" dirty="0" smtClean="0"/>
              <a:t>ہے </a:t>
            </a:r>
            <a:endParaRPr lang="nb-NO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143000" marR="0" lvl="0" indent="-11430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b-NO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  <a:t>127  </a:t>
            </a:r>
            <a:r>
              <a:rPr kumimoji="0" lang="ar-SA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  <a:t>وَإِذۡ يَرۡفَعُ إِبۡرَٲهِـۧمُ ٱلۡقَوَاعِدَ</a:t>
            </a:r>
            <a:endParaRPr kumimoji="0" lang="nb-NO" sz="6000" b="1" kern="1200" dirty="0" smtClean="0">
              <a:solidFill>
                <a:schemeClr val="accent1">
                  <a:satMod val="150000"/>
                </a:schemeClr>
              </a:solidFill>
              <a:effectLst/>
              <a:latin typeface="Arabic Typesetting" pitchFamily="66" charset="-78"/>
              <a:ea typeface="+mj-ea"/>
              <a:cs typeface="Arabic Typesetting" pitchFamily="66" charset="-78"/>
            </a:endParaRPr>
          </a:p>
          <a:p>
            <a:pPr marL="1143000" indent="-1143000" algn="ctr">
              <a:buFont typeface="+mj-lt"/>
              <a:buAutoNum type="arabicPeriod" startAt="122"/>
            </a:pPr>
            <a:endParaRPr lang="nb-NO" sz="60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Building the </a:t>
            </a:r>
            <a:r>
              <a:rPr lang="en-US" dirty="0" err="1" smtClean="0"/>
              <a:t>Ka`bah</a:t>
            </a:r>
            <a:r>
              <a:rPr lang="en-US" dirty="0" smtClean="0"/>
              <a:t> and asking Allah to accept This Deed </a:t>
            </a:r>
            <a:endParaRPr lang="nb-NO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625609"/>
          </a:xfrm>
        </p:spPr>
        <p:txBody>
          <a:bodyPr>
            <a:normAutofit fontScale="92500" lnSpcReduction="20000"/>
          </a:bodyPr>
          <a:lstStyle/>
          <a:p>
            <a:pPr algn="r">
              <a:buNone/>
            </a:pPr>
            <a:r>
              <a:rPr lang="ar-AE" dirty="0" smtClean="0"/>
              <a:t> ٱلۡقَوَاعِدَ   قاعدہ      بنیاد پرست </a:t>
            </a:r>
          </a:p>
          <a:p>
            <a:pPr algn="r">
              <a:buNone/>
            </a:pPr>
            <a:r>
              <a:rPr lang="ar-AE" dirty="0" smtClean="0"/>
              <a:t> رب کے لفظ میں وہ درجہ ہے جوماں کی محبت  والا  احساس دیتا ہے</a:t>
            </a:r>
          </a:p>
          <a:p>
            <a:pPr algn="r">
              <a:buNone/>
            </a:pPr>
            <a:r>
              <a:rPr lang="ar-AE" dirty="0" smtClean="0"/>
              <a:t>اصل چیز قابلیت نہیں بلکہ  قبولیت ہے </a:t>
            </a:r>
          </a:p>
          <a:p>
            <a:pPr algn="r">
              <a:buNone/>
            </a:pPr>
            <a:r>
              <a:rPr lang="ar-AE" dirty="0" smtClean="0"/>
              <a:t>قبولیت   </a:t>
            </a:r>
          </a:p>
          <a:p>
            <a:pPr algn="r">
              <a:buNone/>
            </a:pPr>
            <a:r>
              <a:rPr lang="ar-AE" dirty="0" smtClean="0"/>
              <a:t>کہ  الله اسکو قبول کرکے اسکے بدلے میں ہمیں بھی کچھ دے </a:t>
            </a:r>
          </a:p>
          <a:p>
            <a:pPr algn="r">
              <a:buNone/>
            </a:pPr>
            <a:r>
              <a:rPr lang="ar-AE" dirty="0" smtClean="0"/>
              <a:t>حضرت ابراہیم کو بدلے میں الله کی  رضا چاہئے </a:t>
            </a:r>
          </a:p>
          <a:p>
            <a:pPr algn="r">
              <a:buNone/>
            </a:pPr>
            <a:r>
              <a:rPr lang="ar-AE" dirty="0" smtClean="0"/>
              <a:t>الله سب کچھ سانتا ہے</a:t>
            </a:r>
          </a:p>
          <a:p>
            <a:pPr algn="r">
              <a:buNone/>
            </a:pPr>
            <a:r>
              <a:rPr lang="ar-AE" dirty="0" smtClean="0"/>
              <a:t>وہ سب کے دلوں کے حال سے واقف ہے </a:t>
            </a:r>
          </a:p>
          <a:p>
            <a:pPr algn="r">
              <a:buNone/>
            </a:pPr>
            <a:r>
              <a:rPr lang="ar-AE" dirty="0" smtClean="0"/>
              <a:t>کون کس طرح کہ عمل کر رہا ہے اور کس نیت سے کر رہا ہے الله سب جانتا ہے</a:t>
            </a:r>
            <a:endParaRPr lang="nb-NO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548680"/>
            <a:ext cx="8013192" cy="1800200"/>
          </a:xfrm>
        </p:spPr>
        <p:txBody>
          <a:bodyPr>
            <a:normAutofit/>
          </a:bodyPr>
          <a:lstStyle/>
          <a:p>
            <a:pPr algn="ctr"/>
            <a:r>
              <a:rPr lang="nb-NO" sz="6600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gfdfkjjjjjjjjjsdfksg</a:t>
            </a:r>
            <a:endParaRPr lang="nb-NO" sz="6600" b="1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5374" name="Picture 14" descr="http://www.islam4roanoke.org/images/top-logo.pn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rgbClr val="D9C3A5">
                <a:tint val="50000"/>
                <a:satMod val="180000"/>
              </a:srgbClr>
            </a:duotone>
          </a:blip>
          <a:srcRect/>
          <a:stretch>
            <a:fillRect/>
          </a:stretch>
        </p:blipFill>
        <p:spPr bwMode="auto">
          <a:xfrm>
            <a:off x="2771800" y="3140968"/>
            <a:ext cx="4032448" cy="1368152"/>
          </a:xfrm>
          <a:prstGeom prst="rect">
            <a:avLst/>
          </a:prstGeom>
          <a:noFill/>
        </p:spPr>
      </p:pic>
      <p:pic>
        <p:nvPicPr>
          <p:cNvPr id="2050" name="Picture 2" descr="C:\Users\iffat\AppData\Local\Microsoft\Windows\Temporary Internet Files\Content.IE5\MQ6DGI4H\MP900439418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1542" y="4869160"/>
            <a:ext cx="2680978" cy="17259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1143000" marR="0" lvl="0" indent="-11430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b-NO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  <a:t>128 </a:t>
            </a:r>
            <a:r>
              <a:rPr kumimoji="0" lang="ar-SA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  <a:t>رَبَّنَا وَٱجۡعَلۡنَا مُسۡلِمَيۡنِ</a:t>
            </a:r>
            <a:endParaRPr kumimoji="0" lang="nb-NO" sz="6000" b="1" kern="1200" dirty="0" smtClean="0">
              <a:solidFill>
                <a:schemeClr val="accent1">
                  <a:satMod val="150000"/>
                </a:schemeClr>
              </a:solidFill>
              <a:effectLst/>
              <a:latin typeface="Arabic Typesetting" pitchFamily="66" charset="-78"/>
              <a:ea typeface="+mj-ea"/>
              <a:cs typeface="Arabic Typesetting" pitchFamily="66" charset="-78"/>
            </a:endParaRPr>
          </a:p>
          <a:p>
            <a:pPr marL="914400" indent="-914400" algn="ctr">
              <a:buFont typeface="+mj-lt"/>
              <a:buAutoNum type="arabicPeriod" startAt="122"/>
            </a:pP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err="1" smtClean="0"/>
              <a:t>Al-Khalil's</a:t>
            </a:r>
            <a:r>
              <a:rPr lang="nb-NO" dirty="0" smtClean="0"/>
              <a:t> </a:t>
            </a:r>
            <a:r>
              <a:rPr lang="nb-NO" dirty="0" err="1" smtClean="0"/>
              <a:t>Supplication</a:t>
            </a:r>
            <a:endParaRPr lang="nb-NO" dirty="0" smtClean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>
              <a:buNone/>
            </a:pPr>
            <a:r>
              <a:rPr lang="ar-AE" dirty="0" smtClean="0"/>
              <a:t>مومن کو ہر وقت دھڑکا لگا رہتا ہے کے میری نیکی  چھین نہ جائے </a:t>
            </a:r>
          </a:p>
          <a:p>
            <a:pPr algn="r">
              <a:buNone/>
            </a:pPr>
            <a:r>
              <a:rPr lang="ar-AE" dirty="0" smtClean="0"/>
              <a:t>الله سے ہر وقت استقامت مانگنی چاہیے </a:t>
            </a:r>
          </a:p>
          <a:p>
            <a:pPr algn="r">
              <a:buNone/>
            </a:pPr>
            <a:r>
              <a:rPr lang="ar-AE" dirty="0" smtClean="0"/>
              <a:t>کوئی بھی کام کرتے وقت  اخلاص  ہونا چاہیے </a:t>
            </a:r>
          </a:p>
          <a:p>
            <a:pPr algn="r">
              <a:buNone/>
            </a:pPr>
            <a:r>
              <a:rPr lang="ar-AE" dirty="0" smtClean="0"/>
              <a:t>      </a:t>
            </a:r>
            <a:r>
              <a:rPr lang="ar-AE" sz="4000" dirty="0" smtClean="0"/>
              <a:t> وَأَرِنَا </a:t>
            </a:r>
            <a:r>
              <a:rPr lang="ar-AE" dirty="0" smtClean="0"/>
              <a:t>جبرئیل نے حج کر کے دکھایا </a:t>
            </a:r>
          </a:p>
          <a:p>
            <a:pPr algn="r">
              <a:buNone/>
            </a:pPr>
            <a:r>
              <a:rPr lang="ar-AE" dirty="0" smtClean="0"/>
              <a:t>الله قبول نہیں کرتا مگر .........</a:t>
            </a:r>
          </a:p>
          <a:p>
            <a:pPr algn="r">
              <a:buNone/>
            </a:pPr>
            <a:r>
              <a:rPr lang="ar-AE" dirty="0" smtClean="0"/>
              <a:t>کام الله اور اس کے رسول کی رہنمائی سے ہونا چاہیے</a:t>
            </a:r>
            <a:endParaRPr lang="nb-NO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914400" marR="0" lvl="0" indent="-9144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nb-NO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cs typeface="Arabic Typesetting" pitchFamily="66" charset="-78"/>
              </a:rPr>
              <a:t>129 </a:t>
            </a:r>
            <a:r>
              <a:rPr kumimoji="0" lang="ar-SA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cs typeface="Arabic Typesetting" pitchFamily="66" charset="-78"/>
              </a:rPr>
              <a:t>رَبَّنَا وَٱبۡعَثۡ فِيهِمۡ رَسُولاً۬ مِّنۡہُمۡ</a:t>
            </a:r>
            <a:endParaRPr lang="nb-NO" sz="6000" dirty="0" smtClean="0">
              <a:latin typeface="Arabic Typesetting" pitchFamily="66" charset="-78"/>
              <a:cs typeface="Arabic Typesetting" pitchFamily="66" charset="-78"/>
            </a:endParaRPr>
          </a:p>
          <a:p>
            <a:pPr lvl="0"/>
            <a:endParaRPr kumimoji="0" lang="nb-NO" sz="4500" b="1" kern="1200" dirty="0" smtClean="0">
              <a:solidFill>
                <a:schemeClr val="accent1">
                  <a:satMod val="150000"/>
                </a:schemeClr>
              </a:solidFill>
              <a:effectLst/>
              <a:latin typeface="+mj-lt"/>
              <a:ea typeface="+mj-ea"/>
              <a:cs typeface="+mj-cs"/>
            </a:endParaRPr>
          </a:p>
        </p:txBody>
      </p:sp>
      <p:sp>
        <p:nvSpPr>
          <p:cNvPr id="4" name="Plassholder for innhold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Ibrahim's Supplication that Allah sends the Prophet</a:t>
            </a:r>
            <a:endParaRPr lang="nb-NO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الله  سے اس کے گھر کے لئے استاد مانگ رہے ہے.</a:t>
            </a:r>
          </a:p>
          <a:p>
            <a:endParaRPr lang="nb-NO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b-NO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استاد بھی ان میں سے ہو جو ان کی زبان سمجھتا ہو.</a:t>
            </a:r>
          </a:p>
          <a:p>
            <a:pPr>
              <a:buNone/>
            </a:pPr>
            <a:endParaRPr lang="nb-NO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r>
              <a:rPr lang="nb-NO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ان کے ماحول کو جانتا ہو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39552" y="1844824"/>
            <a:ext cx="8229600" cy="4625609"/>
          </a:xfrm>
        </p:spPr>
        <p:txBody>
          <a:bodyPr>
            <a:normAutofit fontScale="77500" lnSpcReduction="20000"/>
          </a:bodyPr>
          <a:lstStyle/>
          <a:p>
            <a:pPr algn="r">
              <a:buNone/>
            </a:pPr>
            <a:r>
              <a:rPr lang="nb-NO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(تجوید) تیری آیات پڑھ کر سناۓ</a:t>
            </a:r>
          </a:p>
          <a:p>
            <a:pPr algn="r">
              <a:buNone/>
            </a:pPr>
            <a:r>
              <a:rPr lang="nb-NO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                     (تفسیر)            تعلم بھی دے</a:t>
            </a:r>
          </a:p>
          <a:p>
            <a:pPr algn="r">
              <a:buNone/>
            </a:pPr>
            <a:r>
              <a:rPr lang="nb-NO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حکمت </a:t>
            </a:r>
            <a:r>
              <a:rPr lang="ar-AE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سکھاے</a:t>
            </a:r>
            <a:endParaRPr lang="nb-NO" sz="4000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algn="r">
              <a:buNone/>
            </a:pPr>
            <a:r>
              <a:rPr lang="nb-NO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تفسیر جو نبی نے کی                                                     </a:t>
            </a:r>
          </a:p>
          <a:p>
            <a:pPr algn="r">
              <a:buNone/>
            </a:pPr>
            <a:r>
              <a:rPr lang="nb-NO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اس سے مرد حدیث بھی ہے                                            </a:t>
            </a:r>
          </a:p>
          <a:p>
            <a:pPr algn="r">
              <a:buNone/>
            </a:pPr>
            <a:r>
              <a:rPr lang="nb-NO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ان کے دلوں سے دنیا کی محبت نکال کر آخرت   کا خوف ڈال دے </a:t>
            </a:r>
          </a:p>
          <a:p>
            <a:pPr algn="r">
              <a:buNone/>
            </a:pPr>
            <a:r>
              <a:rPr lang="nb-NO" sz="4000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ان کا تزکیہ کرے                                                              </a:t>
            </a:r>
            <a:r>
              <a:rPr lang="nb-NO" sz="4000" dirty="0" smtClean="0">
                <a:latin typeface="Arabic Typesetting" pitchFamily="66" charset="-78"/>
                <a:cs typeface="Arabic Typesetting" pitchFamily="66" charset="-78"/>
              </a:rPr>
              <a:t>-</a:t>
            </a:r>
          </a:p>
          <a:p>
            <a:pPr algn="r">
              <a:buNone/>
            </a:pPr>
            <a:endParaRPr lang="nb-NO" dirty="0"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nb-NO" dirty="0" smtClean="0"/>
              <a:t> </a:t>
            </a:r>
          </a:p>
          <a:p>
            <a:pPr>
              <a:buNone/>
            </a:pPr>
            <a:endParaRPr lang="nb-NO" dirty="0" smtClean="0"/>
          </a:p>
          <a:p>
            <a:pPr>
              <a:buNone/>
            </a:pPr>
            <a:endParaRPr lang="nb-NO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ar-AE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میرا</a:t>
            </a:r>
            <a:r>
              <a:rPr lang="nb-NO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کام صرف مانگنا ہے پورا کرنا صرف الله کا کام ہے</a:t>
            </a:r>
          </a:p>
          <a:p>
            <a:pPr>
              <a:buNone/>
            </a:pPr>
            <a:endParaRPr lang="nb-NO" dirty="0" smtClean="0"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lang="nb-NO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الله کے نبی میں ساری وہ خوبیاں  تھیں جن کا اظہار حضرت ابراہیم  نے کی تھی</a:t>
            </a:r>
          </a:p>
          <a:p>
            <a:pPr>
              <a:buNone/>
            </a:pPr>
            <a:r>
              <a:rPr lang="nb-NO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 </a:t>
            </a:r>
          </a:p>
          <a:p>
            <a:endParaRPr lang="nb-NO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44824"/>
            <a:ext cx="7842131" cy="456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0" name="Picture 2" descr="C:\Users\iffat\AppData\Local\Microsoft\Windows\Temporary Internet Files\Content.IE5\FBN8Y7HH\MP900443939[1]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740352" y="116632"/>
            <a:ext cx="1152128" cy="11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pic>
        <p:nvPicPr>
          <p:cNvPr id="7172" name="Picture 4" descr="C:\Users\iffat\AppData\Local\Microsoft\Windows\Temporary Internet Files\Content.IE5\2VUD3JAS\MP900432723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 flipH="1">
            <a:off x="323528" y="188640"/>
            <a:ext cx="936104" cy="10061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  <p:sp>
        <p:nvSpPr>
          <p:cNvPr id="5" name="Tittel 4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lvl="0"/>
            <a:endParaRPr lang="nb-NO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z="4800" dirty="0" smtClean="0">
                <a:solidFill>
                  <a:schemeClr val="bg1"/>
                </a:solidFill>
              </a:rPr>
              <a:t>Goals (مقاصد) </a:t>
            </a:r>
            <a:endParaRPr lang="nb-NO" dirty="0">
              <a:solidFill>
                <a:schemeClr val="bg1"/>
              </a:solidFill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>
            <a:normAutofit fontScale="92500" lnSpcReduction="10000"/>
          </a:bodyPr>
          <a:lstStyle/>
          <a:p>
            <a:pPr marL="1325880" lvl="1" indent="-914400">
              <a:buFont typeface="+mj-lt"/>
              <a:buAutoNum type="arabicPeriod"/>
            </a:pPr>
            <a:r>
              <a:rPr lang="ar-AE" sz="4800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عقیدہ آخرت کے بارے میں غلط فہمیوں کا ازالہ کرنا ہے</a:t>
            </a:r>
          </a:p>
          <a:p>
            <a:pPr marL="1325880" lvl="1" indent="-914400">
              <a:buFont typeface="+mj-lt"/>
              <a:buAutoNum type="arabicPeriod"/>
            </a:pPr>
            <a:r>
              <a:rPr lang="ar-AE" sz="4800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آزمائش اور امن کے تعلق کو سمجھانا ہے </a:t>
            </a:r>
          </a:p>
          <a:p>
            <a:pPr marL="1325880" lvl="1" indent="-914400">
              <a:buFont typeface="+mj-lt"/>
              <a:buAutoNum type="arabicPeriod"/>
            </a:pPr>
            <a:r>
              <a:rPr lang="ar-AE" sz="4800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ابراہیم کی اپنی اولاد کے لئے تڑپ کو محسوس کرنا ہے </a:t>
            </a:r>
          </a:p>
          <a:p>
            <a:pPr marL="1325880" lvl="1" indent="-914400">
              <a:buFont typeface="+mj-lt"/>
              <a:buAutoNum type="arabicPeriod"/>
            </a:pPr>
            <a:r>
              <a:rPr lang="ar-AE" sz="4800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بیت اللہ کو مرکزے اسلامی کے طور پر اس کی اہمیت کو محسوس کرنا ہے</a:t>
            </a:r>
          </a:p>
          <a:p>
            <a:pPr marL="1325880" lvl="1" indent="-914400">
              <a:buFont typeface="+mj-lt"/>
              <a:buAutoNum type="arabicPeriod"/>
            </a:pPr>
            <a:r>
              <a:rPr lang="ar-AE" sz="4800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الله کے گھر کی تعمیر کی اہمیت کو سمجھانا ہے</a:t>
            </a:r>
          </a:p>
          <a:p>
            <a:pPr marL="1325880" lvl="1" indent="-914400">
              <a:buFont typeface="+mj-lt"/>
              <a:buAutoNum type="arabicPeriod"/>
            </a:pPr>
            <a:r>
              <a:rPr lang="ar-AE" sz="4800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نظامے تعلم کی بنیادوں کو سمجھانا ہے</a:t>
            </a:r>
          </a:p>
          <a:p>
            <a:pPr algn="r">
              <a:buNone/>
            </a:pPr>
            <a:endParaRPr lang="nb-NO" sz="6000" b="1" dirty="0" smtClean="0">
              <a:solidFill>
                <a:schemeClr val="bg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b-NO" sz="6000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Main </a:t>
            </a:r>
            <a:r>
              <a:rPr lang="nb-NO" sz="6000" b="1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Topics</a:t>
            </a:r>
            <a:r>
              <a:rPr lang="nb-NO" sz="6000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nb-NO" sz="6000" b="1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of</a:t>
            </a:r>
            <a:r>
              <a:rPr lang="nb-NO" sz="6000" b="1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nb-NO" sz="6000" b="1" dirty="0" err="1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Lesson</a:t>
            </a:r>
            <a:endParaRPr lang="nb-NO" sz="6000" b="1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9512" y="1628800"/>
            <a:ext cx="8784976" cy="4824536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nb-NO" sz="6000" b="1" dirty="0" smtClean="0">
                <a:solidFill>
                  <a:schemeClr val="bg1"/>
                </a:solidFill>
                <a:latin typeface="Andalus" pitchFamily="2" charset="-78"/>
                <a:cs typeface="Andalus" pitchFamily="2" charset="-78"/>
              </a:rPr>
              <a:t>Abraham </a:t>
            </a:r>
          </a:p>
          <a:p>
            <a:pPr algn="ctr">
              <a:buNone/>
            </a:pPr>
            <a:r>
              <a:rPr lang="nb-NO" sz="6000" b="1" dirty="0" smtClean="0">
                <a:solidFill>
                  <a:schemeClr val="bg1"/>
                </a:solidFill>
                <a:latin typeface="Andalus" pitchFamily="2" charset="-78"/>
                <a:cs typeface="Andalus" pitchFamily="2" charset="-78"/>
              </a:rPr>
              <a:t>Founder   of       Kabah</a:t>
            </a:r>
          </a:p>
          <a:p>
            <a:pPr algn="ctr">
              <a:buNone/>
            </a:pPr>
            <a:r>
              <a:rPr lang="nb-NO" sz="6000" b="1" dirty="0" smtClean="0">
                <a:solidFill>
                  <a:schemeClr val="bg1"/>
                </a:solidFill>
                <a:latin typeface="Arial Rounded MT Bold" pitchFamily="34" charset="0"/>
                <a:cs typeface="Arabic Typesetting" pitchFamily="66" charset="-78"/>
              </a:rPr>
              <a:t> </a:t>
            </a:r>
            <a:r>
              <a:rPr lang="ar-AE" sz="6000" b="1" dirty="0" smtClean="0">
                <a:solidFill>
                  <a:schemeClr val="bg1"/>
                </a:solidFill>
                <a:latin typeface="Arial Rounded MT Bold" pitchFamily="34" charset="0"/>
                <a:cs typeface="Arabic Typesetting" pitchFamily="66" charset="-78"/>
              </a:rPr>
              <a:t>ابراہیم  بانی کعبہ</a:t>
            </a:r>
            <a:r>
              <a:rPr lang="nb-NO" sz="6000" b="1" dirty="0" smtClean="0">
                <a:solidFill>
                  <a:schemeClr val="bg1"/>
                </a:solidFill>
                <a:latin typeface="Arial Rounded MT Bold" pitchFamily="34" charset="0"/>
                <a:cs typeface="Arabic Typesetting" pitchFamily="66" charset="-78"/>
              </a:rPr>
              <a:t> </a:t>
            </a:r>
          </a:p>
          <a:p>
            <a:pPr algn="ctr">
              <a:buNone/>
            </a:pPr>
            <a:r>
              <a:rPr lang="nb-NO" sz="6000" b="1" dirty="0" smtClean="0">
                <a:solidFill>
                  <a:schemeClr val="bg1"/>
                </a:solidFill>
                <a:latin typeface="Arial Rounded MT Bold" pitchFamily="34" charset="0"/>
                <a:cs typeface="Arabic Typesetting" pitchFamily="66" charset="-78"/>
              </a:rPr>
              <a:t>    </a:t>
            </a:r>
          </a:p>
          <a:p>
            <a:pPr algn="ctr">
              <a:buNone/>
            </a:pPr>
            <a:endParaRPr lang="nb-NO" sz="6000" b="1" dirty="0" smtClean="0">
              <a:solidFill>
                <a:schemeClr val="bg1"/>
              </a:solidFill>
              <a:latin typeface="Arial Rounded MT Bold" pitchFamily="34" charset="0"/>
              <a:cs typeface="Arabic Typesetting" pitchFamily="66" charset="-78"/>
            </a:endParaRPr>
          </a:p>
          <a:p>
            <a:pPr algn="ctr">
              <a:buNone/>
            </a:pPr>
            <a:endParaRPr lang="nb-NO" sz="6000" b="1" dirty="0" smtClean="0">
              <a:solidFill>
                <a:schemeClr val="bg1"/>
              </a:solidFill>
              <a:latin typeface="Arial Rounded MT Bold" pitchFamily="34" charset="0"/>
              <a:cs typeface="Arabic Typesetting" pitchFamily="66" charset="-7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nb-NO" sz="6000" dirty="0" err="1" smtClean="0">
                <a:solidFill>
                  <a:schemeClr val="bg1"/>
                </a:solidFill>
                <a:latin typeface="Andalus" pitchFamily="2" charset="-78"/>
                <a:cs typeface="Andalus" pitchFamily="2" charset="-78"/>
              </a:rPr>
              <a:t>Topic</a:t>
            </a:r>
            <a:r>
              <a:rPr lang="nb-NO" sz="6000" dirty="0" smtClean="0">
                <a:solidFill>
                  <a:schemeClr val="bg1"/>
                </a:solidFill>
                <a:latin typeface="Andalus" pitchFamily="2" charset="-78"/>
                <a:cs typeface="Andalus" pitchFamily="2" charset="-78"/>
              </a:rPr>
              <a:t> </a:t>
            </a:r>
            <a:r>
              <a:rPr lang="nb-NO" sz="6000" dirty="0" err="1" smtClean="0">
                <a:solidFill>
                  <a:schemeClr val="bg1"/>
                </a:solidFill>
                <a:latin typeface="Andalus" pitchFamily="2" charset="-78"/>
                <a:cs typeface="Andalus" pitchFamily="2" charset="-78"/>
              </a:rPr>
              <a:t>of</a:t>
            </a:r>
            <a:r>
              <a:rPr lang="nb-NO" sz="6000" dirty="0" smtClean="0">
                <a:solidFill>
                  <a:schemeClr val="bg1"/>
                </a:solidFill>
                <a:latin typeface="Andalus" pitchFamily="2" charset="-78"/>
                <a:cs typeface="Andalus" pitchFamily="2" charset="-78"/>
              </a:rPr>
              <a:t> Verses</a:t>
            </a:r>
            <a:endParaRPr lang="nb-NO" sz="6000" dirty="0">
              <a:solidFill>
                <a:schemeClr val="bg1"/>
              </a:solidFill>
              <a:latin typeface="Andalus" pitchFamily="2" charset="-78"/>
              <a:cs typeface="Andalus" pitchFamily="2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33222" indent="-514350">
              <a:buFont typeface="+mj-lt"/>
              <a:buAutoNum type="arabicPeriod" startAt="122"/>
            </a:pPr>
            <a:r>
              <a:rPr lang="ar-AE" sz="4000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ماضی کے مسلمانوں سے آخری خطاب</a:t>
            </a:r>
          </a:p>
          <a:p>
            <a:pPr marL="633222" indent="-514350">
              <a:buFont typeface="+mj-lt"/>
              <a:buAutoNum type="arabicPeriod" startAt="122"/>
            </a:pPr>
            <a:r>
              <a:rPr lang="ar-AE" sz="4000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آخرت کے بارے میں غلط فہمیوں کا ازالہ </a:t>
            </a:r>
          </a:p>
          <a:p>
            <a:pPr marL="633222" indent="-514350">
              <a:buFont typeface="+mj-lt"/>
              <a:buAutoNum type="arabicPeriod" startAt="122"/>
            </a:pPr>
            <a:r>
              <a:rPr lang="ar-AE" sz="4000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آزمائش سے امامت تک </a:t>
            </a:r>
          </a:p>
          <a:p>
            <a:pPr marL="633222" indent="-514350">
              <a:buFont typeface="+mj-lt"/>
              <a:buAutoNum type="arabicPeriod" startAt="122"/>
            </a:pPr>
            <a:r>
              <a:rPr lang="ar-AE" sz="4000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بیت اللہ علمی مرکزے اسلامی </a:t>
            </a:r>
          </a:p>
          <a:p>
            <a:pPr marL="633222" indent="-514350">
              <a:buFont typeface="+mj-lt"/>
              <a:buAutoNum type="arabicPeriod" startAt="122"/>
            </a:pPr>
            <a:r>
              <a:rPr lang="ar-AE" sz="4000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محبت نہیں عادل کی بات</a:t>
            </a:r>
          </a:p>
          <a:p>
            <a:pPr marL="633222" indent="-514350">
              <a:buFont typeface="+mj-lt"/>
              <a:buAutoNum type="arabicPeriod" startAt="122"/>
            </a:pPr>
            <a:r>
              <a:rPr lang="ar-AE" sz="4000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قابلیت نہیں قبولیت </a:t>
            </a:r>
          </a:p>
          <a:p>
            <a:pPr marL="633222" indent="-514350">
              <a:buFont typeface="+mj-lt"/>
              <a:buAutoNum type="arabicPeriod" startAt="122"/>
            </a:pPr>
            <a:r>
              <a:rPr lang="ar-AE" sz="4000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ابراہیم با حیثیت باپ </a:t>
            </a:r>
          </a:p>
          <a:p>
            <a:pPr marL="633222" indent="-514350">
              <a:buFont typeface="+mj-lt"/>
              <a:buAutoNum type="arabicPeriod" startAt="122"/>
            </a:pPr>
            <a:r>
              <a:rPr lang="ar-AE" sz="4000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تعلیمی نظام کی اساس </a:t>
            </a:r>
            <a:endParaRPr lang="nb-NO" sz="4000" b="1" dirty="0">
              <a:solidFill>
                <a:schemeClr val="bg1"/>
              </a:solidFill>
              <a:latin typeface="Arabic Typesetting" pitchFamily="66" charset="-78"/>
              <a:cs typeface="Arabic Typesetting" pitchFamily="66" charset="-78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5400" dirty="0" smtClean="0">
                <a:solidFill>
                  <a:schemeClr val="bg1"/>
                </a:solidFill>
                <a:latin typeface="Andalus" pitchFamily="18" charset="-78"/>
                <a:cs typeface="Andalus" pitchFamily="18" charset="-78"/>
              </a:rPr>
              <a:t>Background of Verses… </a:t>
            </a:r>
            <a:r>
              <a:rPr lang="en-US" sz="4000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.</a:t>
            </a:r>
            <a:endParaRPr lang="en-US" sz="5400" dirty="0">
              <a:solidFill>
                <a:schemeClr val="bg1"/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844824"/>
            <a:ext cx="8229600" cy="462560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nb-NO" sz="6000" b="1" dirty="0" smtClean="0">
                <a:solidFill>
                  <a:schemeClr val="bg1"/>
                </a:solidFill>
                <a:latin typeface="Arabic Typesetting" pitchFamily="66" charset="-78"/>
                <a:cs typeface="Arabic Typesetting" pitchFamily="66" charset="-78"/>
              </a:rPr>
              <a:t>Last call to Bani  israeel.......</a:t>
            </a:r>
          </a:p>
        </p:txBody>
      </p:sp>
      <p:pic>
        <p:nvPicPr>
          <p:cNvPr id="3074" name="Picture 2" descr="C:\Users\iffat\AppData\Local\Microsoft\Windows\Temporary Internet Files\Content.IE5\16UY8FLJ\MC90030353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941168"/>
            <a:ext cx="1798625" cy="11082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xmlns:mc="http://schemas.openxmlformats.org/markup-compatibility/2006" val="FFFFFF" mc:Ignorable="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59099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143000" lvl="0" indent="-1143000" algn="ctr"/>
            <a:r>
              <a:rPr kumimoji="0" lang="ar-SA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  <a:t> </a:t>
            </a:r>
            <a:r>
              <a:rPr kumimoji="0" lang="nb-NO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  <a:t/>
            </a:r>
            <a:br>
              <a:rPr kumimoji="0" lang="nb-NO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</a:br>
            <a:r>
              <a:rPr kumimoji="0" lang="nb-NO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  <a:t>122 </a:t>
            </a:r>
            <a:r>
              <a:rPr lang="ar-SA" sz="6000" dirty="0" smtClean="0">
                <a:latin typeface="Arabic Typesetting" pitchFamily="66" charset="-78"/>
                <a:cs typeface="Arabic Typesetting" pitchFamily="66" charset="-78"/>
              </a:rPr>
              <a:t>يَـٰبَنِىٓ إِسۡرَٲٓءِيلَ ٱذۡكُرُواْ</a:t>
            </a:r>
            <a:r>
              <a:rPr lang="nb-NO" sz="6000" dirty="0" smtClean="0">
                <a:latin typeface="Arabic Typesetting" pitchFamily="66" charset="-78"/>
                <a:cs typeface="Arabic Typesetting" pitchFamily="66" charset="-78"/>
              </a:rPr>
              <a:t> </a:t>
            </a:r>
            <a:endParaRPr kumimoji="0" lang="nb-NO" sz="6000" b="1" kern="1200" dirty="0" smtClean="0">
              <a:solidFill>
                <a:schemeClr val="accent1">
                  <a:satMod val="150000"/>
                </a:schemeClr>
              </a:solidFill>
              <a:effectLst/>
              <a:latin typeface="Arabic Typesetting" pitchFamily="66" charset="-78"/>
              <a:ea typeface="+mj-ea"/>
              <a:cs typeface="Arabic Typesetting" pitchFamily="66" charset="-78"/>
            </a:endParaRPr>
          </a:p>
          <a:p>
            <a:pPr marL="1143000" indent="-1143000" algn="ctr">
              <a:buFont typeface="+mj-lt"/>
              <a:buAutoNum type="arabicPeriod" startAt="122"/>
            </a:pPr>
            <a:endParaRPr kumimoji="0" lang="nb-NO" sz="6000" b="1" kern="1200" dirty="0" smtClean="0">
              <a:solidFill>
                <a:schemeClr val="accent1">
                  <a:satMod val="150000"/>
                </a:schemeClr>
              </a:solidFill>
              <a:effectLst/>
              <a:latin typeface="Arabic Typesetting" pitchFamily="66" charset="-78"/>
              <a:ea typeface="+mj-ea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925830" lvl="1" indent="-514350" algn="ctr">
              <a:buNone/>
            </a:pPr>
            <a:r>
              <a:rPr lang="nb-NO" sz="4000" b="1" dirty="0" smtClean="0">
                <a:solidFill>
                  <a:schemeClr val="bg1"/>
                </a:solidFill>
              </a:rPr>
              <a:t>ماضی کے مسلمان</a:t>
            </a:r>
          </a:p>
          <a:p>
            <a:pPr marL="925830" lvl="1" indent="-514350" algn="ctr">
              <a:buNone/>
            </a:pPr>
            <a:r>
              <a:rPr lang="nb-NO" sz="4000" b="1" dirty="0" smtClean="0">
                <a:solidFill>
                  <a:schemeClr val="bg1"/>
                </a:solidFill>
              </a:rPr>
              <a:t> وقت کے ساتھ ساتھ ان میں بگاڑ۔ </a:t>
            </a:r>
            <a:br>
              <a:rPr lang="nb-NO" sz="4000" b="1" dirty="0" smtClean="0">
                <a:solidFill>
                  <a:schemeClr val="bg1"/>
                </a:solidFill>
              </a:rPr>
            </a:br>
            <a:endParaRPr lang="nb-NO" sz="4000" b="1" dirty="0" smtClean="0">
              <a:solidFill>
                <a:schemeClr val="bg1"/>
              </a:solidFill>
            </a:endParaRPr>
          </a:p>
          <a:p>
            <a:pPr marL="925830" lvl="1" indent="-514350" algn="ctr">
              <a:buNone/>
            </a:pPr>
            <a:r>
              <a:rPr lang="nb-NO" sz="4000" b="1" dirty="0" smtClean="0">
                <a:solidFill>
                  <a:schemeClr val="bg1"/>
                </a:solidFill>
              </a:rPr>
              <a:t>    عمل سے اعراض اور خوش فہمی۔</a:t>
            </a:r>
            <a:br>
              <a:rPr lang="nb-NO" sz="4000" b="1" dirty="0" smtClean="0">
                <a:solidFill>
                  <a:schemeClr val="bg1"/>
                </a:solidFill>
              </a:rPr>
            </a:br>
            <a:endParaRPr lang="nb-NO" sz="4000" b="1" dirty="0" smtClean="0">
              <a:solidFill>
                <a:schemeClr val="bg1"/>
              </a:solidFill>
            </a:endParaRPr>
          </a:p>
          <a:p>
            <a:pPr marL="925830" lvl="1" indent="-514350" algn="ctr">
              <a:buNone/>
            </a:pPr>
            <a:r>
              <a:rPr lang="ar-AE" sz="4000" b="1" dirty="0" smtClean="0">
                <a:solidFill>
                  <a:schemeClr val="bg1"/>
                </a:solidFill>
              </a:rPr>
              <a:t>نبوت</a:t>
            </a:r>
            <a:r>
              <a:rPr lang="nb-NO" sz="4000" b="1" dirty="0" smtClean="0">
                <a:solidFill>
                  <a:schemeClr val="bg1"/>
                </a:solidFill>
              </a:rPr>
              <a:t>   نعمت</a:t>
            </a:r>
            <a:endParaRPr lang="nb-NO" sz="4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Anni fuzzultukum....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18872" indent="0" algn="ctr">
              <a:buNone/>
            </a:pPr>
            <a:r>
              <a:rPr lang="nb-NO" b="1" dirty="0" smtClean="0">
                <a:solidFill>
                  <a:schemeClr val="bg1"/>
                </a:solidFill>
              </a:rPr>
              <a:t/>
            </a:r>
            <a:br>
              <a:rPr lang="nb-NO" b="1" dirty="0" smtClean="0">
                <a:solidFill>
                  <a:schemeClr val="bg1"/>
                </a:solidFill>
              </a:rPr>
            </a:br>
            <a:endParaRPr lang="nb-NO" b="1" dirty="0" smtClean="0">
              <a:solidFill>
                <a:schemeClr val="bg1"/>
              </a:solidFill>
            </a:endParaRPr>
          </a:p>
          <a:p>
            <a:pPr marL="118872" indent="0" algn="ctr">
              <a:buNone/>
            </a:pPr>
            <a:r>
              <a:rPr lang="nb-NO" b="1" dirty="0" smtClean="0">
                <a:solidFill>
                  <a:schemeClr val="bg1"/>
                </a:solidFill>
              </a:rPr>
              <a:t>فضیلت</a:t>
            </a:r>
          </a:p>
          <a:p>
            <a:r>
              <a:rPr lang="nb-NO" b="1" dirty="0" smtClean="0">
                <a:solidFill>
                  <a:schemeClr val="bg1"/>
                </a:solidFill>
              </a:rPr>
              <a:t>اپنے دور کے لوگوں میں سے چنے ھولوگ ۔  </a:t>
            </a:r>
          </a:p>
          <a:p>
            <a:r>
              <a:rPr lang="nb-NO" b="1" dirty="0" smtClean="0">
                <a:solidFill>
                  <a:schemeClr val="bg1"/>
                </a:solidFill>
              </a:rPr>
              <a:t>  پہلے لوگوں کو جو عمل کی بنیاد پر فضل ملتا ھے۔ بعد کے لوگ اسے صرف نسبت کے لحاظ سے لینا چاھتے ھیں۔</a:t>
            </a:r>
            <a:br>
              <a:rPr lang="nb-NO" b="1" dirty="0" smtClean="0">
                <a:solidFill>
                  <a:schemeClr val="bg1"/>
                </a:solidFill>
              </a:rPr>
            </a:br>
            <a:endParaRPr lang="nb-NO" b="1" dirty="0" smtClean="0">
              <a:solidFill>
                <a:schemeClr val="bg1"/>
              </a:solidFill>
            </a:endParaRPr>
          </a:p>
          <a:p>
            <a:r>
              <a:rPr lang="nb-NO" b="1" dirty="0" smtClean="0">
                <a:solidFill>
                  <a:schemeClr val="bg1"/>
                </a:solidFill>
              </a:rPr>
              <a:t>خوش فہمیاں: شفات</a:t>
            </a:r>
            <a:endParaRPr lang="nb-NO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1143000" lvl="0" indent="-1143000" algn="ctr"/>
            <a:r>
              <a:rPr kumimoji="0" lang="nb-NO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  <a:t/>
            </a:r>
            <a:br>
              <a:rPr kumimoji="0" lang="nb-NO" sz="6000" b="1" kern="1200" dirty="0" smtClean="0">
                <a:solidFill>
                  <a:schemeClr val="accent1">
                    <a:satMod val="150000"/>
                  </a:schemeClr>
                </a:solidFill>
                <a:effectLst/>
                <a:latin typeface="Arabic Typesetting" pitchFamily="66" charset="-78"/>
                <a:ea typeface="+mj-ea"/>
                <a:cs typeface="Arabic Typesetting" pitchFamily="66" charset="-78"/>
              </a:rPr>
            </a:br>
            <a:r>
              <a:rPr lang="ar-SA" sz="6000" dirty="0" smtClean="0">
                <a:latin typeface="Arabic Typesetting" pitchFamily="66" charset="-78"/>
                <a:cs typeface="Arabic Typesetting" pitchFamily="66" charset="-78"/>
              </a:rPr>
              <a:t>وَٱتَّقُواْ يَوۡمً۬ا لَّا تَجۡزِى</a:t>
            </a:r>
            <a:r>
              <a:rPr lang="nb-NO" sz="6000" dirty="0" smtClean="0">
                <a:latin typeface="Arabic Typesetting" pitchFamily="66" charset="-78"/>
                <a:cs typeface="Arabic Typesetting" pitchFamily="66" charset="-78"/>
              </a:rPr>
              <a:t>  123</a:t>
            </a:r>
            <a:endParaRPr kumimoji="0" lang="nb-NO" sz="6000" b="1" kern="1200" dirty="0" smtClean="0">
              <a:solidFill>
                <a:schemeClr val="accent1">
                  <a:satMod val="150000"/>
                </a:schemeClr>
              </a:solidFill>
              <a:effectLst/>
              <a:latin typeface="Arabic Typesetting" pitchFamily="66" charset="-78"/>
              <a:ea typeface="+mj-ea"/>
              <a:cs typeface="Arabic Typesetting" pitchFamily="66" charset="-78"/>
            </a:endParaRPr>
          </a:p>
          <a:p>
            <a:pPr marL="1143000" indent="-1143000" algn="ctr">
              <a:buFont typeface="+mj-lt"/>
              <a:buAutoNum type="arabicPeriod" startAt="122"/>
            </a:pPr>
            <a:endParaRPr lang="nb-NO" sz="6000" dirty="0">
              <a:latin typeface="Arabic Typesetting" pitchFamily="66" charset="-78"/>
              <a:cs typeface="Arabic Typesetting" pitchFamily="66" charset="-78"/>
            </a:endParaRP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nb-NO" b="1" i="1" dirty="0" smtClean="0"/>
              <a:t>-</a:t>
            </a:r>
            <a:r>
              <a:rPr lang="nb-NO" b="1" dirty="0" smtClean="0">
                <a:solidFill>
                  <a:schemeClr val="bg1"/>
                </a:solidFill>
              </a:rPr>
              <a:t>جو کرے گا وہی بھرے گا</a:t>
            </a:r>
          </a:p>
          <a:p>
            <a:r>
              <a:rPr lang="nb-NO" b="1" dirty="0" smtClean="0">
                <a:solidFill>
                  <a:schemeClr val="bg1"/>
                </a:solidFill>
              </a:rPr>
              <a:t>۔ادلے کا ندلہ نہیں دیا جاےٴگا۔</a:t>
            </a:r>
          </a:p>
          <a:p>
            <a:r>
              <a:rPr lang="nb-NO" b="1" dirty="0" smtClean="0">
                <a:solidFill>
                  <a:schemeClr val="bg1"/>
                </a:solidFill>
              </a:rPr>
              <a:t>یہ نہیں کہا جارہا کہ کوئ سفارش نہیں کرے گا بلکہ یہ کہا جا رہا ھے        کہ کوئ فائدہ نہیں ھوگا. سفارش حکم نہیں ھے۔</a:t>
            </a:r>
          </a:p>
          <a:p>
            <a:r>
              <a:rPr lang="nb-NO" b="1" dirty="0" smtClean="0">
                <a:solidFill>
                  <a:schemeClr val="bg1"/>
                </a:solidFill>
              </a:rPr>
              <a:t/>
            </a:r>
            <a:br>
              <a:rPr lang="nb-NO" b="1" dirty="0" smtClean="0">
                <a:solidFill>
                  <a:schemeClr val="bg1"/>
                </a:solidFill>
              </a:rPr>
            </a:br>
            <a:r>
              <a:rPr lang="nb-NO" b="1" dirty="0" smtClean="0">
                <a:solidFill>
                  <a:schemeClr val="bg1"/>
                </a:solidFill>
              </a:rPr>
              <a:t>-چناؤ علم کی بنیاد پر ھوتا ھے اور وہ زیادہ پائیدار ۔۔۔۔۔۔۔ ھے۔</a:t>
            </a:r>
            <a:br>
              <a:rPr lang="nb-NO" b="1" dirty="0" smtClean="0">
                <a:solidFill>
                  <a:schemeClr val="bg1"/>
                </a:solidFill>
              </a:rPr>
            </a:br>
            <a:r>
              <a:rPr lang="nb-NO" b="1" dirty="0" smtClean="0">
                <a:solidFill>
                  <a:schemeClr val="bg1"/>
                </a:solidFill>
              </a:rPr>
              <a:t>نمعتوں کو ۔۔۔ ۔۔۔۔۔۔۔ لینے کی بجاےٴاللہ کا مشکور۔۔۔۔۔۔۔ چاھیے۔</a:t>
            </a:r>
            <a:br>
              <a:rPr lang="nb-NO" b="1" dirty="0" smtClean="0">
                <a:solidFill>
                  <a:schemeClr val="bg1"/>
                </a:solidFill>
              </a:rPr>
            </a:br>
            <a:r>
              <a:rPr lang="nb-NO" b="1" dirty="0" smtClean="0">
                <a:solidFill>
                  <a:schemeClr val="bg1"/>
                </a:solidFill>
              </a:rPr>
              <a:t>-اگر امت مسلم وہ کام نہیں کرے گی جوان کےزمٌ تو اللہ کی اور۔۔۔۔۔۔۔ آھیں گے۔</a:t>
            </a:r>
            <a:br>
              <a:rPr lang="nb-NO" b="1" dirty="0" smtClean="0">
                <a:solidFill>
                  <a:schemeClr val="bg1"/>
                </a:solidFill>
              </a:rPr>
            </a:br>
            <a:r>
              <a:rPr lang="nb-NO" b="1" dirty="0" smtClean="0">
                <a:solidFill>
                  <a:schemeClr val="bg1"/>
                </a:solidFill>
              </a:rPr>
              <a:t>-دوسروں کی امید پر کچھ نہ کرنے کی بجاےٴ کچھ کرکےاللہ سے امید رکھنا</a:t>
            </a:r>
            <a:r>
              <a:rPr lang="nb-NO" b="1" i="1" dirty="0" smtClean="0"/>
              <a:t>۔    </a:t>
            </a:r>
            <a:br>
              <a:rPr lang="nb-NO" b="1" i="1" dirty="0" smtClean="0"/>
            </a:br>
            <a:endParaRPr lang="nb-NO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">
  <a:themeElements>
    <a:clrScheme name="Modul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7130</TotalTime>
  <Words>726</Words>
  <Application>Microsoft Office PowerPoint</Application>
  <PresentationFormat>On-screen Show (4:3)</PresentationFormat>
  <Paragraphs>142</Paragraphs>
  <Slides>26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Modul</vt:lpstr>
      <vt:lpstr>      Sabeel-ul-Huda    </vt:lpstr>
      <vt:lpstr>gfdfkjjjjjjjjjsdfksg</vt:lpstr>
      <vt:lpstr>Goals (مقاصد) </vt:lpstr>
      <vt:lpstr>Main Topics of Lesson</vt:lpstr>
      <vt:lpstr>Topic of Verses</vt:lpstr>
      <vt:lpstr>Background of Verses… .</vt:lpstr>
      <vt:lpstr>  122 يَـٰبَنِىٓ إِسۡرَٲٓءِيلَ ٱذۡكُرُواْ  </vt:lpstr>
      <vt:lpstr>Anni fuzzultukum....</vt:lpstr>
      <vt:lpstr> وَٱتَّقُواْ يَوۡمً۬ا لَّا تَجۡزِى  123 </vt:lpstr>
      <vt:lpstr>وَإِذِ ٱبۡتَلَىٰٓ إِبۡرَٲهِـۧمَ رَبُّهُ                 124   </vt:lpstr>
      <vt:lpstr>Why Trail comes…in Allah,s Way?</vt:lpstr>
      <vt:lpstr>Inni Jailun immamm…</vt:lpstr>
      <vt:lpstr>وَإِذۡ جَعَلۡنَا ٱلۡبَيۡتَ مَثَابَةً  125 </vt:lpstr>
      <vt:lpstr>Slide 14</vt:lpstr>
      <vt:lpstr>History of Khana Kabah</vt:lpstr>
      <vt:lpstr>126 وَإِذۡ قَالَ إِبۡرَٲهِـۧمُ رَبِّ </vt:lpstr>
      <vt:lpstr>Minus samraat...</vt:lpstr>
      <vt:lpstr>127  وَإِذۡ يَرۡفَعُ إِبۡرَٲهِـۧمُ ٱلۡقَوَاعِدَ </vt:lpstr>
      <vt:lpstr>Slide 19</vt:lpstr>
      <vt:lpstr>128 رَبَّنَا وَٱجۡعَلۡنَا مُسۡلِمَيۡنِ </vt:lpstr>
      <vt:lpstr>Slide 21</vt:lpstr>
      <vt:lpstr>129 رَبَّنَا وَٱبۡعَثۡ فِيهِمۡ رَسُولاً۬ مِّنۡہُمۡ </vt:lpstr>
      <vt:lpstr>Slide 23</vt:lpstr>
      <vt:lpstr>Slide 24</vt:lpstr>
      <vt:lpstr>Slide 25</vt:lpstr>
      <vt:lpstr>Slide 26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Ulfat</dc:creator>
  <cp:lastModifiedBy>Ulfat</cp:lastModifiedBy>
  <cp:revision>398</cp:revision>
  <dcterms:created xsi:type="dcterms:W3CDTF">2010-10-08T17:38:13Z</dcterms:created>
  <dcterms:modified xsi:type="dcterms:W3CDTF">2010-11-27T12:16:39Z</dcterms:modified>
</cp:coreProperties>
</file>