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Lst>
  <p:notesMasterIdLst>
    <p:notesMasterId r:id="rId23"/>
  </p:notesMasterIdLst>
  <p:sldIdLst>
    <p:sldId id="256" r:id="rId2"/>
    <p:sldId id="281" r:id="rId3"/>
    <p:sldId id="260" r:id="rId4"/>
    <p:sldId id="273" r:id="rId5"/>
    <p:sldId id="264" r:id="rId6"/>
    <p:sldId id="257" r:id="rId7"/>
    <p:sldId id="262" r:id="rId8"/>
    <p:sldId id="261" r:id="rId9"/>
    <p:sldId id="265" r:id="rId10"/>
    <p:sldId id="266" r:id="rId11"/>
    <p:sldId id="267" r:id="rId12"/>
    <p:sldId id="268" r:id="rId13"/>
    <p:sldId id="270" r:id="rId14"/>
    <p:sldId id="274" r:id="rId15"/>
    <p:sldId id="272" r:id="rId16"/>
    <p:sldId id="275" r:id="rId17"/>
    <p:sldId id="276" r:id="rId18"/>
    <p:sldId id="277" r:id="rId19"/>
    <p:sldId id="278" r:id="rId20"/>
    <p:sldId id="279" r:id="rId21"/>
    <p:sldId id="280" r:id="rId22"/>
  </p:sldIdLst>
  <p:sldSz cx="9144000" cy="6858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19" autoAdjust="0"/>
    <p:restoredTop sz="94750" autoAdjust="0"/>
  </p:normalViewPr>
  <p:slideViewPr>
    <p:cSldViewPr>
      <p:cViewPr>
        <p:scale>
          <a:sx n="60" d="100"/>
          <a:sy n="60" d="100"/>
        </p:scale>
        <p:origin x="-786"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69ADA4-CBC2-43D2-8C8E-07ECF471599C}" type="datetimeFigureOut">
              <a:rPr lang="nb-NO" smtClean="0"/>
              <a:t>08.10.2010</a:t>
            </a:fld>
            <a:endParaRPr lang="nb-NO"/>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49332D-11D4-4768-AD1E-73951FEDF4FD}" type="slidenum">
              <a:rPr lang="nb-NO" smtClean="0"/>
              <a:t>‹#›</a:t>
            </a:fld>
            <a:endParaRPr lang="nb-NO"/>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A6F78733-40C8-414B-B558-F1CCA6B6DA2E}" type="datetimeFigureOut">
              <a:rPr lang="nb-NO" smtClean="0"/>
              <a:t>08.10.2010</a:t>
            </a:fld>
            <a:endParaRPr lang="nb-NO"/>
          </a:p>
        </p:txBody>
      </p:sp>
      <p:sp>
        <p:nvSpPr>
          <p:cNvPr id="16" name="Slide Number Placeholder 15"/>
          <p:cNvSpPr>
            <a:spLocks noGrp="1"/>
          </p:cNvSpPr>
          <p:nvPr>
            <p:ph type="sldNum" sz="quarter" idx="11"/>
          </p:nvPr>
        </p:nvSpPr>
        <p:spPr/>
        <p:txBody>
          <a:bodyPr/>
          <a:lstStyle/>
          <a:p>
            <a:fld id="{088A8CE7-555B-48CC-BF59-9C7C8808F40A}" type="slidenum">
              <a:rPr lang="nb-NO" smtClean="0"/>
              <a:t>‹#›</a:t>
            </a:fld>
            <a:endParaRPr lang="nb-NO"/>
          </a:p>
        </p:txBody>
      </p:sp>
      <p:sp>
        <p:nvSpPr>
          <p:cNvPr id="17" name="Footer Placeholder 16"/>
          <p:cNvSpPr>
            <a:spLocks noGrp="1"/>
          </p:cNvSpPr>
          <p:nvPr>
            <p:ph type="ftr" sz="quarter" idx="12"/>
          </p:nvPr>
        </p:nvSpPr>
        <p:spPr/>
        <p:txBody>
          <a:bodyPr/>
          <a:lstStyle/>
          <a:p>
            <a:endParaRPr lang="nb-N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6F78733-40C8-414B-B558-F1CCA6B6DA2E}" type="datetimeFigureOut">
              <a:rPr lang="nb-NO" smtClean="0"/>
              <a:t>08.10.2010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088A8CE7-555B-48CC-BF59-9C7C8808F40A}" type="slidenum">
              <a:rPr lang="nb-NO" smtClean="0"/>
              <a:t>‹#›</a:t>
            </a:fld>
            <a:endParaRPr lang="nb-N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6F78733-40C8-414B-B558-F1CCA6B6DA2E}" type="datetimeFigureOut">
              <a:rPr lang="nb-NO" smtClean="0"/>
              <a:t>08.10.2010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088A8CE7-555B-48CC-BF59-9C7C8808F40A}" type="slidenum">
              <a:rPr lang="nb-NO" smtClean="0"/>
              <a:t>‹#›</a:t>
            </a:fld>
            <a:endParaRPr lang="nb-N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A6F78733-40C8-414B-B558-F1CCA6B6DA2E}" type="datetimeFigureOut">
              <a:rPr lang="nb-NO" smtClean="0"/>
              <a:t>08.10.2010</a:t>
            </a:fld>
            <a:endParaRPr lang="nb-NO"/>
          </a:p>
        </p:txBody>
      </p:sp>
      <p:sp>
        <p:nvSpPr>
          <p:cNvPr id="15" name="Slide Number Placeholder 14"/>
          <p:cNvSpPr>
            <a:spLocks noGrp="1"/>
          </p:cNvSpPr>
          <p:nvPr>
            <p:ph type="sldNum" sz="quarter" idx="15"/>
          </p:nvPr>
        </p:nvSpPr>
        <p:spPr/>
        <p:txBody>
          <a:bodyPr/>
          <a:lstStyle>
            <a:lvl1pPr algn="ctr">
              <a:defRPr/>
            </a:lvl1pPr>
          </a:lstStyle>
          <a:p>
            <a:fld id="{088A8CE7-555B-48CC-BF59-9C7C8808F40A}" type="slidenum">
              <a:rPr lang="nb-NO" smtClean="0"/>
              <a:t>‹#›</a:t>
            </a:fld>
            <a:endParaRPr lang="nb-NO"/>
          </a:p>
        </p:txBody>
      </p:sp>
      <p:sp>
        <p:nvSpPr>
          <p:cNvPr id="16" name="Footer Placeholder 15"/>
          <p:cNvSpPr>
            <a:spLocks noGrp="1"/>
          </p:cNvSpPr>
          <p:nvPr>
            <p:ph type="ftr" sz="quarter" idx="16"/>
          </p:nvPr>
        </p:nvSpPr>
        <p:spPr/>
        <p:txBody>
          <a:bodyPr/>
          <a:lstStyle/>
          <a:p>
            <a:endParaRPr lang="nb-NO"/>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6F78733-40C8-414B-B558-F1CCA6B6DA2E}" type="datetimeFigureOut">
              <a:rPr lang="nb-NO" smtClean="0"/>
              <a:t>08.10.2010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088A8CE7-555B-48CC-BF59-9C7C8808F40A}" type="slidenum">
              <a:rPr lang="nb-NO" smtClean="0"/>
              <a:t>‹#›</a:t>
            </a:fld>
            <a:endParaRPr lang="nb-NO"/>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6F78733-40C8-414B-B558-F1CCA6B6DA2E}" type="datetimeFigureOut">
              <a:rPr lang="nb-NO" smtClean="0"/>
              <a:t>08.10.2010</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088A8CE7-555B-48CC-BF59-9C7C8808F40A}" type="slidenum">
              <a:rPr lang="nb-NO" smtClean="0"/>
              <a:t>‹#›</a:t>
            </a:fld>
            <a:endParaRPr lang="nb-NO"/>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088A8CE7-555B-48CC-BF59-9C7C8808F40A}" type="slidenum">
              <a:rPr lang="nb-NO" smtClean="0"/>
              <a:t>‹#›</a:t>
            </a:fld>
            <a:endParaRPr lang="nb-NO"/>
          </a:p>
        </p:txBody>
      </p:sp>
      <p:sp>
        <p:nvSpPr>
          <p:cNvPr id="8" name="Footer Placeholder 7"/>
          <p:cNvSpPr>
            <a:spLocks noGrp="1"/>
          </p:cNvSpPr>
          <p:nvPr>
            <p:ph type="ftr" sz="quarter" idx="11"/>
          </p:nvPr>
        </p:nvSpPr>
        <p:spPr/>
        <p:txBody>
          <a:bodyPr/>
          <a:lstStyle/>
          <a:p>
            <a:endParaRPr lang="nb-NO"/>
          </a:p>
        </p:txBody>
      </p:sp>
      <p:sp>
        <p:nvSpPr>
          <p:cNvPr id="7" name="Date Placeholder 6"/>
          <p:cNvSpPr>
            <a:spLocks noGrp="1"/>
          </p:cNvSpPr>
          <p:nvPr>
            <p:ph type="dt" sz="half" idx="10"/>
          </p:nvPr>
        </p:nvSpPr>
        <p:spPr/>
        <p:txBody>
          <a:bodyPr/>
          <a:lstStyle/>
          <a:p>
            <a:fld id="{A6F78733-40C8-414B-B558-F1CCA6B6DA2E}" type="datetimeFigureOut">
              <a:rPr lang="nb-NO" smtClean="0"/>
              <a:t>08.10.2010</a:t>
            </a:fld>
            <a:endParaRPr lang="nb-NO"/>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6F78733-40C8-414B-B558-F1CCA6B6DA2E}" type="datetimeFigureOut">
              <a:rPr lang="nb-NO" smtClean="0"/>
              <a:t>08.10.2010</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088A8CE7-555B-48CC-BF59-9C7C8808F40A}" type="slidenum">
              <a:rPr lang="nb-NO" smtClean="0"/>
              <a:t>‹#›</a:t>
            </a:fld>
            <a:endParaRPr lang="nb-NO"/>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F78733-40C8-414B-B558-F1CCA6B6DA2E}" type="datetimeFigureOut">
              <a:rPr lang="nb-NO" smtClean="0"/>
              <a:t>08.10.2010</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088A8CE7-555B-48CC-BF59-9C7C8808F40A}" type="slidenum">
              <a:rPr lang="nb-NO" smtClean="0"/>
              <a:t>‹#›</a:t>
            </a:fld>
            <a:endParaRPr lang="nb-N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A6F78733-40C8-414B-B558-F1CCA6B6DA2E}" type="datetimeFigureOut">
              <a:rPr lang="nb-NO" smtClean="0"/>
              <a:t>08.10.2010</a:t>
            </a:fld>
            <a:endParaRPr lang="nb-NO"/>
          </a:p>
        </p:txBody>
      </p:sp>
      <p:sp>
        <p:nvSpPr>
          <p:cNvPr id="9" name="Slide Number Placeholder 8"/>
          <p:cNvSpPr>
            <a:spLocks noGrp="1"/>
          </p:cNvSpPr>
          <p:nvPr>
            <p:ph type="sldNum" sz="quarter" idx="15"/>
          </p:nvPr>
        </p:nvSpPr>
        <p:spPr/>
        <p:txBody>
          <a:bodyPr/>
          <a:lstStyle/>
          <a:p>
            <a:fld id="{088A8CE7-555B-48CC-BF59-9C7C8808F40A}" type="slidenum">
              <a:rPr lang="nb-NO" smtClean="0"/>
              <a:t>‹#›</a:t>
            </a:fld>
            <a:endParaRPr lang="nb-NO"/>
          </a:p>
        </p:txBody>
      </p:sp>
      <p:sp>
        <p:nvSpPr>
          <p:cNvPr id="10" name="Footer Placeholder 9"/>
          <p:cNvSpPr>
            <a:spLocks noGrp="1"/>
          </p:cNvSpPr>
          <p:nvPr>
            <p:ph type="ftr" sz="quarter" idx="16"/>
          </p:nvPr>
        </p:nvSpPr>
        <p:spPr/>
        <p:txBody>
          <a:bodyPr/>
          <a:lstStyle/>
          <a:p>
            <a:endParaRPr lang="nb-N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A6F78733-40C8-414B-B558-F1CCA6B6DA2E}" type="datetimeFigureOut">
              <a:rPr lang="nb-NO" smtClean="0"/>
              <a:t>08.10.2010</a:t>
            </a:fld>
            <a:endParaRPr lang="nb-NO"/>
          </a:p>
        </p:txBody>
      </p:sp>
      <p:sp>
        <p:nvSpPr>
          <p:cNvPr id="9" name="Slide Number Placeholder 8"/>
          <p:cNvSpPr>
            <a:spLocks noGrp="1"/>
          </p:cNvSpPr>
          <p:nvPr>
            <p:ph type="sldNum" sz="quarter" idx="11"/>
          </p:nvPr>
        </p:nvSpPr>
        <p:spPr/>
        <p:txBody>
          <a:bodyPr/>
          <a:lstStyle/>
          <a:p>
            <a:fld id="{088A8CE7-555B-48CC-BF59-9C7C8808F40A}" type="slidenum">
              <a:rPr lang="nb-NO" smtClean="0"/>
              <a:t>‹#›</a:t>
            </a:fld>
            <a:endParaRPr lang="nb-NO"/>
          </a:p>
        </p:txBody>
      </p:sp>
      <p:sp>
        <p:nvSpPr>
          <p:cNvPr id="10" name="Footer Placeholder 9"/>
          <p:cNvSpPr>
            <a:spLocks noGrp="1"/>
          </p:cNvSpPr>
          <p:nvPr>
            <p:ph type="ftr" sz="quarter" idx="12"/>
          </p:nvPr>
        </p:nvSpPr>
        <p:spPr/>
        <p:txBody>
          <a:bodyPr/>
          <a:lstStyle/>
          <a:p>
            <a:endParaRPr lang="nb-N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A6F78733-40C8-414B-B558-F1CCA6B6DA2E}" type="datetimeFigureOut">
              <a:rPr lang="nb-NO" smtClean="0"/>
              <a:t>08.10.2010</a:t>
            </a:fld>
            <a:endParaRPr lang="nb-NO"/>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nb-NO"/>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088A8CE7-555B-48CC-BF59-9C7C8808F40A}" type="slidenum">
              <a:rPr lang="nb-NO" smtClean="0"/>
              <a:t>‹#›</a:t>
            </a:fld>
            <a:endParaRPr lang="nb-NO"/>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nb-NO" sz="3200" b="1" dirty="0" err="1" smtClean="0"/>
              <a:t>Lesson</a:t>
            </a:r>
            <a:r>
              <a:rPr lang="nb-NO" sz="3200" b="1" dirty="0" smtClean="0"/>
              <a:t> 5 (</a:t>
            </a:r>
            <a:r>
              <a:rPr lang="nb-NO" sz="3200" b="1" dirty="0" err="1" smtClean="0"/>
              <a:t>Al-Baqarah</a:t>
            </a:r>
            <a:r>
              <a:rPr lang="nb-NO" sz="3200" b="1" dirty="0" smtClean="0"/>
              <a:t>: 17-20)</a:t>
            </a:r>
            <a:endParaRPr lang="nb-NO" sz="3200" b="1" dirty="0"/>
          </a:p>
        </p:txBody>
      </p:sp>
      <p:sp>
        <p:nvSpPr>
          <p:cNvPr id="2" name="Title 1"/>
          <p:cNvSpPr>
            <a:spLocks noGrp="1"/>
          </p:cNvSpPr>
          <p:nvPr>
            <p:ph type="ctrTitle"/>
          </p:nvPr>
        </p:nvSpPr>
        <p:spPr/>
        <p:txBody>
          <a:bodyPr/>
          <a:lstStyle/>
          <a:p>
            <a:r>
              <a:rPr lang="nb-NO" sz="5400" b="1" dirty="0" err="1" smtClean="0">
                <a:effectLst>
                  <a:outerShdw blurRad="38100" dist="38100" dir="2700000" algn="tl">
                    <a:srgbClr val="000000">
                      <a:alpha val="43137"/>
                    </a:srgbClr>
                  </a:outerShdw>
                </a:effectLst>
              </a:rPr>
              <a:t>Sabeel-ul-Huda</a:t>
            </a:r>
            <a:endParaRPr lang="nb-NO" sz="5400" b="1" dirty="0">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nb-NO" b="1" dirty="0" err="1" smtClean="0"/>
              <a:t>Ayah</a:t>
            </a:r>
            <a:r>
              <a:rPr lang="nb-NO" b="1" dirty="0" smtClean="0"/>
              <a:t> 19 – </a:t>
            </a:r>
            <a:r>
              <a:rPr lang="nb-NO" b="1" dirty="0" err="1" smtClean="0"/>
              <a:t>word</a:t>
            </a:r>
            <a:r>
              <a:rPr lang="nb-NO" b="1" dirty="0" smtClean="0"/>
              <a:t> for </a:t>
            </a:r>
            <a:r>
              <a:rPr lang="nb-NO" b="1" dirty="0" err="1" smtClean="0"/>
              <a:t>word</a:t>
            </a:r>
            <a:endParaRPr lang="nb-NO" b="1" dirty="0"/>
          </a:p>
        </p:txBody>
      </p:sp>
      <p:sp>
        <p:nvSpPr>
          <p:cNvPr id="4" name="Flowchart: Alternate Process 3"/>
          <p:cNvSpPr/>
          <p:nvPr/>
        </p:nvSpPr>
        <p:spPr>
          <a:xfrm>
            <a:off x="8143900" y="1428736"/>
            <a:ext cx="642942" cy="114300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AE" sz="3600" b="1" dirty="0"/>
              <a:t>أَوۡ</a:t>
            </a:r>
          </a:p>
          <a:p>
            <a:pPr algn="ctr"/>
            <a:r>
              <a:rPr lang="nb-NO" sz="2000" b="1" dirty="0"/>
              <a:t>Or</a:t>
            </a:r>
          </a:p>
        </p:txBody>
      </p:sp>
      <p:sp>
        <p:nvSpPr>
          <p:cNvPr id="5" name="Flowchart: Alternate Process 4"/>
          <p:cNvSpPr/>
          <p:nvPr/>
        </p:nvSpPr>
        <p:spPr>
          <a:xfrm>
            <a:off x="5786446" y="1428736"/>
            <a:ext cx="2286016" cy="114300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AE" sz="3600" b="1" dirty="0"/>
              <a:t>كَصَيِّبٍ۬</a:t>
            </a:r>
          </a:p>
          <a:p>
            <a:pPr algn="ctr"/>
            <a:r>
              <a:rPr lang="nb-NO" sz="2000" b="1" dirty="0"/>
              <a:t>like a </a:t>
            </a:r>
            <a:r>
              <a:rPr lang="nb-NO" sz="2000" b="1" dirty="0" err="1" smtClean="0"/>
              <a:t>rainstorm</a:t>
            </a:r>
            <a:endParaRPr lang="nb-NO" sz="2000" b="1" dirty="0"/>
          </a:p>
        </p:txBody>
      </p:sp>
      <p:sp>
        <p:nvSpPr>
          <p:cNvPr id="8" name="Flowchart: Alternate Process 7"/>
          <p:cNvSpPr/>
          <p:nvPr/>
        </p:nvSpPr>
        <p:spPr>
          <a:xfrm>
            <a:off x="571472" y="5072074"/>
            <a:ext cx="2357454" cy="114300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AE" sz="3600" b="1" dirty="0"/>
              <a:t>بِٱلۡكَـٰفِرِينَ</a:t>
            </a:r>
          </a:p>
          <a:p>
            <a:pPr algn="ctr"/>
            <a:r>
              <a:rPr lang="nb-NO" sz="2000" b="1" dirty="0" err="1"/>
              <a:t>the</a:t>
            </a:r>
            <a:r>
              <a:rPr lang="nb-NO" sz="2000" b="1" dirty="0"/>
              <a:t> </a:t>
            </a:r>
            <a:r>
              <a:rPr lang="nb-NO" sz="2000" b="1" dirty="0" err="1"/>
              <a:t>disbelievers</a:t>
            </a:r>
            <a:r>
              <a:rPr lang="nb-NO" sz="2000" b="1" dirty="0"/>
              <a:t>.</a:t>
            </a:r>
          </a:p>
        </p:txBody>
      </p:sp>
      <p:sp>
        <p:nvSpPr>
          <p:cNvPr id="9" name="Flowchart: Alternate Process 8"/>
          <p:cNvSpPr/>
          <p:nvPr/>
        </p:nvSpPr>
        <p:spPr>
          <a:xfrm>
            <a:off x="4857752" y="2643182"/>
            <a:ext cx="2000264" cy="114300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AE" sz="3600" b="1" dirty="0"/>
              <a:t>وَبَرۡقٌ۬</a:t>
            </a:r>
          </a:p>
          <a:p>
            <a:pPr algn="ctr"/>
            <a:r>
              <a:rPr lang="nb-NO" sz="2000" b="1" dirty="0"/>
              <a:t>and </a:t>
            </a:r>
            <a:r>
              <a:rPr lang="nb-NO" sz="2000" b="1" dirty="0" err="1"/>
              <a:t>lightning</a:t>
            </a:r>
            <a:r>
              <a:rPr lang="nb-NO" sz="2000" b="1" dirty="0" smtClean="0"/>
              <a:t>.</a:t>
            </a:r>
            <a:endParaRPr lang="nb-NO" sz="2000" b="1" dirty="0"/>
          </a:p>
        </p:txBody>
      </p:sp>
      <p:sp>
        <p:nvSpPr>
          <p:cNvPr id="10" name="Flowchart: Alternate Process 9"/>
          <p:cNvSpPr/>
          <p:nvPr/>
        </p:nvSpPr>
        <p:spPr>
          <a:xfrm>
            <a:off x="6929454" y="2643182"/>
            <a:ext cx="1857388" cy="114300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AE" sz="3600" b="1" dirty="0"/>
              <a:t>وَرَعۡدٌ۬</a:t>
            </a:r>
          </a:p>
          <a:p>
            <a:pPr algn="ctr"/>
            <a:r>
              <a:rPr lang="nb-NO" sz="2000" b="1" dirty="0"/>
              <a:t>and </a:t>
            </a:r>
            <a:r>
              <a:rPr lang="nb-NO" sz="2000" b="1" dirty="0" err="1"/>
              <a:t>thunder</a:t>
            </a:r>
            <a:r>
              <a:rPr lang="nb-NO" sz="2000" b="1" dirty="0" smtClean="0"/>
              <a:t>,</a:t>
            </a:r>
            <a:endParaRPr lang="nb-NO" sz="2000" b="1" dirty="0"/>
          </a:p>
        </p:txBody>
      </p:sp>
      <p:sp>
        <p:nvSpPr>
          <p:cNvPr id="11" name="Flowchart: Alternate Process 10"/>
          <p:cNvSpPr/>
          <p:nvPr/>
        </p:nvSpPr>
        <p:spPr>
          <a:xfrm>
            <a:off x="357158" y="1428736"/>
            <a:ext cx="1857388" cy="114300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AE" sz="3600" b="1" dirty="0" smtClean="0"/>
              <a:t>ظُلُمَـٰتٌ۬</a:t>
            </a:r>
          </a:p>
          <a:p>
            <a:pPr algn="ctr"/>
            <a:r>
              <a:rPr lang="nb-NO" sz="2000" b="1" dirty="0" err="1" smtClean="0"/>
              <a:t>darkness</a:t>
            </a:r>
            <a:r>
              <a:rPr lang="nb-NO" sz="2000" b="1" dirty="0" smtClean="0"/>
              <a:t>[es]</a:t>
            </a:r>
          </a:p>
        </p:txBody>
      </p:sp>
      <p:sp>
        <p:nvSpPr>
          <p:cNvPr id="12" name="Flowchart: Alternate Process 11"/>
          <p:cNvSpPr/>
          <p:nvPr/>
        </p:nvSpPr>
        <p:spPr>
          <a:xfrm>
            <a:off x="2285984" y="1428736"/>
            <a:ext cx="1071570" cy="114300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AE" sz="3600" b="1" dirty="0"/>
              <a:t>فِيهِ</a:t>
            </a:r>
          </a:p>
          <a:p>
            <a:pPr algn="ctr"/>
            <a:r>
              <a:rPr lang="nb-NO" sz="2000" b="1" dirty="0"/>
              <a:t>in it (</a:t>
            </a:r>
            <a:r>
              <a:rPr lang="nb-NO" sz="2000" b="1" dirty="0" err="1"/>
              <a:t>are</a:t>
            </a:r>
            <a:r>
              <a:rPr lang="nb-NO" sz="2000" b="1" dirty="0"/>
              <a:t>)</a:t>
            </a:r>
          </a:p>
        </p:txBody>
      </p:sp>
      <p:sp>
        <p:nvSpPr>
          <p:cNvPr id="13" name="Flowchart: Alternate Process 12"/>
          <p:cNvSpPr/>
          <p:nvPr/>
        </p:nvSpPr>
        <p:spPr>
          <a:xfrm>
            <a:off x="3428992" y="1428736"/>
            <a:ext cx="1357322" cy="114300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AE" sz="3600" b="1" dirty="0"/>
              <a:t>ٱلسَّمَآءِ</a:t>
            </a:r>
          </a:p>
          <a:p>
            <a:pPr algn="ctr"/>
            <a:r>
              <a:rPr lang="nb-NO" sz="2000" b="1" dirty="0" err="1"/>
              <a:t>the</a:t>
            </a:r>
            <a:r>
              <a:rPr lang="nb-NO" sz="2000" b="1" dirty="0"/>
              <a:t> </a:t>
            </a:r>
            <a:r>
              <a:rPr lang="nb-NO" sz="2000" b="1" dirty="0" smtClean="0"/>
              <a:t>sky</a:t>
            </a:r>
            <a:endParaRPr lang="nb-NO" sz="2000" b="1" dirty="0"/>
          </a:p>
        </p:txBody>
      </p:sp>
      <p:sp>
        <p:nvSpPr>
          <p:cNvPr id="14" name="Flowchart: Alternate Process 13"/>
          <p:cNvSpPr/>
          <p:nvPr/>
        </p:nvSpPr>
        <p:spPr>
          <a:xfrm>
            <a:off x="4857752" y="1428736"/>
            <a:ext cx="857256" cy="114300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AE" sz="3600" b="1" dirty="0"/>
              <a:t>مِّنَ</a:t>
            </a:r>
          </a:p>
          <a:p>
            <a:pPr algn="ctr"/>
            <a:r>
              <a:rPr lang="nb-NO" sz="2000" b="1" dirty="0" smtClean="0"/>
              <a:t>from</a:t>
            </a:r>
            <a:endParaRPr lang="nb-NO" sz="2000" b="1" dirty="0"/>
          </a:p>
        </p:txBody>
      </p:sp>
      <p:sp>
        <p:nvSpPr>
          <p:cNvPr id="15" name="Flowchart: Alternate Process 14"/>
          <p:cNvSpPr/>
          <p:nvPr/>
        </p:nvSpPr>
        <p:spPr>
          <a:xfrm>
            <a:off x="2071670" y="3857628"/>
            <a:ext cx="1714512" cy="114300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AE" sz="3600" b="1" dirty="0"/>
              <a:t>حَذَرَ</a:t>
            </a:r>
          </a:p>
          <a:p>
            <a:pPr algn="ctr"/>
            <a:r>
              <a:rPr lang="nb-NO" sz="2000" b="1" dirty="0" smtClean="0"/>
              <a:t>(n</a:t>
            </a:r>
            <a:r>
              <a:rPr lang="nb-NO" sz="2000" b="1" dirty="0"/>
              <a:t>) </a:t>
            </a:r>
            <a:r>
              <a:rPr lang="nb-NO" sz="2000" b="1" dirty="0" err="1"/>
              <a:t>fear</a:t>
            </a:r>
            <a:r>
              <a:rPr lang="nb-NO" sz="2000" b="1" dirty="0"/>
              <a:t> (</a:t>
            </a:r>
            <a:r>
              <a:rPr lang="nb-NO" sz="2000" b="1" dirty="0" err="1"/>
              <a:t>of</a:t>
            </a:r>
            <a:r>
              <a:rPr lang="nb-NO" sz="2000" b="1" dirty="0"/>
              <a:t>)</a:t>
            </a:r>
          </a:p>
        </p:txBody>
      </p:sp>
      <p:sp>
        <p:nvSpPr>
          <p:cNvPr id="16" name="Flowchart: Alternate Process 15"/>
          <p:cNvSpPr/>
          <p:nvPr/>
        </p:nvSpPr>
        <p:spPr>
          <a:xfrm>
            <a:off x="3857620" y="3857628"/>
            <a:ext cx="2428892" cy="114300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ks-Arab" sz="3600" b="1" dirty="0"/>
              <a:t>ٱلصَّوَٲعِقِ</a:t>
            </a:r>
          </a:p>
          <a:p>
            <a:pPr algn="ctr"/>
            <a:r>
              <a:rPr lang="nb-NO" sz="2000" b="1" dirty="0" err="1"/>
              <a:t>the</a:t>
            </a:r>
            <a:r>
              <a:rPr lang="nb-NO" sz="2000" b="1" dirty="0"/>
              <a:t> </a:t>
            </a:r>
            <a:r>
              <a:rPr lang="nb-NO" sz="2000" b="1" dirty="0" err="1" smtClean="0"/>
              <a:t>thunderclaps</a:t>
            </a:r>
            <a:endParaRPr lang="nb-NO" sz="2000" b="1" dirty="0"/>
          </a:p>
        </p:txBody>
      </p:sp>
      <p:sp>
        <p:nvSpPr>
          <p:cNvPr id="17" name="Flowchart: Alternate Process 16"/>
          <p:cNvSpPr/>
          <p:nvPr/>
        </p:nvSpPr>
        <p:spPr>
          <a:xfrm>
            <a:off x="6357950" y="3857628"/>
            <a:ext cx="857256" cy="114300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AE" sz="3600" b="1" dirty="0"/>
              <a:t>مِّنَ</a:t>
            </a:r>
          </a:p>
          <a:p>
            <a:pPr algn="ctr"/>
            <a:r>
              <a:rPr lang="nb-NO" sz="2000" b="1" dirty="0" smtClean="0"/>
              <a:t>from</a:t>
            </a:r>
            <a:endParaRPr lang="nb-NO" sz="2000" b="1" dirty="0"/>
          </a:p>
        </p:txBody>
      </p:sp>
      <p:sp>
        <p:nvSpPr>
          <p:cNvPr id="18" name="Flowchart: Alternate Process 17"/>
          <p:cNvSpPr/>
          <p:nvPr/>
        </p:nvSpPr>
        <p:spPr>
          <a:xfrm>
            <a:off x="7286644" y="3857628"/>
            <a:ext cx="1500198" cy="114300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AE" sz="3600" b="1" dirty="0"/>
              <a:t>ءَاذَانِہِم</a:t>
            </a:r>
          </a:p>
          <a:p>
            <a:pPr algn="ctr"/>
            <a:r>
              <a:rPr lang="nb-NO" sz="2000" b="1" dirty="0" err="1"/>
              <a:t>their</a:t>
            </a:r>
            <a:r>
              <a:rPr lang="nb-NO" sz="2000" b="1" dirty="0"/>
              <a:t> </a:t>
            </a:r>
            <a:r>
              <a:rPr lang="nb-NO" sz="2000" b="1" dirty="0" err="1" smtClean="0"/>
              <a:t>ears</a:t>
            </a:r>
            <a:endParaRPr lang="nb-NO" sz="2000" b="1" dirty="0"/>
          </a:p>
        </p:txBody>
      </p:sp>
      <p:sp>
        <p:nvSpPr>
          <p:cNvPr id="19" name="Flowchart: Alternate Process 18"/>
          <p:cNvSpPr/>
          <p:nvPr/>
        </p:nvSpPr>
        <p:spPr>
          <a:xfrm>
            <a:off x="500034" y="2714620"/>
            <a:ext cx="857256" cy="114300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2000" b="1" dirty="0"/>
              <a:t> </a:t>
            </a:r>
          </a:p>
          <a:p>
            <a:pPr algn="ctr" rtl="1"/>
            <a:r>
              <a:rPr lang="ar-AE" sz="3600" b="1" dirty="0"/>
              <a:t>فِىٓ</a:t>
            </a:r>
          </a:p>
          <a:p>
            <a:pPr algn="ctr"/>
            <a:r>
              <a:rPr lang="nb-NO" sz="2000" b="1" dirty="0"/>
              <a:t>in</a:t>
            </a:r>
          </a:p>
          <a:p>
            <a:pPr algn="ctr" rtl="1"/>
            <a:endParaRPr lang="nb-NO" sz="2000" b="1" dirty="0"/>
          </a:p>
        </p:txBody>
      </p:sp>
      <p:sp>
        <p:nvSpPr>
          <p:cNvPr id="20" name="Flowchart: Alternate Process 19"/>
          <p:cNvSpPr/>
          <p:nvPr/>
        </p:nvSpPr>
        <p:spPr>
          <a:xfrm>
            <a:off x="1428728" y="2643182"/>
            <a:ext cx="1785950" cy="114300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AE" sz="3600" b="1" dirty="0"/>
              <a:t>أَصَـٰبِعَهُمۡ</a:t>
            </a:r>
          </a:p>
          <a:p>
            <a:pPr algn="ctr"/>
            <a:r>
              <a:rPr lang="nb-NO" sz="2000" b="1" dirty="0" err="1"/>
              <a:t>their</a:t>
            </a:r>
            <a:r>
              <a:rPr lang="nb-NO" sz="2000" b="1" dirty="0"/>
              <a:t> </a:t>
            </a:r>
            <a:r>
              <a:rPr lang="nb-NO" sz="2000" b="1" dirty="0" smtClean="0"/>
              <a:t>fingers</a:t>
            </a:r>
            <a:endParaRPr lang="nb-NO" sz="2000" b="1" dirty="0"/>
          </a:p>
        </p:txBody>
      </p:sp>
      <p:sp>
        <p:nvSpPr>
          <p:cNvPr id="21" name="Flowchart: Alternate Process 20"/>
          <p:cNvSpPr/>
          <p:nvPr/>
        </p:nvSpPr>
        <p:spPr>
          <a:xfrm>
            <a:off x="3286116" y="2643182"/>
            <a:ext cx="1500198" cy="114300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AE" sz="3600" b="1" dirty="0"/>
              <a:t>يَجۡعَلُونَ</a:t>
            </a:r>
          </a:p>
          <a:p>
            <a:pPr algn="ctr"/>
            <a:r>
              <a:rPr lang="nb-NO" sz="2000" b="1" dirty="0" err="1"/>
              <a:t>They</a:t>
            </a:r>
            <a:r>
              <a:rPr lang="nb-NO" sz="2000" b="1" dirty="0"/>
              <a:t> </a:t>
            </a:r>
            <a:r>
              <a:rPr lang="nb-NO" sz="2000" b="1" dirty="0" err="1" smtClean="0"/>
              <a:t>put</a:t>
            </a:r>
            <a:endParaRPr lang="nb-NO" sz="2000" b="1" dirty="0"/>
          </a:p>
        </p:txBody>
      </p:sp>
      <p:sp>
        <p:nvSpPr>
          <p:cNvPr id="22" name="Flowchart: Alternate Process 21"/>
          <p:cNvSpPr/>
          <p:nvPr/>
        </p:nvSpPr>
        <p:spPr>
          <a:xfrm>
            <a:off x="3000364" y="5072074"/>
            <a:ext cx="4214842" cy="114300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AE" sz="3600" b="1" dirty="0" smtClean="0"/>
              <a:t>مُحِيطُۢ</a:t>
            </a:r>
          </a:p>
          <a:p>
            <a:pPr algn="ctr"/>
            <a:r>
              <a:rPr lang="nb-NO" sz="2000" b="1" dirty="0"/>
              <a:t>(</a:t>
            </a:r>
            <a:r>
              <a:rPr lang="nb-NO" sz="2000" b="1" dirty="0" smtClean="0"/>
              <a:t>is) [</a:t>
            </a:r>
            <a:r>
              <a:rPr lang="nb-NO" sz="2000" b="1" dirty="0" err="1" smtClean="0"/>
              <a:t>the</a:t>
            </a:r>
            <a:r>
              <a:rPr lang="nb-NO" sz="2000" b="1" dirty="0" smtClean="0"/>
              <a:t> One Who] </a:t>
            </a:r>
            <a:r>
              <a:rPr lang="nb-NO" sz="2000" b="1" dirty="0" err="1" smtClean="0"/>
              <a:t>encompasses</a:t>
            </a:r>
            <a:endParaRPr lang="nb-NO" sz="2000" b="1" dirty="0" smtClean="0"/>
          </a:p>
        </p:txBody>
      </p:sp>
      <p:sp>
        <p:nvSpPr>
          <p:cNvPr id="23" name="Flowchart: Alternate Process 22"/>
          <p:cNvSpPr/>
          <p:nvPr/>
        </p:nvSpPr>
        <p:spPr>
          <a:xfrm>
            <a:off x="7286644" y="5072074"/>
            <a:ext cx="1500198" cy="114300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AE" sz="3600" b="1" dirty="0"/>
              <a:t>وَٱللَّهُ</a:t>
            </a:r>
          </a:p>
          <a:p>
            <a:pPr algn="ctr"/>
            <a:r>
              <a:rPr lang="nb-NO" sz="2000" b="1" dirty="0"/>
              <a:t>And </a:t>
            </a:r>
            <a:r>
              <a:rPr lang="nb-NO" sz="2000" b="1" dirty="0" smtClean="0"/>
              <a:t>Allah</a:t>
            </a:r>
            <a:endParaRPr lang="nb-NO" sz="2000" b="1" dirty="0"/>
          </a:p>
        </p:txBody>
      </p:sp>
      <p:sp>
        <p:nvSpPr>
          <p:cNvPr id="24" name="Flowchart: Alternate Process 23"/>
          <p:cNvSpPr/>
          <p:nvPr/>
        </p:nvSpPr>
        <p:spPr>
          <a:xfrm>
            <a:off x="285720" y="3857628"/>
            <a:ext cx="1714512" cy="114300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AE" sz="3600" b="1" dirty="0"/>
              <a:t>ٱلۡمَوۡتِ‌ۚ</a:t>
            </a:r>
          </a:p>
          <a:p>
            <a:pPr algn="ctr"/>
            <a:r>
              <a:rPr lang="nb-NO" sz="2000" b="1" dirty="0" smtClean="0"/>
              <a:t>[</a:t>
            </a:r>
            <a:r>
              <a:rPr lang="nb-NO" sz="2000" b="1" dirty="0" err="1" smtClean="0"/>
              <a:t>the</a:t>
            </a:r>
            <a:r>
              <a:rPr lang="nb-NO" sz="2000" b="1" dirty="0"/>
              <a:t>] </a:t>
            </a:r>
            <a:r>
              <a:rPr lang="nb-NO" sz="2000" b="1" dirty="0" err="1"/>
              <a:t>death</a:t>
            </a:r>
            <a:r>
              <a:rPr lang="nb-NO" sz="2000" b="1" dirty="0" smtClean="0"/>
              <a:t>.</a:t>
            </a:r>
            <a:endParaRPr lang="nb-NO" sz="20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3776666"/>
          </a:xfrm>
        </p:spPr>
        <p:txBody>
          <a:bodyPr>
            <a:normAutofit/>
          </a:bodyPr>
          <a:lstStyle/>
          <a:p>
            <a:pPr algn="ctr"/>
            <a:r>
              <a:rPr lang="nb-NO" b="1" dirty="0" err="1" smtClean="0"/>
              <a:t>Ayah</a:t>
            </a:r>
            <a:r>
              <a:rPr lang="nb-NO" b="1" dirty="0" smtClean="0"/>
              <a:t> 20</a:t>
            </a:r>
            <a:r>
              <a:rPr lang="nb-NO" b="1" dirty="0" smtClean="0"/>
              <a:t/>
            </a:r>
            <a:br>
              <a:rPr lang="nb-NO" b="1" dirty="0" smtClean="0"/>
            </a:br>
            <a:r>
              <a:rPr lang="nb-NO" b="1" dirty="0" smtClean="0"/>
              <a:t/>
            </a:r>
            <a:br>
              <a:rPr lang="nb-NO" b="1" dirty="0" smtClean="0"/>
            </a:br>
            <a:r>
              <a:rPr lang="ar-AE" b="1" dirty="0" smtClean="0"/>
              <a:t>يَكَادُ ٱلۡبَرۡقُ يَخۡطَفُ أَبۡصَـٰرَهُمۡ‌ۖ كُلَّمَآ أَضَآءَ لَهُم مَّشَوۡاْ فِيهِ وَإِذَآ أَظۡلَمَ عَلَيۡہِمۡ قَامُواْ‌ۚ وَلَوۡ شَآءَ ٱللَّهُ لَذَهَبَ بِسَمۡعِهِمۡ وَأَبۡصَـٰرِهِمۡ‌ۚ إِنَّ ٱللَّهَ عَلَىٰ كُلِّ شَىۡءٍ۬ </a:t>
            </a:r>
            <a:r>
              <a:rPr lang="ar-AE" b="1" dirty="0" smtClean="0"/>
              <a:t>قَدِيرٌ۬  </a:t>
            </a:r>
            <a:endParaRPr lang="nb-NO" b="1" dirty="0"/>
          </a:p>
        </p:txBody>
      </p:sp>
      <p:cxnSp>
        <p:nvCxnSpPr>
          <p:cNvPr id="3" name="Straight Connector 2"/>
          <p:cNvCxnSpPr/>
          <p:nvPr/>
        </p:nvCxnSpPr>
        <p:spPr>
          <a:xfrm>
            <a:off x="2357422" y="4071942"/>
            <a:ext cx="4500594" cy="1588"/>
          </a:xfrm>
          <a:prstGeom prst="line">
            <a:avLst/>
          </a:prstGeom>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785786" y="4143380"/>
            <a:ext cx="7643802" cy="2308324"/>
          </a:xfrm>
          <a:prstGeom prst="rect">
            <a:avLst/>
          </a:prstGeom>
        </p:spPr>
        <p:txBody>
          <a:bodyPr wrap="square">
            <a:spAutoFit/>
          </a:bodyPr>
          <a:lstStyle/>
          <a:p>
            <a:pPr algn="ctr"/>
            <a:r>
              <a:rPr lang="en-US" sz="2400" dirty="0"/>
              <a:t>The lightning almost snatches away their sight. Every time it lights [the way] for them, they walk therein; but when darkness comes over them, they stand [still]. And if Allah had willed, He could have taken away their hearing and their sight. Indeed, Allah is over all things competent.</a:t>
            </a:r>
            <a:endParaRPr lang="nb-NO"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nb-NO" b="1" dirty="0" err="1" smtClean="0"/>
              <a:t>Ayah</a:t>
            </a:r>
            <a:r>
              <a:rPr lang="nb-NO" b="1" dirty="0" smtClean="0"/>
              <a:t> 20 - </a:t>
            </a:r>
            <a:r>
              <a:rPr lang="nb-NO" b="1" dirty="0" err="1" smtClean="0"/>
              <a:t>word</a:t>
            </a:r>
            <a:r>
              <a:rPr lang="nb-NO" b="1" dirty="0" smtClean="0"/>
              <a:t> for </a:t>
            </a:r>
            <a:r>
              <a:rPr lang="nb-NO" b="1" dirty="0" err="1" smtClean="0"/>
              <a:t>word</a:t>
            </a:r>
            <a:r>
              <a:rPr lang="nb-NO" b="1" dirty="0" smtClean="0"/>
              <a:t> </a:t>
            </a:r>
            <a:endParaRPr lang="nb-NO" b="1" dirty="0"/>
          </a:p>
        </p:txBody>
      </p:sp>
      <p:sp>
        <p:nvSpPr>
          <p:cNvPr id="3" name="Flowchart: Alternate Process 2"/>
          <p:cNvSpPr/>
          <p:nvPr/>
        </p:nvSpPr>
        <p:spPr>
          <a:xfrm>
            <a:off x="1000100" y="2643182"/>
            <a:ext cx="928694" cy="114300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AE" sz="3600" b="1" dirty="0"/>
              <a:t>فِيهِ</a:t>
            </a:r>
          </a:p>
          <a:p>
            <a:pPr algn="ctr"/>
            <a:r>
              <a:rPr lang="nb-NO" sz="2000" b="1" dirty="0"/>
              <a:t>in it</a:t>
            </a:r>
            <a:r>
              <a:rPr lang="nb-NO" sz="2000" b="1" dirty="0" smtClean="0"/>
              <a:t>,</a:t>
            </a:r>
            <a:endParaRPr lang="nb-NO" sz="2000" b="1" dirty="0"/>
          </a:p>
        </p:txBody>
      </p:sp>
      <p:sp>
        <p:nvSpPr>
          <p:cNvPr id="5" name="Flowchart: Alternate Process 4"/>
          <p:cNvSpPr/>
          <p:nvPr/>
        </p:nvSpPr>
        <p:spPr>
          <a:xfrm>
            <a:off x="7000892" y="3857628"/>
            <a:ext cx="1500198" cy="114300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AE" sz="3600" b="1" dirty="0"/>
              <a:t>وَإِذَآ</a:t>
            </a:r>
          </a:p>
          <a:p>
            <a:pPr algn="ctr"/>
            <a:r>
              <a:rPr lang="nb-NO" sz="2000" b="1" dirty="0"/>
              <a:t>and </a:t>
            </a:r>
            <a:r>
              <a:rPr lang="nb-NO" sz="2000" b="1" dirty="0" err="1"/>
              <a:t>when</a:t>
            </a:r>
            <a:endParaRPr lang="nb-NO" sz="2000" b="1" dirty="0"/>
          </a:p>
        </p:txBody>
      </p:sp>
      <p:sp>
        <p:nvSpPr>
          <p:cNvPr id="6" name="Flowchart: Alternate Process 5"/>
          <p:cNvSpPr/>
          <p:nvPr/>
        </p:nvSpPr>
        <p:spPr>
          <a:xfrm>
            <a:off x="2000232" y="2643182"/>
            <a:ext cx="1571636" cy="114300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AE" sz="3600" b="1" dirty="0"/>
              <a:t>مَّشَوۡاْ</a:t>
            </a:r>
          </a:p>
          <a:p>
            <a:pPr algn="ctr"/>
            <a:r>
              <a:rPr lang="nb-NO" sz="2000" b="1" dirty="0" err="1"/>
              <a:t>they</a:t>
            </a:r>
            <a:r>
              <a:rPr lang="nb-NO" sz="2000" b="1" dirty="0"/>
              <a:t> </a:t>
            </a:r>
            <a:r>
              <a:rPr lang="nb-NO" sz="2000" b="1" dirty="0" err="1" smtClean="0"/>
              <a:t>walk</a:t>
            </a:r>
            <a:endParaRPr lang="nb-NO" sz="2000" b="1" dirty="0"/>
          </a:p>
        </p:txBody>
      </p:sp>
      <p:sp>
        <p:nvSpPr>
          <p:cNvPr id="7" name="Flowchart: Alternate Process 6"/>
          <p:cNvSpPr/>
          <p:nvPr/>
        </p:nvSpPr>
        <p:spPr>
          <a:xfrm>
            <a:off x="3643306" y="2643182"/>
            <a:ext cx="1428760" cy="114300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AE" sz="3600" b="1" dirty="0"/>
              <a:t>لَهُم</a:t>
            </a:r>
          </a:p>
          <a:p>
            <a:pPr algn="ctr"/>
            <a:r>
              <a:rPr lang="nb-NO" sz="2000" b="1" dirty="0"/>
              <a:t>for </a:t>
            </a:r>
            <a:r>
              <a:rPr lang="nb-NO" sz="2000" b="1" dirty="0" err="1" smtClean="0"/>
              <a:t>them</a:t>
            </a:r>
            <a:endParaRPr lang="nb-NO" sz="2000" b="1" dirty="0"/>
          </a:p>
        </p:txBody>
      </p:sp>
      <p:sp>
        <p:nvSpPr>
          <p:cNvPr id="8" name="Flowchart: Alternate Process 7"/>
          <p:cNvSpPr/>
          <p:nvPr/>
        </p:nvSpPr>
        <p:spPr>
          <a:xfrm>
            <a:off x="5143504" y="2643182"/>
            <a:ext cx="1500198" cy="114300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AE" sz="3600" b="1" dirty="0"/>
              <a:t>أَضَآءَ</a:t>
            </a:r>
          </a:p>
          <a:p>
            <a:pPr algn="ctr"/>
            <a:r>
              <a:rPr lang="nb-NO" sz="2000" b="1" dirty="0"/>
              <a:t>it </a:t>
            </a:r>
            <a:r>
              <a:rPr lang="nb-NO" sz="2000" b="1" dirty="0" err="1" smtClean="0"/>
              <a:t>flashes</a:t>
            </a:r>
            <a:endParaRPr lang="nb-NO" sz="2000" b="1" dirty="0"/>
          </a:p>
        </p:txBody>
      </p:sp>
      <p:sp>
        <p:nvSpPr>
          <p:cNvPr id="10" name="Flowchart: Alternate Process 9"/>
          <p:cNvSpPr/>
          <p:nvPr/>
        </p:nvSpPr>
        <p:spPr>
          <a:xfrm>
            <a:off x="6715140" y="2643182"/>
            <a:ext cx="1857388" cy="114300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AE" sz="3600" b="1" dirty="0"/>
              <a:t>كُلَّمَآ</a:t>
            </a:r>
          </a:p>
          <a:p>
            <a:pPr algn="ctr"/>
            <a:r>
              <a:rPr lang="nb-NO" sz="2000" b="1" dirty="0" err="1" smtClean="0"/>
              <a:t>Whenever</a:t>
            </a:r>
            <a:endParaRPr lang="nb-NO" sz="2000" b="1" dirty="0"/>
          </a:p>
        </p:txBody>
      </p:sp>
      <p:sp>
        <p:nvSpPr>
          <p:cNvPr id="11" name="Flowchart: Alternate Process 10"/>
          <p:cNvSpPr/>
          <p:nvPr/>
        </p:nvSpPr>
        <p:spPr>
          <a:xfrm>
            <a:off x="1214414" y="1428736"/>
            <a:ext cx="1857388" cy="114300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AE" sz="3600" b="1" dirty="0"/>
              <a:t>أَبۡصَـٰرَهُمۡ‌ۖ</a:t>
            </a:r>
          </a:p>
          <a:p>
            <a:pPr algn="ctr"/>
            <a:r>
              <a:rPr lang="nb-NO" sz="2000" b="1" dirty="0" err="1"/>
              <a:t>their</a:t>
            </a:r>
            <a:r>
              <a:rPr lang="nb-NO" sz="2000" b="1" dirty="0"/>
              <a:t> </a:t>
            </a:r>
            <a:r>
              <a:rPr lang="nb-NO" sz="2000" b="1" dirty="0" err="1"/>
              <a:t>sight</a:t>
            </a:r>
            <a:r>
              <a:rPr lang="nb-NO" sz="2000" b="1" dirty="0" smtClean="0"/>
              <a:t>.</a:t>
            </a:r>
            <a:endParaRPr lang="nb-NO" sz="2000" b="1" dirty="0"/>
          </a:p>
        </p:txBody>
      </p:sp>
      <p:sp>
        <p:nvSpPr>
          <p:cNvPr id="12" name="Flowchart: Alternate Process 11"/>
          <p:cNvSpPr/>
          <p:nvPr/>
        </p:nvSpPr>
        <p:spPr>
          <a:xfrm>
            <a:off x="3143240" y="1428736"/>
            <a:ext cx="2143140" cy="114300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AE" sz="3600" b="1" dirty="0"/>
              <a:t>يَخۡطَفُ</a:t>
            </a:r>
          </a:p>
          <a:p>
            <a:pPr algn="ctr"/>
            <a:r>
              <a:rPr lang="nb-NO" sz="2000" b="1" dirty="0" err="1"/>
              <a:t>snatches</a:t>
            </a:r>
            <a:r>
              <a:rPr lang="nb-NO" sz="2000" b="1" dirty="0"/>
              <a:t> </a:t>
            </a:r>
            <a:r>
              <a:rPr lang="nb-NO" sz="2000" b="1" dirty="0" err="1" smtClean="0"/>
              <a:t>away</a:t>
            </a:r>
            <a:endParaRPr lang="nb-NO" sz="2000" b="1" dirty="0"/>
          </a:p>
        </p:txBody>
      </p:sp>
      <p:sp>
        <p:nvSpPr>
          <p:cNvPr id="13" name="Flowchart: Alternate Process 12"/>
          <p:cNvSpPr/>
          <p:nvPr/>
        </p:nvSpPr>
        <p:spPr>
          <a:xfrm>
            <a:off x="5357818" y="1428736"/>
            <a:ext cx="1857388" cy="114300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AE" sz="3600" b="1" dirty="0"/>
              <a:t>ٱلۡبَرۡقُ</a:t>
            </a:r>
          </a:p>
          <a:p>
            <a:pPr algn="ctr"/>
            <a:r>
              <a:rPr lang="nb-NO" sz="2000" b="1" dirty="0" err="1"/>
              <a:t>the</a:t>
            </a:r>
            <a:r>
              <a:rPr lang="nb-NO" sz="2000" b="1" dirty="0"/>
              <a:t> </a:t>
            </a:r>
            <a:r>
              <a:rPr lang="nb-NO" sz="2000" b="1" dirty="0" err="1" smtClean="0"/>
              <a:t>lightning</a:t>
            </a:r>
            <a:endParaRPr lang="nb-NO" sz="2000" b="1" dirty="0"/>
          </a:p>
        </p:txBody>
      </p:sp>
      <p:sp>
        <p:nvSpPr>
          <p:cNvPr id="14" name="Flowchart: Alternate Process 13"/>
          <p:cNvSpPr/>
          <p:nvPr/>
        </p:nvSpPr>
        <p:spPr>
          <a:xfrm>
            <a:off x="7286644" y="1428736"/>
            <a:ext cx="1285884" cy="114300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AE" sz="3600" b="1" dirty="0"/>
              <a:t>يَكَادُ</a:t>
            </a:r>
          </a:p>
          <a:p>
            <a:pPr algn="ctr"/>
            <a:r>
              <a:rPr lang="nb-NO" sz="2000" b="1" dirty="0" err="1" smtClean="0"/>
              <a:t>Almost</a:t>
            </a:r>
            <a:endParaRPr lang="nb-NO" sz="2000" b="1" dirty="0"/>
          </a:p>
        </p:txBody>
      </p:sp>
      <p:sp>
        <p:nvSpPr>
          <p:cNvPr id="19" name="Flowchart: Alternate Process 18"/>
          <p:cNvSpPr/>
          <p:nvPr/>
        </p:nvSpPr>
        <p:spPr>
          <a:xfrm>
            <a:off x="1142976" y="5072074"/>
            <a:ext cx="4953040" cy="114300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2000" b="1" dirty="0"/>
              <a:t> </a:t>
            </a:r>
            <a:r>
              <a:rPr lang="ar-AE" sz="3600" b="1" dirty="0" smtClean="0"/>
              <a:t>لَذَهَبَ</a:t>
            </a:r>
            <a:endParaRPr lang="ar-AE" sz="3600" b="1" dirty="0"/>
          </a:p>
          <a:p>
            <a:pPr algn="ctr"/>
            <a:r>
              <a:rPr lang="nb-NO" sz="2000" b="1" dirty="0"/>
              <a:t>He </a:t>
            </a:r>
            <a:r>
              <a:rPr lang="nb-NO" sz="2000" b="1" dirty="0" err="1"/>
              <a:t>would</a:t>
            </a:r>
            <a:r>
              <a:rPr lang="nb-NO" sz="2000" b="1" dirty="0"/>
              <a:t> </a:t>
            </a:r>
            <a:r>
              <a:rPr lang="nb-NO" sz="2000" b="1" dirty="0" err="1"/>
              <a:t>certainly</a:t>
            </a:r>
            <a:r>
              <a:rPr lang="nb-NO" sz="2000" b="1" dirty="0"/>
              <a:t> have </a:t>
            </a:r>
            <a:r>
              <a:rPr lang="nb-NO" sz="2000" b="1" dirty="0" err="1"/>
              <a:t>taken</a:t>
            </a:r>
            <a:r>
              <a:rPr lang="nb-NO" sz="2000" b="1" dirty="0"/>
              <a:t> </a:t>
            </a:r>
            <a:r>
              <a:rPr lang="nb-NO" sz="2000" b="1" dirty="0" err="1"/>
              <a:t>away</a:t>
            </a:r>
            <a:endParaRPr lang="nb-NO" sz="2000" b="1" dirty="0"/>
          </a:p>
        </p:txBody>
      </p:sp>
      <p:sp>
        <p:nvSpPr>
          <p:cNvPr id="20" name="Flowchart: Alternate Process 19"/>
          <p:cNvSpPr/>
          <p:nvPr/>
        </p:nvSpPr>
        <p:spPr>
          <a:xfrm>
            <a:off x="6143636" y="5072074"/>
            <a:ext cx="2357454" cy="114300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AE" sz="3600" b="1" dirty="0"/>
              <a:t>شَآءَ ٱللَّهُ</a:t>
            </a:r>
          </a:p>
          <a:p>
            <a:pPr algn="ctr"/>
            <a:r>
              <a:rPr lang="nb-NO" sz="2000" b="1" dirty="0"/>
              <a:t>Allah </a:t>
            </a:r>
            <a:r>
              <a:rPr lang="nb-NO" sz="2000" b="1" dirty="0" err="1"/>
              <a:t>had</a:t>
            </a:r>
            <a:r>
              <a:rPr lang="nb-NO" sz="2000" b="1" dirty="0"/>
              <a:t> </a:t>
            </a:r>
            <a:r>
              <a:rPr lang="nb-NO" sz="2000" b="1" dirty="0" err="1"/>
              <a:t>willed</a:t>
            </a:r>
            <a:r>
              <a:rPr lang="nb-NO" sz="2000" b="1" dirty="0" smtClean="0"/>
              <a:t>,</a:t>
            </a:r>
            <a:endParaRPr lang="nb-NO" sz="2000" b="1" dirty="0"/>
          </a:p>
        </p:txBody>
      </p:sp>
      <p:sp>
        <p:nvSpPr>
          <p:cNvPr id="21" name="Flowchart: Alternate Process 20"/>
          <p:cNvSpPr/>
          <p:nvPr/>
        </p:nvSpPr>
        <p:spPr>
          <a:xfrm>
            <a:off x="357158" y="3857628"/>
            <a:ext cx="1143008" cy="114300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AE" sz="3600" b="1" dirty="0"/>
              <a:t>وَلَوۡ</a:t>
            </a:r>
          </a:p>
          <a:p>
            <a:pPr algn="ctr"/>
            <a:r>
              <a:rPr lang="nb-NO" sz="2000" b="1" dirty="0"/>
              <a:t>And </a:t>
            </a:r>
            <a:r>
              <a:rPr lang="nb-NO" sz="2000" b="1" dirty="0" err="1" smtClean="0"/>
              <a:t>if</a:t>
            </a:r>
            <a:endParaRPr lang="nb-NO" sz="2000" b="1" dirty="0"/>
          </a:p>
        </p:txBody>
      </p:sp>
      <p:sp>
        <p:nvSpPr>
          <p:cNvPr id="22" name="Flowchart: Alternate Process 21"/>
          <p:cNvSpPr/>
          <p:nvPr/>
        </p:nvSpPr>
        <p:spPr>
          <a:xfrm>
            <a:off x="1571604" y="3857628"/>
            <a:ext cx="2357454" cy="114300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AE" sz="3600" b="1" dirty="0"/>
              <a:t>قَامُواْ‌ۚ</a:t>
            </a:r>
          </a:p>
          <a:p>
            <a:pPr algn="ctr"/>
            <a:r>
              <a:rPr lang="nb-NO" sz="2000" b="1" dirty="0" err="1"/>
              <a:t>they</a:t>
            </a:r>
            <a:r>
              <a:rPr lang="nb-NO" sz="2000" b="1" dirty="0"/>
              <a:t> stand (still</a:t>
            </a:r>
            <a:r>
              <a:rPr lang="nb-NO" sz="2000" b="1" dirty="0" smtClean="0"/>
              <a:t>).</a:t>
            </a:r>
            <a:endParaRPr lang="nb-NO" sz="2000" b="1" dirty="0"/>
          </a:p>
        </p:txBody>
      </p:sp>
      <p:sp>
        <p:nvSpPr>
          <p:cNvPr id="23" name="Flowchart: Alternate Process 22"/>
          <p:cNvSpPr/>
          <p:nvPr/>
        </p:nvSpPr>
        <p:spPr>
          <a:xfrm>
            <a:off x="4000496" y="3857628"/>
            <a:ext cx="1357322" cy="114300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AE" sz="3600" b="1" dirty="0"/>
              <a:t>عَلَيۡہِمۡ</a:t>
            </a:r>
          </a:p>
          <a:p>
            <a:pPr algn="ctr"/>
            <a:r>
              <a:rPr lang="nb-NO" sz="2000" b="1" dirty="0" err="1"/>
              <a:t>on</a:t>
            </a:r>
            <a:r>
              <a:rPr lang="nb-NO" sz="2000" b="1" dirty="0"/>
              <a:t> </a:t>
            </a:r>
            <a:r>
              <a:rPr lang="nb-NO" sz="2000" b="1" dirty="0" err="1" smtClean="0"/>
              <a:t>them</a:t>
            </a:r>
            <a:endParaRPr lang="nb-NO" sz="2000" b="1" dirty="0"/>
          </a:p>
        </p:txBody>
      </p:sp>
      <p:sp>
        <p:nvSpPr>
          <p:cNvPr id="24" name="Flowchart: Alternate Process 23"/>
          <p:cNvSpPr/>
          <p:nvPr/>
        </p:nvSpPr>
        <p:spPr>
          <a:xfrm>
            <a:off x="5429256" y="3857628"/>
            <a:ext cx="1500198" cy="114300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2000" b="1" dirty="0"/>
              <a:t> </a:t>
            </a:r>
          </a:p>
          <a:p>
            <a:pPr algn="ctr" rtl="1"/>
            <a:r>
              <a:rPr lang="ar-AE" sz="3600" b="1" dirty="0"/>
              <a:t>أَظۡلَمَ</a:t>
            </a:r>
          </a:p>
          <a:p>
            <a:pPr algn="ctr"/>
            <a:r>
              <a:rPr lang="nb-NO" sz="2000" b="1" dirty="0"/>
              <a:t>it </a:t>
            </a:r>
            <a:r>
              <a:rPr lang="nb-NO" sz="2000" b="1" dirty="0" err="1"/>
              <a:t>darkens</a:t>
            </a:r>
            <a:endParaRPr lang="nb-NO" sz="2000" b="1" dirty="0"/>
          </a:p>
          <a:p>
            <a:pPr algn="ctr" rtl="1"/>
            <a:endParaRPr lang="nb-NO" sz="2000" b="1"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nb-NO" b="1" dirty="0" err="1" smtClean="0"/>
              <a:t>Ayah</a:t>
            </a:r>
            <a:r>
              <a:rPr lang="nb-NO" b="1" dirty="0" smtClean="0"/>
              <a:t> 20 - </a:t>
            </a:r>
            <a:r>
              <a:rPr lang="nb-NO" b="1" dirty="0" err="1" smtClean="0"/>
              <a:t>word</a:t>
            </a:r>
            <a:r>
              <a:rPr lang="nb-NO" b="1" dirty="0" smtClean="0"/>
              <a:t> for </a:t>
            </a:r>
            <a:r>
              <a:rPr lang="nb-NO" b="1" dirty="0" err="1" smtClean="0"/>
              <a:t>word</a:t>
            </a:r>
            <a:r>
              <a:rPr lang="nb-NO" b="1" dirty="0" smtClean="0"/>
              <a:t> </a:t>
            </a:r>
            <a:endParaRPr lang="nb-NO" b="1" dirty="0"/>
          </a:p>
        </p:txBody>
      </p:sp>
      <p:sp>
        <p:nvSpPr>
          <p:cNvPr id="11" name="Flowchart: Alternate Process 10"/>
          <p:cNvSpPr/>
          <p:nvPr/>
        </p:nvSpPr>
        <p:spPr>
          <a:xfrm>
            <a:off x="5929322" y="1571612"/>
            <a:ext cx="2286016" cy="114300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2000" b="1" dirty="0"/>
              <a:t> </a:t>
            </a:r>
            <a:r>
              <a:rPr lang="ar-AE" sz="3600" b="1" dirty="0" smtClean="0"/>
              <a:t>بِسَمۡعِهِمۡ</a:t>
            </a:r>
            <a:endParaRPr lang="ar-AE" sz="3600" b="1" dirty="0"/>
          </a:p>
          <a:p>
            <a:pPr algn="ctr"/>
            <a:r>
              <a:rPr lang="nb-NO" sz="2000" b="1" dirty="0" err="1"/>
              <a:t>their</a:t>
            </a:r>
            <a:r>
              <a:rPr lang="nb-NO" sz="2000" b="1" dirty="0"/>
              <a:t> </a:t>
            </a:r>
            <a:r>
              <a:rPr lang="nb-NO" sz="2000" b="1" dirty="0" err="1"/>
              <a:t>hearing</a:t>
            </a:r>
            <a:r>
              <a:rPr lang="nb-NO" sz="2000" b="1" dirty="0" smtClean="0"/>
              <a:t>,</a:t>
            </a:r>
            <a:endParaRPr lang="nb-NO" sz="2000" b="1" dirty="0"/>
          </a:p>
        </p:txBody>
      </p:sp>
      <p:sp>
        <p:nvSpPr>
          <p:cNvPr id="28" name="Flowchart: Alternate Process 27"/>
          <p:cNvSpPr/>
          <p:nvPr/>
        </p:nvSpPr>
        <p:spPr>
          <a:xfrm>
            <a:off x="1000100" y="2786058"/>
            <a:ext cx="2286016" cy="114300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3600" b="1" dirty="0"/>
              <a:t> </a:t>
            </a:r>
            <a:r>
              <a:rPr lang="ar-AE" sz="3600" b="1" dirty="0" smtClean="0"/>
              <a:t>قَدِيرٌ۬</a:t>
            </a:r>
            <a:endParaRPr lang="ar-AE" sz="3600" b="1" dirty="0"/>
          </a:p>
          <a:p>
            <a:pPr algn="ctr"/>
            <a:r>
              <a:rPr lang="nb-NO" sz="2000" b="1" dirty="0" err="1"/>
              <a:t>All-Powerful</a:t>
            </a:r>
            <a:r>
              <a:rPr lang="nb-NO" sz="2000" b="1" dirty="0" smtClean="0"/>
              <a:t>.</a:t>
            </a:r>
            <a:endParaRPr lang="nb-NO" sz="2000" b="1" dirty="0"/>
          </a:p>
        </p:txBody>
      </p:sp>
      <p:sp>
        <p:nvSpPr>
          <p:cNvPr id="29" name="Flowchart: Alternate Process 28"/>
          <p:cNvSpPr/>
          <p:nvPr/>
        </p:nvSpPr>
        <p:spPr>
          <a:xfrm>
            <a:off x="6786578" y="2786058"/>
            <a:ext cx="1428760" cy="114300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AE" sz="3600" b="1" dirty="0"/>
              <a:t>عَلَىٰ</a:t>
            </a:r>
          </a:p>
          <a:p>
            <a:pPr algn="ctr"/>
            <a:r>
              <a:rPr lang="nb-NO" sz="2000" b="1" dirty="0"/>
              <a:t>(</a:t>
            </a:r>
            <a:r>
              <a:rPr lang="nb-NO" sz="2000" b="1" dirty="0" smtClean="0"/>
              <a:t>is</a:t>
            </a:r>
            <a:r>
              <a:rPr lang="nb-NO" sz="2000" b="1" dirty="0"/>
              <a:t>) </a:t>
            </a:r>
            <a:r>
              <a:rPr lang="nb-NO" sz="2000" b="1" dirty="0" err="1" smtClean="0"/>
              <a:t>on</a:t>
            </a:r>
            <a:endParaRPr lang="nb-NO" sz="2000" b="1" dirty="0"/>
          </a:p>
        </p:txBody>
      </p:sp>
      <p:sp>
        <p:nvSpPr>
          <p:cNvPr id="30" name="Flowchart: Alternate Process 29"/>
          <p:cNvSpPr/>
          <p:nvPr/>
        </p:nvSpPr>
        <p:spPr>
          <a:xfrm>
            <a:off x="4429124" y="1571612"/>
            <a:ext cx="1428760" cy="114300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AE" sz="3600" b="1" dirty="0"/>
              <a:t>إِنَّ</a:t>
            </a:r>
          </a:p>
          <a:p>
            <a:pPr algn="ctr"/>
            <a:r>
              <a:rPr lang="nb-NO" sz="2000" b="1" dirty="0" err="1"/>
              <a:t>Indeed</a:t>
            </a:r>
            <a:r>
              <a:rPr lang="nb-NO" sz="2000" b="1" dirty="0" smtClean="0"/>
              <a:t>,</a:t>
            </a:r>
            <a:endParaRPr lang="nb-NO" sz="2000" b="1" dirty="0"/>
          </a:p>
        </p:txBody>
      </p:sp>
      <p:sp>
        <p:nvSpPr>
          <p:cNvPr id="31" name="Flowchart: Alternate Process 30"/>
          <p:cNvSpPr/>
          <p:nvPr/>
        </p:nvSpPr>
        <p:spPr>
          <a:xfrm>
            <a:off x="2071670" y="1571612"/>
            <a:ext cx="2286016" cy="114300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AE" sz="3600" b="1" dirty="0" smtClean="0"/>
              <a:t>ٱللَّهَ</a:t>
            </a:r>
            <a:endParaRPr lang="ar-AE" sz="3600" b="1" dirty="0"/>
          </a:p>
          <a:p>
            <a:pPr algn="ctr"/>
            <a:r>
              <a:rPr lang="nb-NO" sz="2000" b="1" dirty="0" smtClean="0"/>
              <a:t>Allah</a:t>
            </a:r>
            <a:endParaRPr lang="nb-NO" sz="2000" b="1" dirty="0"/>
          </a:p>
        </p:txBody>
      </p:sp>
      <p:sp>
        <p:nvSpPr>
          <p:cNvPr id="32" name="Flowchart: Alternate Process 31"/>
          <p:cNvSpPr/>
          <p:nvPr/>
        </p:nvSpPr>
        <p:spPr>
          <a:xfrm>
            <a:off x="5000628" y="2786058"/>
            <a:ext cx="1714512" cy="114300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AE" sz="3600" b="1" dirty="0"/>
              <a:t>كُلِّ</a:t>
            </a:r>
          </a:p>
          <a:p>
            <a:pPr algn="ctr"/>
            <a:r>
              <a:rPr lang="nb-NO" sz="2000" b="1" dirty="0" err="1" smtClean="0"/>
              <a:t>every</a:t>
            </a:r>
            <a:endParaRPr lang="nb-NO" sz="2000" b="1" dirty="0"/>
          </a:p>
        </p:txBody>
      </p:sp>
      <p:sp>
        <p:nvSpPr>
          <p:cNvPr id="33" name="Flowchart: Alternate Process 32"/>
          <p:cNvSpPr/>
          <p:nvPr/>
        </p:nvSpPr>
        <p:spPr>
          <a:xfrm>
            <a:off x="3357554" y="2786058"/>
            <a:ext cx="1571636" cy="114300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AE" sz="3600" b="1" dirty="0"/>
              <a:t>شَىۡءٍ۬</a:t>
            </a:r>
          </a:p>
          <a:p>
            <a:pPr algn="ctr"/>
            <a:r>
              <a:rPr lang="nb-NO" sz="2000" b="1" dirty="0" err="1" smtClean="0"/>
              <a:t>thing</a:t>
            </a:r>
            <a:endParaRPr lang="nb-NO" sz="20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b="1" dirty="0" err="1" smtClean="0"/>
              <a:t>Tafseer</a:t>
            </a:r>
            <a:endParaRPr lang="nb-NO" b="1" dirty="0"/>
          </a:p>
        </p:txBody>
      </p:sp>
      <p:sp>
        <p:nvSpPr>
          <p:cNvPr id="3" name="Text Placeholder 2"/>
          <p:cNvSpPr>
            <a:spLocks noGrp="1"/>
          </p:cNvSpPr>
          <p:nvPr>
            <p:ph type="body" idx="1"/>
          </p:nvPr>
        </p:nvSpPr>
        <p:spPr/>
        <p:txBody>
          <a:bodyPr/>
          <a:lstStyle/>
          <a:p>
            <a:endParaRPr lang="nb-NO"/>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822960" lvl="1" indent="-457200">
              <a:buClrTx/>
              <a:buFont typeface="+mj-lt"/>
              <a:buAutoNum type="arabicParenR"/>
            </a:pPr>
            <a:r>
              <a:rPr lang="nb-NO" dirty="0" smtClean="0"/>
              <a:t>Etiqaadi </a:t>
            </a:r>
            <a:r>
              <a:rPr lang="nb-NO" dirty="0" err="1" smtClean="0"/>
              <a:t>munafiq</a:t>
            </a:r>
            <a:r>
              <a:rPr lang="nb-NO" dirty="0" smtClean="0"/>
              <a:t>: Islam </a:t>
            </a:r>
            <a:r>
              <a:rPr lang="nb-NO" dirty="0" err="1" smtClean="0"/>
              <a:t>ko</a:t>
            </a:r>
            <a:r>
              <a:rPr lang="nb-NO" dirty="0" smtClean="0"/>
              <a:t> </a:t>
            </a:r>
            <a:r>
              <a:rPr lang="nb-NO" dirty="0" err="1" smtClean="0"/>
              <a:t>qabool</a:t>
            </a:r>
            <a:r>
              <a:rPr lang="nb-NO" dirty="0" smtClean="0"/>
              <a:t> </a:t>
            </a:r>
            <a:r>
              <a:rPr lang="nb-NO" dirty="0" err="1" smtClean="0"/>
              <a:t>kiya</a:t>
            </a:r>
            <a:r>
              <a:rPr lang="nb-NO" dirty="0" smtClean="0"/>
              <a:t> </a:t>
            </a:r>
            <a:r>
              <a:rPr lang="nb-NO" dirty="0" err="1" smtClean="0"/>
              <a:t>magar</a:t>
            </a:r>
            <a:r>
              <a:rPr lang="nb-NO" dirty="0" smtClean="0"/>
              <a:t> pore </a:t>
            </a:r>
            <a:r>
              <a:rPr lang="nb-NO" dirty="0" err="1" smtClean="0"/>
              <a:t>dil</a:t>
            </a:r>
            <a:r>
              <a:rPr lang="nb-NO" dirty="0" smtClean="0"/>
              <a:t> se </a:t>
            </a:r>
            <a:r>
              <a:rPr lang="nb-NO" dirty="0" err="1" smtClean="0"/>
              <a:t>nahin</a:t>
            </a:r>
            <a:r>
              <a:rPr lang="nb-NO" dirty="0" smtClean="0"/>
              <a:t>, </a:t>
            </a:r>
            <a:r>
              <a:rPr lang="nb-NO" dirty="0" err="1" smtClean="0"/>
              <a:t>kionke</a:t>
            </a:r>
            <a:r>
              <a:rPr lang="nb-NO" dirty="0" smtClean="0"/>
              <a:t> </a:t>
            </a:r>
            <a:r>
              <a:rPr lang="nb-NO" dirty="0" err="1" smtClean="0"/>
              <a:t>abhi</a:t>
            </a:r>
            <a:r>
              <a:rPr lang="nb-NO" dirty="0" smtClean="0"/>
              <a:t> </a:t>
            </a:r>
            <a:r>
              <a:rPr lang="nb-NO" u="sng" dirty="0" err="1" smtClean="0"/>
              <a:t>dil</a:t>
            </a:r>
            <a:r>
              <a:rPr lang="nb-NO" u="sng" dirty="0" smtClean="0"/>
              <a:t> </a:t>
            </a:r>
            <a:r>
              <a:rPr lang="nb-NO" u="sng" dirty="0" err="1" smtClean="0"/>
              <a:t>me</a:t>
            </a:r>
            <a:r>
              <a:rPr lang="nb-NO" u="sng" dirty="0" smtClean="0"/>
              <a:t> </a:t>
            </a:r>
            <a:r>
              <a:rPr lang="nb-NO" u="sng" dirty="0" err="1" smtClean="0"/>
              <a:t>shakk</a:t>
            </a:r>
            <a:r>
              <a:rPr lang="nb-NO" u="sng" dirty="0" smtClean="0"/>
              <a:t> he</a:t>
            </a:r>
            <a:r>
              <a:rPr lang="nb-NO" dirty="0" smtClean="0"/>
              <a:t> (</a:t>
            </a:r>
            <a:r>
              <a:rPr lang="nb-NO" dirty="0" err="1" smtClean="0"/>
              <a:t>shobhaat</a:t>
            </a:r>
            <a:r>
              <a:rPr lang="nb-NO" dirty="0" smtClean="0"/>
              <a:t>)</a:t>
            </a:r>
            <a:endParaRPr lang="nb-NO" dirty="0" smtClean="0"/>
          </a:p>
          <a:p>
            <a:pPr marL="1188720" lvl="2" indent="-457200">
              <a:buClrTx/>
              <a:buFont typeface="Wingdings" pitchFamily="2" charset="2"/>
              <a:buChar char="Ø"/>
            </a:pPr>
            <a:r>
              <a:rPr lang="nb-NO" dirty="0" smtClean="0"/>
              <a:t>Ese </a:t>
            </a:r>
            <a:r>
              <a:rPr lang="nb-NO" dirty="0" err="1" smtClean="0"/>
              <a:t>shakhs</a:t>
            </a:r>
            <a:r>
              <a:rPr lang="nb-NO" dirty="0" smtClean="0"/>
              <a:t> </a:t>
            </a:r>
            <a:r>
              <a:rPr lang="nb-NO" dirty="0" err="1" smtClean="0"/>
              <a:t>ki</a:t>
            </a:r>
            <a:r>
              <a:rPr lang="nb-NO" dirty="0" smtClean="0"/>
              <a:t> misaal </a:t>
            </a:r>
            <a:r>
              <a:rPr lang="nb-NO" dirty="0" smtClean="0">
                <a:sym typeface="Symbol"/>
              </a:rPr>
              <a:t></a:t>
            </a:r>
            <a:r>
              <a:rPr lang="nb-NO" dirty="0" smtClean="0"/>
              <a:t> </a:t>
            </a:r>
            <a:r>
              <a:rPr lang="nb-NO" dirty="0" err="1" smtClean="0"/>
              <a:t>ayah</a:t>
            </a:r>
            <a:r>
              <a:rPr lang="nb-NO" dirty="0" smtClean="0"/>
              <a:t> 17-18</a:t>
            </a:r>
          </a:p>
          <a:p>
            <a:pPr marL="822960" lvl="1" indent="-457200">
              <a:buClrTx/>
              <a:buFont typeface="+mj-lt"/>
              <a:buAutoNum type="arabicParenR"/>
            </a:pPr>
            <a:r>
              <a:rPr lang="nb-NO" dirty="0" smtClean="0"/>
              <a:t>Amli </a:t>
            </a:r>
            <a:r>
              <a:rPr lang="nb-NO" dirty="0" err="1" smtClean="0"/>
              <a:t>munafiq</a:t>
            </a:r>
            <a:r>
              <a:rPr lang="nb-NO" dirty="0" smtClean="0"/>
              <a:t>: </a:t>
            </a:r>
            <a:r>
              <a:rPr lang="nb-NO" dirty="0" err="1" smtClean="0"/>
              <a:t>Dil</a:t>
            </a:r>
            <a:r>
              <a:rPr lang="nb-NO" dirty="0" smtClean="0"/>
              <a:t> </a:t>
            </a:r>
            <a:r>
              <a:rPr lang="nb-NO" dirty="0" err="1" smtClean="0"/>
              <a:t>me</a:t>
            </a:r>
            <a:r>
              <a:rPr lang="nb-NO" dirty="0" smtClean="0"/>
              <a:t> Islam he, </a:t>
            </a:r>
            <a:r>
              <a:rPr lang="nb-NO" dirty="0" err="1" smtClean="0"/>
              <a:t>lekin</a:t>
            </a:r>
            <a:r>
              <a:rPr lang="nb-NO" dirty="0" smtClean="0"/>
              <a:t> </a:t>
            </a:r>
            <a:r>
              <a:rPr lang="nb-NO" u="sng" dirty="0" err="1" smtClean="0"/>
              <a:t>khuwahishaat</a:t>
            </a:r>
            <a:r>
              <a:rPr lang="nb-NO" u="sng" dirty="0" smtClean="0"/>
              <a:t> </a:t>
            </a:r>
            <a:r>
              <a:rPr lang="nb-NO" u="sng" dirty="0" err="1" smtClean="0"/>
              <a:t>ke</a:t>
            </a:r>
            <a:r>
              <a:rPr lang="nb-NO" u="sng" dirty="0" smtClean="0"/>
              <a:t> </a:t>
            </a:r>
            <a:r>
              <a:rPr lang="nb-NO" u="sng" dirty="0" err="1" smtClean="0"/>
              <a:t>peeche</a:t>
            </a:r>
            <a:r>
              <a:rPr lang="nb-NO" u="sng" dirty="0" smtClean="0"/>
              <a:t> </a:t>
            </a:r>
            <a:r>
              <a:rPr lang="nb-NO" u="sng" dirty="0" err="1" smtClean="0"/>
              <a:t>dil</a:t>
            </a:r>
            <a:r>
              <a:rPr lang="nb-NO" u="sng" dirty="0" smtClean="0"/>
              <a:t> </a:t>
            </a:r>
            <a:r>
              <a:rPr lang="nb-NO" u="sng" dirty="0" err="1" smtClean="0"/>
              <a:t>mayal</a:t>
            </a:r>
            <a:r>
              <a:rPr lang="nb-NO" u="sng" dirty="0" smtClean="0"/>
              <a:t> hota he</a:t>
            </a:r>
            <a:r>
              <a:rPr lang="nb-NO" dirty="0" smtClean="0"/>
              <a:t> (</a:t>
            </a:r>
            <a:r>
              <a:rPr lang="nb-NO" dirty="0" err="1" smtClean="0"/>
              <a:t>shahwaat</a:t>
            </a:r>
            <a:r>
              <a:rPr lang="nb-NO" dirty="0" smtClean="0"/>
              <a:t>)</a:t>
            </a:r>
          </a:p>
          <a:p>
            <a:pPr marL="1188720" lvl="2" indent="-457200">
              <a:buClrTx/>
              <a:buFont typeface="Wingdings" pitchFamily="2" charset="2"/>
              <a:buChar char="Ø"/>
            </a:pPr>
            <a:r>
              <a:rPr lang="nb-NO" dirty="0" smtClean="0"/>
              <a:t>Ese </a:t>
            </a:r>
            <a:r>
              <a:rPr lang="nb-NO" dirty="0" err="1" smtClean="0"/>
              <a:t>shakhs</a:t>
            </a:r>
            <a:r>
              <a:rPr lang="nb-NO" dirty="0" smtClean="0"/>
              <a:t> </a:t>
            </a:r>
            <a:r>
              <a:rPr lang="nb-NO" dirty="0" err="1" smtClean="0"/>
              <a:t>ki</a:t>
            </a:r>
            <a:r>
              <a:rPr lang="nb-NO" dirty="0" smtClean="0"/>
              <a:t> misaal </a:t>
            </a:r>
            <a:r>
              <a:rPr lang="nb-NO" dirty="0" smtClean="0">
                <a:sym typeface="Symbol"/>
              </a:rPr>
              <a:t> </a:t>
            </a:r>
            <a:r>
              <a:rPr lang="nb-NO" dirty="0" err="1" smtClean="0"/>
              <a:t>ayah</a:t>
            </a:r>
            <a:r>
              <a:rPr lang="nb-NO" dirty="0" smtClean="0"/>
              <a:t> 19-20</a:t>
            </a:r>
            <a:br>
              <a:rPr lang="nb-NO" dirty="0" smtClean="0"/>
            </a:br>
            <a:r>
              <a:rPr lang="nb-NO" dirty="0" smtClean="0"/>
              <a:t/>
            </a:r>
            <a:br>
              <a:rPr lang="nb-NO" dirty="0" smtClean="0"/>
            </a:br>
            <a:endParaRPr lang="nb-NO" dirty="0" smtClean="0"/>
          </a:p>
          <a:p>
            <a:pPr marL="822960" lvl="1" indent="-457200">
              <a:buFont typeface="+mj-lt"/>
              <a:buAutoNum type="arabicParenR"/>
            </a:pPr>
            <a:endParaRPr lang="nb-NO" dirty="0" smtClean="0"/>
          </a:p>
          <a:p>
            <a:pPr marL="822960" lvl="1" indent="-457200">
              <a:buFont typeface="+mj-lt"/>
              <a:buAutoNum type="arabicParenR"/>
            </a:pPr>
            <a:endParaRPr lang="nb-NO" dirty="0" smtClean="0"/>
          </a:p>
        </p:txBody>
      </p:sp>
      <p:sp>
        <p:nvSpPr>
          <p:cNvPr id="3" name="Title 2"/>
          <p:cNvSpPr>
            <a:spLocks noGrp="1"/>
          </p:cNvSpPr>
          <p:nvPr>
            <p:ph type="title"/>
          </p:nvPr>
        </p:nvSpPr>
        <p:spPr/>
        <p:txBody>
          <a:bodyPr/>
          <a:lstStyle/>
          <a:p>
            <a:pPr algn="ctr"/>
            <a:r>
              <a:rPr lang="nb-NO" b="1" dirty="0" smtClean="0"/>
              <a:t>Two types </a:t>
            </a:r>
            <a:r>
              <a:rPr lang="nb-NO" b="1" dirty="0" err="1" smtClean="0"/>
              <a:t>of</a:t>
            </a:r>
            <a:r>
              <a:rPr lang="nb-NO" b="1" dirty="0" smtClean="0"/>
              <a:t> </a:t>
            </a:r>
            <a:r>
              <a:rPr lang="nb-NO" b="1" i="1" dirty="0" err="1" smtClean="0"/>
              <a:t>nifaaq</a:t>
            </a:r>
            <a:endParaRPr lang="nb-NO"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4714876" y="785794"/>
            <a:ext cx="642942" cy="85725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Rectangle 3"/>
          <p:cNvSpPr/>
          <p:nvPr/>
        </p:nvSpPr>
        <p:spPr>
          <a:xfrm>
            <a:off x="4572000" y="785794"/>
            <a:ext cx="1571636" cy="707886"/>
          </a:xfrm>
          <a:prstGeom prst="rect">
            <a:avLst/>
          </a:prstGeom>
        </p:spPr>
        <p:txBody>
          <a:bodyPr wrap="square">
            <a:spAutoFit/>
          </a:bodyPr>
          <a:lstStyle/>
          <a:p>
            <a:pPr algn="ctr" rtl="1"/>
            <a:r>
              <a:rPr lang="ar-AE" sz="4000" b="1" dirty="0" smtClean="0"/>
              <a:t>مَثَلُهُمۡ</a:t>
            </a:r>
            <a:endParaRPr lang="ar-AE" sz="4000" b="1" dirty="0"/>
          </a:p>
        </p:txBody>
      </p:sp>
      <p:cxnSp>
        <p:nvCxnSpPr>
          <p:cNvPr id="5" name="Straight Connector 4"/>
          <p:cNvCxnSpPr>
            <a:stCxn id="3" idx="2"/>
          </p:cNvCxnSpPr>
          <p:nvPr/>
        </p:nvCxnSpPr>
        <p:spPr>
          <a:xfrm rot="10800000">
            <a:off x="3500430" y="1214422"/>
            <a:ext cx="1214446"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4822827" y="1820851"/>
            <a:ext cx="357190"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572132" y="1643050"/>
            <a:ext cx="3000396" cy="1571636"/>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nb-NO" dirty="0" err="1" smtClean="0"/>
              <a:t>Iss</a:t>
            </a:r>
            <a:r>
              <a:rPr lang="nb-NO" dirty="0" smtClean="0"/>
              <a:t> se </a:t>
            </a:r>
            <a:r>
              <a:rPr lang="nb-NO" dirty="0" err="1" smtClean="0"/>
              <a:t>muraad</a:t>
            </a:r>
            <a:r>
              <a:rPr lang="nb-NO" dirty="0" smtClean="0"/>
              <a:t> he:  Nabi (</a:t>
            </a:r>
            <a:r>
              <a:rPr lang="nb-NO" dirty="0" err="1" smtClean="0"/>
              <a:t>saws</a:t>
            </a:r>
            <a:r>
              <a:rPr lang="nb-NO" dirty="0" smtClean="0"/>
              <a:t>) </a:t>
            </a:r>
            <a:r>
              <a:rPr lang="nb-NO" dirty="0" err="1" smtClean="0"/>
              <a:t>ke</a:t>
            </a:r>
            <a:r>
              <a:rPr lang="nb-NO" dirty="0" smtClean="0"/>
              <a:t> </a:t>
            </a:r>
            <a:r>
              <a:rPr lang="nb-NO" dirty="0" err="1" smtClean="0"/>
              <a:t>daur</a:t>
            </a:r>
            <a:r>
              <a:rPr lang="nb-NO" dirty="0" smtClean="0"/>
              <a:t> </a:t>
            </a:r>
            <a:r>
              <a:rPr lang="nb-NO" dirty="0" err="1" smtClean="0"/>
              <a:t>ke</a:t>
            </a:r>
            <a:r>
              <a:rPr lang="nb-NO" dirty="0" smtClean="0"/>
              <a:t>  </a:t>
            </a:r>
            <a:br>
              <a:rPr lang="nb-NO" dirty="0" smtClean="0"/>
            </a:br>
            <a:r>
              <a:rPr lang="nb-NO" u="sng" dirty="0" err="1" smtClean="0"/>
              <a:t>mushrikine-Makkah</a:t>
            </a:r>
            <a:r>
              <a:rPr lang="nb-NO" dirty="0" smtClean="0"/>
              <a:t>, </a:t>
            </a:r>
            <a:r>
              <a:rPr lang="nb-NO" dirty="0" err="1" smtClean="0"/>
              <a:t>jinho</a:t>
            </a:r>
            <a:r>
              <a:rPr lang="nb-NO" dirty="0" smtClean="0"/>
              <a:t> ne Islam to </a:t>
            </a:r>
            <a:r>
              <a:rPr lang="nb-NO" dirty="0" err="1" smtClean="0"/>
              <a:t>qabool</a:t>
            </a:r>
            <a:r>
              <a:rPr lang="nb-NO" dirty="0" smtClean="0"/>
              <a:t> </a:t>
            </a:r>
            <a:r>
              <a:rPr lang="nb-NO" dirty="0" err="1" smtClean="0"/>
              <a:t>kiya</a:t>
            </a:r>
            <a:r>
              <a:rPr lang="nb-NO" dirty="0" smtClean="0"/>
              <a:t> </a:t>
            </a:r>
            <a:r>
              <a:rPr lang="nb-NO" dirty="0" err="1" smtClean="0"/>
              <a:t>magar</a:t>
            </a:r>
            <a:r>
              <a:rPr lang="nb-NO" dirty="0" smtClean="0"/>
              <a:t> </a:t>
            </a:r>
            <a:r>
              <a:rPr lang="nb-NO" dirty="0" err="1" smtClean="0"/>
              <a:t>dil</a:t>
            </a:r>
            <a:r>
              <a:rPr lang="nb-NO" dirty="0" smtClean="0"/>
              <a:t> </a:t>
            </a:r>
            <a:r>
              <a:rPr lang="nb-NO" dirty="0" err="1" smtClean="0"/>
              <a:t>me</a:t>
            </a:r>
            <a:r>
              <a:rPr lang="nb-NO" dirty="0" smtClean="0"/>
              <a:t> </a:t>
            </a:r>
            <a:r>
              <a:rPr lang="nb-NO" dirty="0" err="1" smtClean="0"/>
              <a:t>shakk</a:t>
            </a:r>
            <a:r>
              <a:rPr lang="nb-NO" dirty="0" smtClean="0"/>
              <a:t> </a:t>
            </a:r>
            <a:r>
              <a:rPr lang="nb-NO" dirty="0" err="1" smtClean="0"/>
              <a:t>tha</a:t>
            </a:r>
            <a:endParaRPr lang="nb-NO" dirty="0"/>
          </a:p>
        </p:txBody>
      </p:sp>
      <p:cxnSp>
        <p:nvCxnSpPr>
          <p:cNvPr id="9" name="Straight Connector 8"/>
          <p:cNvCxnSpPr/>
          <p:nvPr/>
        </p:nvCxnSpPr>
        <p:spPr>
          <a:xfrm>
            <a:off x="5000628" y="2000240"/>
            <a:ext cx="571504"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857224" y="928670"/>
            <a:ext cx="2643206" cy="571504"/>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nb-NO" dirty="0" smtClean="0"/>
              <a:t>Etiqaadi </a:t>
            </a:r>
            <a:r>
              <a:rPr lang="nb-NO" dirty="0" err="1" smtClean="0"/>
              <a:t>nifaaq</a:t>
            </a:r>
            <a:endParaRPr lang="nb-NO" dirty="0"/>
          </a:p>
        </p:txBody>
      </p:sp>
      <p:sp>
        <p:nvSpPr>
          <p:cNvPr id="17" name="Rectangle 16"/>
          <p:cNvSpPr/>
          <p:nvPr/>
        </p:nvSpPr>
        <p:spPr>
          <a:xfrm>
            <a:off x="1500166" y="2357430"/>
            <a:ext cx="3429024" cy="10001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800" b="1" dirty="0" smtClean="0"/>
              <a:t>Nabi (</a:t>
            </a:r>
            <a:r>
              <a:rPr lang="nb-NO" sz="2800" b="1" dirty="0" err="1" smtClean="0"/>
              <a:t>saws</a:t>
            </a:r>
            <a:r>
              <a:rPr lang="nb-NO" sz="2800" b="1" dirty="0" smtClean="0"/>
              <a:t>) = </a:t>
            </a:r>
            <a:r>
              <a:rPr lang="ar-AE" sz="4000" b="1" dirty="0" smtClean="0"/>
              <a:t>ٱلَّذِى</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b-NO"/>
          </a:p>
        </p:txBody>
      </p:sp>
      <p:pic>
        <p:nvPicPr>
          <p:cNvPr id="1026" name="Picture 2"/>
          <p:cNvPicPr>
            <a:picLocks noChangeAspect="1" noChangeArrowheads="1"/>
          </p:cNvPicPr>
          <p:nvPr/>
        </p:nvPicPr>
        <p:blipFill>
          <a:blip r:embed="rId2"/>
          <a:srcRect/>
          <a:stretch>
            <a:fillRect/>
          </a:stretch>
        </p:blipFill>
        <p:spPr bwMode="auto">
          <a:xfrm>
            <a:off x="-1285916" y="0"/>
            <a:ext cx="11715832"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4500626" y="0"/>
            <a:ext cx="18431004"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285916" y="0"/>
            <a:ext cx="1178727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1214478" y="0"/>
            <a:ext cx="11644394"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1214478" y="0"/>
            <a:ext cx="11644394"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1285916" y="0"/>
            <a:ext cx="11787270" cy="685800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276996"/>
          </a:xfrm>
        </p:spPr>
        <p:txBody>
          <a:bodyPr>
            <a:normAutofit fontScale="90000"/>
          </a:bodyPr>
          <a:lstStyle/>
          <a:p>
            <a:pPr algn="ctr"/>
            <a:r>
              <a:rPr lang="ar-AE" b="1" dirty="0" smtClean="0"/>
              <a:t>مَثَلُهُمۡ كَمَثَلِ ٱلَّذِى ٱسۡتَوۡقَدَ نَارً۬ا فَلَمَّآ أَضَآءَتۡ مَا حَوۡلَهُ ۥ ذَهَبَ ٱللَّهُ بِنُورِهِمۡ وَتَرَكَهُمۡ فِى ظُلُمَـٰتٍ۬ لَّا يُبۡصِرُونَ  (١٧) </a:t>
            </a:r>
            <a:r>
              <a:rPr lang="nb-NO" b="1" dirty="0" smtClean="0"/>
              <a:t/>
            </a:r>
            <a:br>
              <a:rPr lang="nb-NO" b="1" dirty="0" smtClean="0"/>
            </a:br>
            <a:r>
              <a:rPr lang="ar-AE" b="1" dirty="0" smtClean="0"/>
              <a:t> صُمُّۢ بُكۡمٌ عُمۡىٌ۬ فَهُمۡ لَا يَرۡجِعُونَ  (١٨) </a:t>
            </a:r>
            <a:r>
              <a:rPr lang="nb-NO" b="1" dirty="0" smtClean="0"/>
              <a:t/>
            </a:r>
            <a:br>
              <a:rPr lang="nb-NO" b="1" dirty="0" smtClean="0"/>
            </a:br>
            <a:r>
              <a:rPr lang="ks-Arab" b="1" dirty="0" smtClean="0"/>
              <a:t>أَوۡ كَصَيِّبٍ۬ مِّنَ ٱلسَّمَآءِ فِيهِ ظُلُمَـٰتٌ۬ وَرَعۡدٌ۬ وَبَرۡقٌ۬ يَجۡعَلُونَ أَصَـٰبِعَهُمۡ فِىٓ ءَاذَانِہِم مِّنَ ٱلصَّوَٲعِقِ حَذَرَ ٱلۡمَوۡتِ‌ۚ وَٱللَّهُ مُحِيطُۢ بِٱلۡكَـٰفِرِينَ  (١٩</a:t>
            </a:r>
            <a:r>
              <a:rPr lang="ks-Arab" b="1" dirty="0" smtClean="0"/>
              <a:t>)</a:t>
            </a:r>
            <a:r>
              <a:rPr lang="nb-NO" b="1" dirty="0" smtClean="0"/>
              <a:t/>
            </a:r>
            <a:br>
              <a:rPr lang="nb-NO" b="1" dirty="0" smtClean="0"/>
            </a:br>
            <a:r>
              <a:rPr lang="ar-AE" b="1" dirty="0" smtClean="0"/>
              <a:t>يَكَادُ ٱلۡبَرۡقُ يَخۡطَفُ أَبۡصَـٰرَهُمۡ‌ۖ كُلَّمَآ أَضَآءَ لَهُم مَّشَوۡاْ فِيهِ وَإِذَآ أَظۡلَمَ عَلَيۡہِمۡ قَامُواْ‌ۚ وَلَوۡ شَآءَ ٱللَّهُ لَذَهَبَ بِسَمۡعِهِمۡ وَأَبۡصَـٰرِهِمۡ‌ۚ إِنَّ ٱللَّهَ عَلَىٰ كُلِّ شَىۡءٍ۬ قَدِيرٌ۬  (٢٠) </a:t>
            </a:r>
            <a:endParaRPr lang="nb-NO"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b="1" dirty="0" err="1" smtClean="0"/>
              <a:t>Translation</a:t>
            </a:r>
            <a:endParaRPr lang="nb-NO" b="1" dirty="0"/>
          </a:p>
        </p:txBody>
      </p:sp>
      <p:sp>
        <p:nvSpPr>
          <p:cNvPr id="3" name="Text Placeholder 2"/>
          <p:cNvSpPr>
            <a:spLocks noGrp="1"/>
          </p:cNvSpPr>
          <p:nvPr>
            <p:ph type="body" idx="1"/>
          </p:nvPr>
        </p:nvSpPr>
        <p:spPr/>
        <p:txBody>
          <a:bodyPr/>
          <a:lstStyle/>
          <a:p>
            <a:endParaRPr lang="nb-NO"/>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276732"/>
          </a:xfrm>
        </p:spPr>
        <p:txBody>
          <a:bodyPr>
            <a:normAutofit fontScale="90000"/>
          </a:bodyPr>
          <a:lstStyle/>
          <a:p>
            <a:pPr algn="ctr"/>
            <a:r>
              <a:rPr lang="nb-NO" b="1" dirty="0" smtClean="0"/>
              <a:t/>
            </a:r>
            <a:br>
              <a:rPr lang="nb-NO" b="1" dirty="0" smtClean="0"/>
            </a:br>
            <a:r>
              <a:rPr lang="nb-NO" b="1" dirty="0" smtClean="0"/>
              <a:t/>
            </a:r>
            <a:br>
              <a:rPr lang="nb-NO" b="1" dirty="0" smtClean="0"/>
            </a:br>
            <a:r>
              <a:rPr lang="nb-NO" b="1" dirty="0" smtClean="0"/>
              <a:t/>
            </a:r>
            <a:br>
              <a:rPr lang="nb-NO" b="1" dirty="0" smtClean="0"/>
            </a:br>
            <a:r>
              <a:rPr lang="nb-NO" b="1" dirty="0" smtClean="0"/>
              <a:t/>
            </a:r>
            <a:br>
              <a:rPr lang="nb-NO" b="1" dirty="0" smtClean="0"/>
            </a:br>
            <a:r>
              <a:rPr lang="nb-NO" b="1" dirty="0" smtClean="0"/>
              <a:t/>
            </a:r>
            <a:br>
              <a:rPr lang="nb-NO" b="1" dirty="0" smtClean="0"/>
            </a:br>
            <a:r>
              <a:rPr lang="nb-NO" b="1" dirty="0" smtClean="0"/>
              <a:t/>
            </a:r>
            <a:br>
              <a:rPr lang="nb-NO" b="1" dirty="0" smtClean="0"/>
            </a:br>
            <a:r>
              <a:rPr lang="nb-NO" b="1" dirty="0" smtClean="0"/>
              <a:t/>
            </a:r>
            <a:br>
              <a:rPr lang="nb-NO" b="1" dirty="0" smtClean="0"/>
            </a:br>
            <a:r>
              <a:rPr lang="nb-NO" b="1" dirty="0" smtClean="0"/>
              <a:t/>
            </a:r>
            <a:br>
              <a:rPr lang="nb-NO" b="1" dirty="0" smtClean="0"/>
            </a:br>
            <a:r>
              <a:rPr lang="nb-NO" sz="4700" b="1" dirty="0" err="1" smtClean="0"/>
              <a:t>Ayah</a:t>
            </a:r>
            <a:r>
              <a:rPr lang="nb-NO" sz="4700" b="1" dirty="0" smtClean="0"/>
              <a:t> 17</a:t>
            </a:r>
            <a:r>
              <a:rPr lang="nb-NO" b="1" dirty="0" smtClean="0"/>
              <a:t/>
            </a:r>
            <a:br>
              <a:rPr lang="nb-NO" b="1" dirty="0" smtClean="0"/>
            </a:br>
            <a:r>
              <a:rPr lang="nb-NO" b="1" dirty="0" smtClean="0"/>
              <a:t/>
            </a:r>
            <a:br>
              <a:rPr lang="nb-NO" b="1" dirty="0" smtClean="0"/>
            </a:br>
            <a:r>
              <a:rPr lang="nb-NO" b="1" dirty="0" smtClean="0"/>
              <a:t/>
            </a:r>
            <a:br>
              <a:rPr lang="nb-NO" b="1" dirty="0" smtClean="0"/>
            </a:br>
            <a:r>
              <a:rPr lang="ar-AE" b="1" dirty="0" smtClean="0"/>
              <a:t>مَثَلُهُمۡ كَمَثَلِ ٱلَّذِى ٱسۡتَوۡقَدَ نَارً۬ا فَلَمَّآ أَضَآءَتۡ مَا حَوۡلَهُ ۥ ذَهَبَ ٱللَّهُ بِنُورِهِمۡ وَتَرَكَهُمۡ فِى ظُلُمَـٰتٍ۬ لَّا يُبۡصِرُونَ   </a:t>
            </a:r>
            <a:r>
              <a:rPr lang="nb-NO" b="1" dirty="0" smtClean="0"/>
              <a:t/>
            </a:r>
            <a:br>
              <a:rPr lang="nb-NO" b="1" dirty="0" smtClean="0"/>
            </a:br>
            <a:endParaRPr lang="nb-NO" b="1" dirty="0"/>
          </a:p>
        </p:txBody>
      </p:sp>
      <p:cxnSp>
        <p:nvCxnSpPr>
          <p:cNvPr id="7" name="Straight Connector 6"/>
          <p:cNvCxnSpPr/>
          <p:nvPr/>
        </p:nvCxnSpPr>
        <p:spPr>
          <a:xfrm>
            <a:off x="2143108" y="4071942"/>
            <a:ext cx="4500594" cy="1588"/>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285852" y="4286256"/>
            <a:ext cx="6572280" cy="1569660"/>
          </a:xfrm>
          <a:prstGeom prst="rect">
            <a:avLst/>
          </a:prstGeom>
        </p:spPr>
        <p:txBody>
          <a:bodyPr wrap="square">
            <a:spAutoFit/>
          </a:bodyPr>
          <a:lstStyle/>
          <a:p>
            <a:pPr algn="ctr"/>
            <a:r>
              <a:rPr lang="en-US" sz="2400" dirty="0"/>
              <a:t>Their example is that of one who kindled a fire, but when it illuminated what was around him, Allah took away their light and left them in darkness [so] they could not see.</a:t>
            </a:r>
            <a:endParaRPr lang="nb-NO"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Alternate Process 5"/>
          <p:cNvSpPr/>
          <p:nvPr/>
        </p:nvSpPr>
        <p:spPr>
          <a:xfrm>
            <a:off x="6715140" y="1357298"/>
            <a:ext cx="2071702" cy="114300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AE" sz="3600" b="1" dirty="0"/>
              <a:t>مَثَلُهُمۡ</a:t>
            </a:r>
          </a:p>
          <a:p>
            <a:pPr algn="ctr"/>
            <a:r>
              <a:rPr lang="nb-NO" sz="2000" b="1" dirty="0" err="1"/>
              <a:t>Their</a:t>
            </a:r>
            <a:r>
              <a:rPr lang="nb-NO" sz="2000" b="1" dirty="0"/>
              <a:t> </a:t>
            </a:r>
            <a:r>
              <a:rPr lang="nb-NO" sz="2000" b="1" dirty="0" err="1"/>
              <a:t>example</a:t>
            </a:r>
            <a:endParaRPr lang="nb-NO" sz="2000" b="1" dirty="0"/>
          </a:p>
        </p:txBody>
      </p:sp>
      <p:sp>
        <p:nvSpPr>
          <p:cNvPr id="8" name="Flowchart: Alternate Process 7"/>
          <p:cNvSpPr/>
          <p:nvPr/>
        </p:nvSpPr>
        <p:spPr>
          <a:xfrm>
            <a:off x="3143240" y="1357298"/>
            <a:ext cx="3500462" cy="114300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AE" sz="3600" b="1" dirty="0" smtClean="0"/>
              <a:t>كَمَثَلِ</a:t>
            </a:r>
          </a:p>
          <a:p>
            <a:pPr algn="ctr"/>
            <a:r>
              <a:rPr lang="nb-NO" sz="2000" b="1" dirty="0"/>
              <a:t>(</a:t>
            </a:r>
            <a:r>
              <a:rPr lang="nb-NO" sz="2000" b="1" dirty="0" smtClean="0"/>
              <a:t>is) like (</a:t>
            </a:r>
            <a:r>
              <a:rPr lang="nb-NO" sz="2000" b="1" dirty="0" err="1" smtClean="0"/>
              <a:t>the</a:t>
            </a:r>
            <a:r>
              <a:rPr lang="nb-NO" sz="2000" b="1" dirty="0" smtClean="0"/>
              <a:t>) </a:t>
            </a:r>
            <a:r>
              <a:rPr lang="nb-NO" sz="2000" b="1" dirty="0" err="1" smtClean="0"/>
              <a:t>example</a:t>
            </a:r>
            <a:endParaRPr lang="nb-NO" sz="2000" b="1" dirty="0" smtClean="0"/>
          </a:p>
        </p:txBody>
      </p:sp>
      <p:sp>
        <p:nvSpPr>
          <p:cNvPr id="11" name="Flowchart: Alternate Process 10"/>
          <p:cNvSpPr/>
          <p:nvPr/>
        </p:nvSpPr>
        <p:spPr>
          <a:xfrm>
            <a:off x="6715140" y="2571744"/>
            <a:ext cx="2071702" cy="114300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AE" sz="3600" b="1" dirty="0"/>
              <a:t>ٱسۡتَوۡقَدَ</a:t>
            </a:r>
          </a:p>
          <a:p>
            <a:pPr algn="ctr"/>
            <a:r>
              <a:rPr lang="nb-NO" sz="2000" b="1" dirty="0" err="1"/>
              <a:t>kindled</a:t>
            </a:r>
            <a:endParaRPr lang="nb-NO" sz="2000" b="1" dirty="0"/>
          </a:p>
        </p:txBody>
      </p:sp>
      <p:sp>
        <p:nvSpPr>
          <p:cNvPr id="12" name="Flowchart: Alternate Process 11"/>
          <p:cNvSpPr/>
          <p:nvPr/>
        </p:nvSpPr>
        <p:spPr>
          <a:xfrm>
            <a:off x="642910" y="1357298"/>
            <a:ext cx="2428892" cy="114300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AE" sz="3600" b="1" dirty="0" smtClean="0"/>
              <a:t>ٱلَّذِى</a:t>
            </a:r>
          </a:p>
          <a:p>
            <a:pPr algn="ctr"/>
            <a:r>
              <a:rPr lang="nb-NO" sz="2000" b="1" dirty="0" smtClean="0"/>
              <a:t>(</a:t>
            </a:r>
            <a:r>
              <a:rPr lang="nb-NO" sz="2000" b="1" dirty="0" err="1" smtClean="0"/>
              <a:t>of</a:t>
            </a:r>
            <a:r>
              <a:rPr lang="nb-NO" sz="2000" b="1" dirty="0" smtClean="0"/>
              <a:t>) </a:t>
            </a:r>
            <a:r>
              <a:rPr lang="nb-NO" sz="2000" b="1" dirty="0" err="1" smtClean="0"/>
              <a:t>the</a:t>
            </a:r>
            <a:r>
              <a:rPr lang="nb-NO" sz="2000" b="1" dirty="0" smtClean="0"/>
              <a:t> </a:t>
            </a:r>
            <a:r>
              <a:rPr lang="nb-NO" sz="2000" b="1" dirty="0" err="1" smtClean="0"/>
              <a:t>one</a:t>
            </a:r>
            <a:r>
              <a:rPr lang="nb-NO" sz="2000" b="1" dirty="0" smtClean="0"/>
              <a:t> </a:t>
            </a:r>
            <a:r>
              <a:rPr lang="nb-NO" sz="2000" b="1" dirty="0" err="1" smtClean="0"/>
              <a:t>who</a:t>
            </a:r>
            <a:endParaRPr lang="nb-NO" sz="2000" b="1" dirty="0"/>
          </a:p>
        </p:txBody>
      </p:sp>
      <p:sp>
        <p:nvSpPr>
          <p:cNvPr id="15" name="Flowchart: Alternate Process 14"/>
          <p:cNvSpPr/>
          <p:nvPr/>
        </p:nvSpPr>
        <p:spPr>
          <a:xfrm>
            <a:off x="4929190" y="2571744"/>
            <a:ext cx="1714512" cy="114300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AE" sz="3600" b="1" dirty="0"/>
              <a:t>نَارً۬ا</a:t>
            </a:r>
          </a:p>
          <a:p>
            <a:pPr algn="ctr"/>
            <a:r>
              <a:rPr lang="nb-NO" sz="2000" b="1" dirty="0"/>
              <a:t>a fire</a:t>
            </a:r>
            <a:r>
              <a:rPr lang="nb-NO" sz="2000" b="1" dirty="0" smtClean="0"/>
              <a:t>,</a:t>
            </a:r>
            <a:endParaRPr lang="nb-NO" sz="2000" b="1" dirty="0"/>
          </a:p>
        </p:txBody>
      </p:sp>
      <p:sp>
        <p:nvSpPr>
          <p:cNvPr id="16" name="Flowchart: Alternate Process 15"/>
          <p:cNvSpPr/>
          <p:nvPr/>
        </p:nvSpPr>
        <p:spPr>
          <a:xfrm>
            <a:off x="2786050" y="2571744"/>
            <a:ext cx="2071702" cy="114300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AE" sz="3600" b="1" dirty="0"/>
              <a:t>فَلَمَّآ</a:t>
            </a:r>
          </a:p>
          <a:p>
            <a:pPr algn="ctr"/>
            <a:r>
              <a:rPr lang="nb-NO" sz="2000" b="1" dirty="0" err="1"/>
              <a:t>then</a:t>
            </a:r>
            <a:r>
              <a:rPr lang="nb-NO" sz="2000" b="1" dirty="0"/>
              <a:t>, </a:t>
            </a:r>
            <a:r>
              <a:rPr lang="nb-NO" sz="2000" b="1" dirty="0" err="1"/>
              <a:t>when</a:t>
            </a:r>
            <a:endParaRPr lang="nb-NO" sz="2000" b="1" dirty="0"/>
          </a:p>
        </p:txBody>
      </p:sp>
      <p:sp>
        <p:nvSpPr>
          <p:cNvPr id="17" name="Flowchart: Alternate Process 16"/>
          <p:cNvSpPr/>
          <p:nvPr/>
        </p:nvSpPr>
        <p:spPr>
          <a:xfrm>
            <a:off x="642910" y="2571744"/>
            <a:ext cx="2071702" cy="114300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AE" sz="3600" b="1" dirty="0"/>
              <a:t>أَضَآءَتۡ</a:t>
            </a:r>
          </a:p>
          <a:p>
            <a:pPr algn="ctr"/>
            <a:r>
              <a:rPr lang="nb-NO" sz="2000" b="1" dirty="0"/>
              <a:t>it </a:t>
            </a:r>
            <a:r>
              <a:rPr lang="nb-NO" sz="2000" b="1" dirty="0" err="1" smtClean="0"/>
              <a:t>lighted</a:t>
            </a:r>
            <a:endParaRPr lang="nb-NO" sz="2000" b="1" dirty="0"/>
          </a:p>
        </p:txBody>
      </p:sp>
      <p:sp>
        <p:nvSpPr>
          <p:cNvPr id="18" name="Flowchart: Alternate Process 17"/>
          <p:cNvSpPr/>
          <p:nvPr/>
        </p:nvSpPr>
        <p:spPr>
          <a:xfrm>
            <a:off x="6429388" y="3786190"/>
            <a:ext cx="2357454" cy="114300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2000" b="1" dirty="0"/>
              <a:t> </a:t>
            </a:r>
          </a:p>
          <a:p>
            <a:pPr algn="ctr" rtl="1"/>
            <a:r>
              <a:rPr lang="ar-AE" sz="3600" b="1" dirty="0"/>
              <a:t>ذَهَبَ ٱللَّهُ</a:t>
            </a:r>
          </a:p>
          <a:p>
            <a:pPr algn="ctr"/>
            <a:r>
              <a:rPr lang="nb-NO" sz="2000" b="1" dirty="0"/>
              <a:t>Allah </a:t>
            </a:r>
            <a:r>
              <a:rPr lang="nb-NO" sz="2000" b="1" dirty="0" err="1"/>
              <a:t>took</a:t>
            </a:r>
            <a:r>
              <a:rPr lang="nb-NO" sz="2000" b="1" dirty="0"/>
              <a:t> </a:t>
            </a:r>
            <a:r>
              <a:rPr lang="nb-NO" sz="2000" b="1" dirty="0" err="1"/>
              <a:t>away</a:t>
            </a:r>
            <a:endParaRPr lang="nb-NO" sz="2000" b="1" dirty="0"/>
          </a:p>
          <a:p>
            <a:pPr algn="ctr" rtl="1"/>
            <a:endParaRPr lang="nb-NO" sz="2000" b="1" dirty="0"/>
          </a:p>
        </p:txBody>
      </p:sp>
      <p:sp>
        <p:nvSpPr>
          <p:cNvPr id="19" name="Flowchart: Alternate Process 18"/>
          <p:cNvSpPr/>
          <p:nvPr/>
        </p:nvSpPr>
        <p:spPr>
          <a:xfrm>
            <a:off x="1785918" y="5072074"/>
            <a:ext cx="3214710" cy="114300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AE" sz="3600" b="1" dirty="0"/>
              <a:t>لَّا يُبۡصِرُونَ</a:t>
            </a:r>
          </a:p>
          <a:p>
            <a:pPr algn="ctr"/>
            <a:r>
              <a:rPr lang="ar-AE" sz="2000" b="1" dirty="0"/>
              <a:t>(</a:t>
            </a:r>
            <a:r>
              <a:rPr lang="nb-NO" sz="2000" b="1" dirty="0"/>
              <a:t>so) </a:t>
            </a:r>
            <a:r>
              <a:rPr lang="nb-NO" sz="2000" b="1" dirty="0" err="1"/>
              <a:t>they</a:t>
            </a:r>
            <a:r>
              <a:rPr lang="nb-NO" sz="2000" b="1" dirty="0"/>
              <a:t> (do) not </a:t>
            </a:r>
            <a:r>
              <a:rPr lang="nb-NO" sz="2000" b="1" dirty="0" err="1"/>
              <a:t>see</a:t>
            </a:r>
            <a:r>
              <a:rPr lang="nb-NO" sz="2000" b="1" dirty="0" smtClean="0"/>
              <a:t>.</a:t>
            </a:r>
            <a:endParaRPr lang="nb-NO" sz="2000" b="1" dirty="0"/>
          </a:p>
        </p:txBody>
      </p:sp>
      <p:sp>
        <p:nvSpPr>
          <p:cNvPr id="20" name="Title 19"/>
          <p:cNvSpPr>
            <a:spLocks noGrp="1"/>
          </p:cNvSpPr>
          <p:nvPr>
            <p:ph type="title"/>
          </p:nvPr>
        </p:nvSpPr>
        <p:spPr>
          <a:xfrm>
            <a:off x="500034" y="285728"/>
            <a:ext cx="8229600" cy="800120"/>
          </a:xfrm>
        </p:spPr>
        <p:txBody>
          <a:bodyPr>
            <a:normAutofit/>
          </a:bodyPr>
          <a:lstStyle/>
          <a:p>
            <a:pPr algn="ctr"/>
            <a:r>
              <a:rPr lang="nb-NO" b="1" dirty="0" err="1" smtClean="0"/>
              <a:t>Ayah</a:t>
            </a:r>
            <a:r>
              <a:rPr lang="nb-NO" b="1" dirty="0" smtClean="0"/>
              <a:t> 17 – </a:t>
            </a:r>
            <a:r>
              <a:rPr lang="nb-NO" b="1" dirty="0" err="1" smtClean="0"/>
              <a:t>word</a:t>
            </a:r>
            <a:r>
              <a:rPr lang="nb-NO" b="1" dirty="0" smtClean="0"/>
              <a:t> for </a:t>
            </a:r>
            <a:r>
              <a:rPr lang="nb-NO" b="1" dirty="0" err="1" smtClean="0"/>
              <a:t>word</a:t>
            </a:r>
            <a:endParaRPr lang="nb-NO" b="1" dirty="0"/>
          </a:p>
        </p:txBody>
      </p:sp>
      <p:sp>
        <p:nvSpPr>
          <p:cNvPr id="21" name="Flowchart: Alternate Process 20"/>
          <p:cNvSpPr/>
          <p:nvPr/>
        </p:nvSpPr>
        <p:spPr>
          <a:xfrm>
            <a:off x="5072066" y="5072074"/>
            <a:ext cx="2133616" cy="114300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AE" sz="3600" b="1" dirty="0"/>
              <a:t>ظُلُمَـٰتٍ۬</a:t>
            </a:r>
          </a:p>
          <a:p>
            <a:pPr algn="ctr"/>
            <a:r>
              <a:rPr lang="nb-NO" sz="2000" b="1" dirty="0" err="1"/>
              <a:t>darkness</a:t>
            </a:r>
            <a:r>
              <a:rPr lang="nb-NO" sz="2000" b="1" dirty="0"/>
              <a:t>[es</a:t>
            </a:r>
            <a:r>
              <a:rPr lang="nb-NO" sz="2000" b="1" dirty="0" smtClean="0"/>
              <a:t>],</a:t>
            </a:r>
            <a:endParaRPr lang="nb-NO" sz="2000" b="1" dirty="0"/>
          </a:p>
        </p:txBody>
      </p:sp>
      <p:sp>
        <p:nvSpPr>
          <p:cNvPr id="22" name="Flowchart: Alternate Process 21"/>
          <p:cNvSpPr/>
          <p:nvPr/>
        </p:nvSpPr>
        <p:spPr>
          <a:xfrm>
            <a:off x="642910" y="3786190"/>
            <a:ext cx="1481150" cy="114300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AE" sz="3600" b="1" dirty="0"/>
              <a:t>فِى</a:t>
            </a:r>
          </a:p>
          <a:p>
            <a:pPr algn="ctr"/>
            <a:r>
              <a:rPr lang="nb-NO" sz="2000" b="1" dirty="0"/>
              <a:t>in</a:t>
            </a:r>
          </a:p>
          <a:p>
            <a:pPr algn="ctr" rtl="1"/>
            <a:endParaRPr lang="nb-NO" sz="2000" b="1" dirty="0"/>
          </a:p>
        </p:txBody>
      </p:sp>
      <p:sp>
        <p:nvSpPr>
          <p:cNvPr id="23" name="Flowchart: Alternate Process 22"/>
          <p:cNvSpPr/>
          <p:nvPr/>
        </p:nvSpPr>
        <p:spPr>
          <a:xfrm>
            <a:off x="2143108" y="3786190"/>
            <a:ext cx="2071702" cy="114300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AE" sz="3600" b="1" dirty="0"/>
              <a:t>وَتَرَكَهُمۡ</a:t>
            </a:r>
          </a:p>
          <a:p>
            <a:pPr algn="ctr"/>
            <a:r>
              <a:rPr lang="nb-NO" sz="2000" b="1" dirty="0"/>
              <a:t>and </a:t>
            </a:r>
            <a:r>
              <a:rPr lang="nb-NO" sz="2000" b="1" dirty="0" err="1"/>
              <a:t>left</a:t>
            </a:r>
            <a:r>
              <a:rPr lang="nb-NO" sz="2000" b="1" dirty="0"/>
              <a:t> </a:t>
            </a:r>
            <a:r>
              <a:rPr lang="nb-NO" sz="2000" b="1" dirty="0" err="1" smtClean="0"/>
              <a:t>them</a:t>
            </a:r>
            <a:endParaRPr lang="nb-NO" sz="2000" b="1" dirty="0"/>
          </a:p>
        </p:txBody>
      </p:sp>
      <p:sp>
        <p:nvSpPr>
          <p:cNvPr id="24" name="Flowchart: Alternate Process 23"/>
          <p:cNvSpPr/>
          <p:nvPr/>
        </p:nvSpPr>
        <p:spPr>
          <a:xfrm>
            <a:off x="4286248" y="3786190"/>
            <a:ext cx="2071702" cy="114300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AE" sz="3600" b="1" dirty="0"/>
              <a:t>بِنُورِهِمۡ</a:t>
            </a:r>
          </a:p>
          <a:p>
            <a:pPr algn="ctr"/>
            <a:r>
              <a:rPr lang="nb-NO" sz="2000" b="1" dirty="0" err="1"/>
              <a:t>their</a:t>
            </a:r>
            <a:r>
              <a:rPr lang="nb-NO" sz="2000" b="1" dirty="0"/>
              <a:t> </a:t>
            </a:r>
            <a:r>
              <a:rPr lang="nb-NO" sz="2000" b="1" dirty="0" err="1" smtClean="0"/>
              <a:t>light</a:t>
            </a:r>
            <a:endParaRPr lang="nb-NO" sz="20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366" y="571480"/>
            <a:ext cx="8229600" cy="3490914"/>
          </a:xfrm>
        </p:spPr>
        <p:txBody>
          <a:bodyPr>
            <a:normAutofit/>
          </a:bodyPr>
          <a:lstStyle/>
          <a:p>
            <a:pPr algn="ctr"/>
            <a:r>
              <a:rPr lang="nb-NO" b="1" dirty="0" err="1" smtClean="0"/>
              <a:t>Ayah</a:t>
            </a:r>
            <a:r>
              <a:rPr lang="nb-NO" b="1" dirty="0" smtClean="0"/>
              <a:t> 18</a:t>
            </a:r>
            <a:br>
              <a:rPr lang="nb-NO" b="1" dirty="0" smtClean="0"/>
            </a:br>
            <a:r>
              <a:rPr lang="nb-NO" b="1" dirty="0" smtClean="0"/>
              <a:t/>
            </a:r>
            <a:br>
              <a:rPr lang="nb-NO" b="1" dirty="0" smtClean="0"/>
            </a:br>
            <a:r>
              <a:rPr lang="nb-NO" b="1" dirty="0" smtClean="0"/>
              <a:t/>
            </a:r>
            <a:br>
              <a:rPr lang="nb-NO" b="1" dirty="0" smtClean="0"/>
            </a:br>
            <a:r>
              <a:rPr lang="nb-NO" b="1" dirty="0" smtClean="0"/>
              <a:t> </a:t>
            </a:r>
            <a:r>
              <a:rPr lang="ar-AE" b="1" dirty="0" smtClean="0"/>
              <a:t>صُمُّۢ </a:t>
            </a:r>
            <a:r>
              <a:rPr lang="ar-AE" b="1" dirty="0" smtClean="0"/>
              <a:t>بُكۡمٌ عُمۡىٌ۬ </a:t>
            </a:r>
            <a:r>
              <a:rPr lang="ar-AE" b="1" dirty="0" smtClean="0"/>
              <a:t>فَهُمۡ </a:t>
            </a:r>
            <a:r>
              <a:rPr lang="ar-AE" b="1" dirty="0" smtClean="0"/>
              <a:t>لَا </a:t>
            </a:r>
            <a:r>
              <a:rPr lang="ar-AE" b="1" dirty="0" smtClean="0"/>
              <a:t>يَرۡجِعُون</a:t>
            </a:r>
            <a:r>
              <a:rPr lang="nb-NO" b="1" dirty="0" smtClean="0"/>
              <a:t/>
            </a:r>
            <a:br>
              <a:rPr lang="nb-NO" b="1" dirty="0" smtClean="0"/>
            </a:br>
            <a:endParaRPr lang="nb-NO" b="1" dirty="0"/>
          </a:p>
        </p:txBody>
      </p:sp>
      <p:sp>
        <p:nvSpPr>
          <p:cNvPr id="4" name="Rectangle 3"/>
          <p:cNvSpPr/>
          <p:nvPr/>
        </p:nvSpPr>
        <p:spPr>
          <a:xfrm>
            <a:off x="1500166" y="3786190"/>
            <a:ext cx="6357966" cy="1384995"/>
          </a:xfrm>
          <a:prstGeom prst="rect">
            <a:avLst/>
          </a:prstGeom>
        </p:spPr>
        <p:txBody>
          <a:bodyPr wrap="square">
            <a:spAutoFit/>
          </a:bodyPr>
          <a:lstStyle/>
          <a:p>
            <a:pPr algn="ctr"/>
            <a:r>
              <a:rPr lang="en-US" sz="2400" dirty="0"/>
              <a:t>Deaf, dumb and blind – so they will not return [to the right path].</a:t>
            </a:r>
          </a:p>
          <a:p>
            <a:r>
              <a:rPr lang="en-US" dirty="0" smtClean="0"/>
              <a:t/>
            </a:r>
            <a:br>
              <a:rPr lang="en-US" dirty="0" smtClean="0"/>
            </a:br>
            <a:endParaRPr lang="nb-NO" dirty="0"/>
          </a:p>
        </p:txBody>
      </p:sp>
      <p:cxnSp>
        <p:nvCxnSpPr>
          <p:cNvPr id="5" name="Straight Connector 4"/>
          <p:cNvCxnSpPr/>
          <p:nvPr/>
        </p:nvCxnSpPr>
        <p:spPr>
          <a:xfrm>
            <a:off x="2357422" y="3571876"/>
            <a:ext cx="4500594"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1219200"/>
          </a:xfrm>
        </p:spPr>
        <p:txBody>
          <a:bodyPr/>
          <a:lstStyle/>
          <a:p>
            <a:pPr algn="ctr"/>
            <a:r>
              <a:rPr lang="nb-NO" b="1" dirty="0" err="1" smtClean="0"/>
              <a:t>Ayah</a:t>
            </a:r>
            <a:r>
              <a:rPr lang="nb-NO" b="1" dirty="0" smtClean="0"/>
              <a:t> 18 – </a:t>
            </a:r>
            <a:r>
              <a:rPr lang="nb-NO" b="1" dirty="0" err="1" smtClean="0"/>
              <a:t>word</a:t>
            </a:r>
            <a:r>
              <a:rPr lang="nb-NO" b="1" dirty="0" smtClean="0"/>
              <a:t> for </a:t>
            </a:r>
            <a:r>
              <a:rPr lang="nb-NO" b="1" dirty="0" err="1" smtClean="0"/>
              <a:t>word</a:t>
            </a:r>
            <a:endParaRPr lang="nb-NO" b="1" dirty="0"/>
          </a:p>
        </p:txBody>
      </p:sp>
      <p:sp>
        <p:nvSpPr>
          <p:cNvPr id="4" name="Flowchart: Alternate Process 3"/>
          <p:cNvSpPr/>
          <p:nvPr/>
        </p:nvSpPr>
        <p:spPr>
          <a:xfrm>
            <a:off x="5786446" y="1714488"/>
            <a:ext cx="2071702" cy="114300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AE" sz="3600" b="1" dirty="0"/>
              <a:t>صُمُّۢ</a:t>
            </a:r>
          </a:p>
          <a:p>
            <a:pPr algn="ctr"/>
            <a:r>
              <a:rPr lang="nb-NO" sz="2000" b="1" dirty="0" err="1"/>
              <a:t>Deaf</a:t>
            </a:r>
            <a:r>
              <a:rPr lang="nb-NO" sz="2000" b="1" dirty="0" smtClean="0"/>
              <a:t>,</a:t>
            </a:r>
            <a:endParaRPr lang="nb-NO" sz="2000" b="1" dirty="0"/>
          </a:p>
        </p:txBody>
      </p:sp>
      <p:sp>
        <p:nvSpPr>
          <p:cNvPr id="5" name="Flowchart: Alternate Process 4"/>
          <p:cNvSpPr/>
          <p:nvPr/>
        </p:nvSpPr>
        <p:spPr>
          <a:xfrm>
            <a:off x="5429256" y="3000372"/>
            <a:ext cx="2071702" cy="114300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AE" sz="3600" b="1" dirty="0"/>
              <a:t>فَهُمۡ</a:t>
            </a:r>
          </a:p>
          <a:p>
            <a:pPr algn="ctr"/>
            <a:r>
              <a:rPr lang="nb-NO" sz="2000" b="1" dirty="0"/>
              <a:t>so </a:t>
            </a:r>
            <a:r>
              <a:rPr lang="nb-NO" sz="2000" b="1" dirty="0" err="1" smtClean="0"/>
              <a:t>they</a:t>
            </a:r>
            <a:endParaRPr lang="nb-NO" sz="2000" b="1" dirty="0"/>
          </a:p>
        </p:txBody>
      </p:sp>
      <p:sp>
        <p:nvSpPr>
          <p:cNvPr id="6" name="Flowchart: Alternate Process 5"/>
          <p:cNvSpPr/>
          <p:nvPr/>
        </p:nvSpPr>
        <p:spPr>
          <a:xfrm>
            <a:off x="2285984" y="3000372"/>
            <a:ext cx="3071834" cy="114300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2000" b="1" dirty="0"/>
              <a:t> </a:t>
            </a:r>
          </a:p>
          <a:p>
            <a:pPr algn="ctr" rtl="1"/>
            <a:r>
              <a:rPr lang="ar-AE" sz="3600" b="1" dirty="0"/>
              <a:t>لَا يَرۡجِعُونَ</a:t>
            </a:r>
          </a:p>
          <a:p>
            <a:pPr algn="ctr"/>
            <a:r>
              <a:rPr lang="ar-AE" sz="2000" b="1" dirty="0"/>
              <a:t>[</a:t>
            </a:r>
            <a:r>
              <a:rPr lang="nb-NO" sz="2000" b="1" dirty="0" err="1"/>
              <a:t>they</a:t>
            </a:r>
            <a:r>
              <a:rPr lang="nb-NO" sz="2000" b="1" dirty="0"/>
              <a:t>] </a:t>
            </a:r>
            <a:r>
              <a:rPr lang="nb-NO" sz="2000" b="1" dirty="0" err="1"/>
              <a:t>will</a:t>
            </a:r>
            <a:r>
              <a:rPr lang="nb-NO" sz="2000" b="1" dirty="0"/>
              <a:t> not </a:t>
            </a:r>
            <a:r>
              <a:rPr lang="nb-NO" sz="2000" b="1" dirty="0" err="1"/>
              <a:t>return</a:t>
            </a:r>
            <a:r>
              <a:rPr lang="nb-NO" sz="2000" b="1" dirty="0" smtClean="0"/>
              <a:t>.</a:t>
            </a:r>
          </a:p>
          <a:p>
            <a:pPr algn="ctr"/>
            <a:endParaRPr lang="nb-NO" sz="2000" b="1" dirty="0"/>
          </a:p>
        </p:txBody>
      </p:sp>
      <p:sp>
        <p:nvSpPr>
          <p:cNvPr id="8" name="Flowchart: Alternate Process 7"/>
          <p:cNvSpPr/>
          <p:nvPr/>
        </p:nvSpPr>
        <p:spPr>
          <a:xfrm>
            <a:off x="3643306" y="1714488"/>
            <a:ext cx="2071702" cy="114300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AE" sz="3600" b="1" dirty="0"/>
              <a:t>بُكۡمٌ</a:t>
            </a:r>
          </a:p>
          <a:p>
            <a:pPr algn="ctr"/>
            <a:r>
              <a:rPr lang="nb-NO" sz="2000" b="1" dirty="0" err="1"/>
              <a:t>dumb</a:t>
            </a:r>
            <a:r>
              <a:rPr lang="nb-NO" sz="2000" b="1" dirty="0" smtClean="0"/>
              <a:t>,</a:t>
            </a:r>
            <a:endParaRPr lang="nb-NO" sz="2000" b="1" dirty="0"/>
          </a:p>
        </p:txBody>
      </p:sp>
      <p:sp>
        <p:nvSpPr>
          <p:cNvPr id="9" name="Flowchart: Alternate Process 8"/>
          <p:cNvSpPr/>
          <p:nvPr/>
        </p:nvSpPr>
        <p:spPr>
          <a:xfrm>
            <a:off x="1500166" y="1714488"/>
            <a:ext cx="2071702" cy="114300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AE" sz="3600" b="1" dirty="0"/>
              <a:t>عُمۡىٌ۬</a:t>
            </a:r>
          </a:p>
          <a:p>
            <a:pPr algn="ctr"/>
            <a:r>
              <a:rPr lang="nb-NO" sz="2000" b="1" dirty="0"/>
              <a:t>blind</a:t>
            </a:r>
            <a:r>
              <a:rPr lang="nb-NO" sz="2000" b="1" dirty="0" smtClean="0"/>
              <a: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1785926"/>
            <a:ext cx="8229600" cy="3419476"/>
          </a:xfrm>
        </p:spPr>
        <p:txBody>
          <a:bodyPr>
            <a:normAutofit fontScale="90000"/>
          </a:bodyPr>
          <a:lstStyle/>
          <a:p>
            <a:pPr algn="ctr" rtl="1"/>
            <a:r>
              <a:rPr lang="nb-NO" b="1" dirty="0" err="1" smtClean="0"/>
              <a:t>Ayah</a:t>
            </a:r>
            <a:r>
              <a:rPr lang="nb-NO" b="1" dirty="0" smtClean="0"/>
              <a:t> 19</a:t>
            </a:r>
            <a:br>
              <a:rPr lang="nb-NO" b="1" dirty="0" smtClean="0"/>
            </a:br>
            <a:r>
              <a:rPr lang="nb-NO" b="1" dirty="0" smtClean="0"/>
              <a:t/>
            </a:r>
            <a:br>
              <a:rPr lang="nb-NO" b="1" dirty="0" smtClean="0"/>
            </a:br>
            <a:r>
              <a:rPr lang="ks-Arab" b="1" dirty="0" smtClean="0"/>
              <a:t>أَوۡ كَصَيِّبٍ۬ مِّنَ ٱلسَّمَآءِ فِيهِ ظُلُمَـٰتٌ۬ وَرَعۡدٌ۬ وَبَرۡقٌ۬ يَجۡعَلُونَ أَصَـٰبِعَهُمۡ فِىٓ ءَاذَانِہِم مِّنَ ٱلصَّوَٲعِقِ حَذَرَ ٱلۡمَوۡتِ‌ۚ وَٱللَّهُ مُحِيطُۢ </a:t>
            </a:r>
            <a:r>
              <a:rPr lang="ks-Arab" b="1" dirty="0" smtClean="0"/>
              <a:t>بِٱلۡكَـٰفِرِين</a:t>
            </a:r>
            <a:r>
              <a:rPr lang="ks-Arab" b="1" dirty="0" smtClean="0"/>
              <a:t/>
            </a:r>
            <a:br>
              <a:rPr lang="ks-Arab" b="1" dirty="0" smtClean="0"/>
            </a:br>
            <a:r>
              <a:rPr lang="ks-Arab" b="1" dirty="0" smtClean="0"/>
              <a:t/>
            </a:r>
            <a:br>
              <a:rPr lang="ks-Arab" b="1" dirty="0" smtClean="0"/>
            </a:br>
            <a:endParaRPr lang="nb-NO" b="1" dirty="0"/>
          </a:p>
        </p:txBody>
      </p:sp>
      <p:cxnSp>
        <p:nvCxnSpPr>
          <p:cNvPr id="3" name="Straight Connector 2"/>
          <p:cNvCxnSpPr/>
          <p:nvPr/>
        </p:nvCxnSpPr>
        <p:spPr>
          <a:xfrm>
            <a:off x="2285984" y="4143380"/>
            <a:ext cx="4500594" cy="1588"/>
          </a:xfrm>
          <a:prstGeom prst="line">
            <a:avLst/>
          </a:prstGeom>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1071538" y="4357694"/>
            <a:ext cx="7000892" cy="1938992"/>
          </a:xfrm>
          <a:prstGeom prst="rect">
            <a:avLst/>
          </a:prstGeom>
        </p:spPr>
        <p:txBody>
          <a:bodyPr wrap="square">
            <a:spAutoFit/>
          </a:bodyPr>
          <a:lstStyle/>
          <a:p>
            <a:pPr algn="ctr"/>
            <a:r>
              <a:rPr lang="en-US" sz="2400" dirty="0"/>
              <a:t>Or [it is] like a rainstorm from the sky within which is darkness, thunder and lightning. They put their fingers in their ears against the thunderclaps in dread of death. But Allah is encompassing of the disbelievers.</a:t>
            </a:r>
            <a:endParaRPr lang="nb-NO" sz="24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242</TotalTime>
  <Words>506</Words>
  <Application>Microsoft Office PowerPoint</Application>
  <PresentationFormat>On-screen Show (4:3)</PresentationFormat>
  <Paragraphs>152</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Paper</vt:lpstr>
      <vt:lpstr>Sabeel-ul-Huda</vt:lpstr>
      <vt:lpstr>Slide 2</vt:lpstr>
      <vt:lpstr>مَثَلُهُمۡ كَمَثَلِ ٱلَّذِى ٱسۡتَوۡقَدَ نَارً۬ا فَلَمَّآ أَضَآءَتۡ مَا حَوۡلَهُ ۥ ذَهَبَ ٱللَّهُ بِنُورِهِمۡ وَتَرَكَهُمۡ فِى ظُلُمَـٰتٍ۬ لَّا يُبۡصِرُونَ  (١٧)   صُمُّۢ بُكۡمٌ عُمۡىٌ۬ فَهُمۡ لَا يَرۡجِعُونَ  (١٨)  أَوۡ كَصَيِّبٍ۬ مِّنَ ٱلسَّمَآءِ فِيهِ ظُلُمَـٰتٌ۬ وَرَعۡدٌ۬ وَبَرۡقٌ۬ يَجۡعَلُونَ أَصَـٰبِعَهُمۡ فِىٓ ءَاذَانِہِم مِّنَ ٱلصَّوَٲعِقِ حَذَرَ ٱلۡمَوۡتِ‌ۚ وَٱللَّهُ مُحِيطُۢ بِٱلۡكَـٰفِرِينَ  (١٩) يَكَادُ ٱلۡبَرۡقُ يَخۡطَفُ أَبۡصَـٰرَهُمۡ‌ۖ كُلَّمَآ أَضَآءَ لَهُم مَّشَوۡاْ فِيهِ وَإِذَآ أَظۡلَمَ عَلَيۡہِمۡ قَامُواْ‌ۚ وَلَوۡ شَآءَ ٱللَّهُ لَذَهَبَ بِسَمۡعِهِمۡ وَأَبۡصَـٰرِهِمۡ‌ۚ إِنَّ ٱللَّهَ عَلَىٰ كُلِّ شَىۡءٍ۬ قَدِيرٌ۬  (٢٠) </vt:lpstr>
      <vt:lpstr>Translation</vt:lpstr>
      <vt:lpstr>        Ayah 17   مَثَلُهُمۡ كَمَثَلِ ٱلَّذِى ٱسۡتَوۡقَدَ نَارً۬ا فَلَمَّآ أَضَآءَتۡ مَا حَوۡلَهُ ۥ ذَهَبَ ٱللَّهُ بِنُورِهِمۡ وَتَرَكَهُمۡ فِى ظُلُمَـٰتٍ۬ لَّا يُبۡصِرُونَ    </vt:lpstr>
      <vt:lpstr>Ayah 17 – word for word</vt:lpstr>
      <vt:lpstr>Ayah 18    صُمُّۢ بُكۡمٌ عُمۡىٌ۬ فَهُمۡ لَا يَرۡجِعُون </vt:lpstr>
      <vt:lpstr>Ayah 18 – word for word</vt:lpstr>
      <vt:lpstr>Ayah 19  أَوۡ كَصَيِّبٍ۬ مِّنَ ٱلسَّمَآءِ فِيهِ ظُلُمَـٰتٌ۬ وَرَعۡدٌ۬ وَبَرۡقٌ۬ يَجۡعَلُونَ أَصَـٰبِعَهُمۡ فِىٓ ءَاذَانِہِم مِّنَ ٱلصَّوَٲعِقِ حَذَرَ ٱلۡمَوۡتِ‌ۚ وَٱللَّهُ مُحِيطُۢ بِٱلۡكَـٰفِرِين  </vt:lpstr>
      <vt:lpstr>Ayah 19 – word for word</vt:lpstr>
      <vt:lpstr>Ayah 20  يَكَادُ ٱلۡبَرۡقُ يَخۡطَفُ أَبۡصَـٰرَهُمۡ‌ۖ كُلَّمَآ أَضَآءَ لَهُم مَّشَوۡاْ فِيهِ وَإِذَآ أَظۡلَمَ عَلَيۡہِمۡ قَامُواْ‌ۚ وَلَوۡ شَآءَ ٱللَّهُ لَذَهَبَ بِسَمۡعِهِمۡ وَأَبۡصَـٰرِهِمۡ‌ۚ إِنَّ ٱللَّهَ عَلَىٰ كُلِّ شَىۡءٍ۬ قَدِيرٌ۬  </vt:lpstr>
      <vt:lpstr>Ayah 20 - word for word </vt:lpstr>
      <vt:lpstr>Ayah 20 - word for word </vt:lpstr>
      <vt:lpstr>Tafseer</vt:lpstr>
      <vt:lpstr>Two types of nifaaq</vt:lpstr>
      <vt:lpstr>Slide 16</vt:lpstr>
      <vt:lpstr>Slide 17</vt:lpstr>
      <vt:lpstr>Slide 18</vt:lpstr>
      <vt:lpstr>Slide 19</vt:lpstr>
      <vt:lpstr>Slide 20</vt:lpstr>
      <vt:lpstr>Slide 21</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Ulfat</dc:creator>
  <cp:lastModifiedBy>Ulfat</cp:lastModifiedBy>
  <cp:revision>34</cp:revision>
  <dcterms:created xsi:type="dcterms:W3CDTF">2010-10-08T17:38:13Z</dcterms:created>
  <dcterms:modified xsi:type="dcterms:W3CDTF">2010-10-08T21:41:06Z</dcterms:modified>
</cp:coreProperties>
</file>