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7" r:id="rId4"/>
  </p:sldMasterIdLst>
  <p:notesMasterIdLst>
    <p:notesMasterId r:id="rId13"/>
  </p:notesMasterIdLst>
  <p:handoutMasterIdLst>
    <p:handoutMasterId r:id="rId14"/>
  </p:handoutMasterIdLst>
  <p:sldIdLst>
    <p:sldId id="256" r:id="rId5"/>
    <p:sldId id="262" r:id="rId6"/>
    <p:sldId id="257" r:id="rId7"/>
    <p:sldId id="259" r:id="rId8"/>
    <p:sldId id="258" r:id="rId9"/>
    <p:sldId id="261" r:id="rId10"/>
    <p:sldId id="265" r:id="rId11"/>
    <p:sldId id="260" r:id="rId12"/>
  </p:sldIdLst>
  <p:sldSz cx="9144000" cy="6858000" type="screen4x3"/>
  <p:notesSz cx="6858000" cy="9144000"/>
  <p:defaultTextStyle>
    <a:defPPr>
      <a:defRPr lang="en-US"/>
    </a:defPPr>
    <a:lvl1pPr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lnSpc>
        <a:spcPct val="80000"/>
      </a:lnSpc>
      <a:spcBef>
        <a:spcPct val="2000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99FF"/>
    <a:srgbClr val="00FFCC"/>
    <a:srgbClr val="00CC99"/>
    <a:srgbClr val="0066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620" autoAdjust="0"/>
    <p:restoredTop sz="94894" autoAdjust="0"/>
  </p:normalViewPr>
  <p:slideViewPr>
    <p:cSldViewPr snapToGrid="0">
      <p:cViewPr varScale="1">
        <p:scale>
          <a:sx n="74" d="100"/>
          <a:sy n="74" d="100"/>
        </p:scale>
        <p:origin x="-762" y="-9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3168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>
      <p:cViewPr varScale="1">
        <p:scale>
          <a:sx n="66" d="100"/>
          <a:sy n="66" d="100"/>
        </p:scale>
        <p:origin x="-2424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1F36945-DA39-4D29-8D9A-AA36E3A11382}" type="datetimeFigureOut">
              <a:rPr lang="en-US" smtClean="0"/>
              <a:pPr/>
              <a:t>3/11/2011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97BA5-440D-4243-A886-8DC4B873D83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204237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n-US" dirty="0"/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n-US" dirty="0"/>
          </a:p>
        </p:txBody>
      </p:sp>
      <p:sp>
        <p:nvSpPr>
          <p:cNvPr id="6144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614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614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endParaRPr lang="en-US" dirty="0"/>
          </a:p>
        </p:txBody>
      </p:sp>
      <p:sp>
        <p:nvSpPr>
          <p:cNvPr id="614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200"/>
            </a:lvl1pPr>
          </a:lstStyle>
          <a:p>
            <a:fld id="{27E35BBE-AD12-48C5-8DCC-805B4F1FD104}" type="slidenum">
              <a:rPr lang="en-US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556163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1CA7A733-DA2F-4999-8E32-54115CD3DBBB}" type="slidenum">
              <a:rPr lang="en-US"/>
              <a:pPr/>
              <a:t>1</a:t>
            </a:fld>
            <a:endParaRPr lang="en-US" dirty="0"/>
          </a:p>
        </p:txBody>
      </p:sp>
      <p:sp>
        <p:nvSpPr>
          <p:cNvPr id="6349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7526EC-2B31-4D73-B6C0-EC9886E91D36}" type="slidenum">
              <a:rPr lang="en-US"/>
              <a:pPr/>
              <a:t>2</a:t>
            </a:fld>
            <a:endParaRPr lang="en-US" dirty="0"/>
          </a:p>
        </p:txBody>
      </p:sp>
      <p:sp>
        <p:nvSpPr>
          <p:cNvPr id="645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9EE1B93-432B-4A36-9C82-195276416060}" type="slidenum">
              <a:rPr lang="en-US"/>
              <a:pPr/>
              <a:t>3</a:t>
            </a:fld>
            <a:endParaRPr lang="en-US" dirty="0"/>
          </a:p>
        </p:txBody>
      </p:sp>
      <p:sp>
        <p:nvSpPr>
          <p:cNvPr id="686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8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3E832F2-E651-4D37-A2A8-9F31CCFC66B7}" type="slidenum">
              <a:rPr lang="en-US"/>
              <a:pPr/>
              <a:t>4</a:t>
            </a:fld>
            <a:endParaRPr lang="en-US" dirty="0"/>
          </a:p>
        </p:txBody>
      </p:sp>
      <p:sp>
        <p:nvSpPr>
          <p:cNvPr id="655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55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EFB41F-28B5-4395-80EC-C5152FC13513}" type="slidenum">
              <a:rPr lang="en-US"/>
              <a:pPr/>
              <a:t>5</a:t>
            </a:fld>
            <a:endParaRPr lang="en-US" dirty="0"/>
          </a:p>
        </p:txBody>
      </p:sp>
      <p:sp>
        <p:nvSpPr>
          <p:cNvPr id="665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C22083E-1894-4A89-A8D9-B7975F3C91E3}" type="slidenum">
              <a:rPr lang="en-US"/>
              <a:pPr/>
              <a:t>6</a:t>
            </a:fld>
            <a:endParaRPr lang="en-US" dirty="0"/>
          </a:p>
        </p:txBody>
      </p:sp>
      <p:sp>
        <p:nvSpPr>
          <p:cNvPr id="675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67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281EA73F-7C77-428E-8CF2-AAA4A6E7A18E}" type="slidenum">
              <a:rPr lang="en-US"/>
              <a:pPr/>
              <a:t>7</a:t>
            </a:fld>
            <a:endParaRPr lang="en-US" dirty="0"/>
          </a:p>
        </p:txBody>
      </p:sp>
      <p:sp>
        <p:nvSpPr>
          <p:cNvPr id="7065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0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5CDF9F92-9179-4246-B151-30ED0BE4C6AD}" type="slidenum">
              <a:rPr lang="en-US"/>
              <a:pPr/>
              <a:t>8</a:t>
            </a:fld>
            <a:endParaRPr lang="en-US" dirty="0"/>
          </a:p>
        </p:txBody>
      </p:sp>
      <p:sp>
        <p:nvSpPr>
          <p:cNvPr id="7270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27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Char char="•"/>
            </a:pPr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533400" y="1295400"/>
            <a:ext cx="8229600" cy="1143000"/>
          </a:xfrm>
        </p:spPr>
        <p:txBody>
          <a:bodyPr/>
          <a:lstStyle>
            <a:lvl1pPr algn="r"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3711575" y="2819400"/>
            <a:ext cx="5051425" cy="1295400"/>
          </a:xfrm>
        </p:spPr>
        <p:txBody>
          <a:bodyPr/>
          <a:lstStyle>
            <a:lvl1pPr marL="0" indent="0" algn="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53252" name="Rectangle 4"/>
          <p:cNvSpPr>
            <a:spLocks noGrp="1" noChangeArrowheads="1"/>
          </p:cNvSpPr>
          <p:nvPr>
            <p:ph type="dt" sz="half" idx="2"/>
          </p:nvPr>
        </p:nvSpPr>
        <p:spPr>
          <a:xfrm>
            <a:off x="3048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3253" name="Rectangle 5"/>
          <p:cNvSpPr>
            <a:spLocks noGrp="1" noChangeArrowheads="1"/>
          </p:cNvSpPr>
          <p:nvPr>
            <p:ph type="ftr" sz="quarter" idx="3"/>
          </p:nvPr>
        </p:nvSpPr>
        <p:spPr>
          <a:xfrm>
            <a:off x="3505200" y="6400800"/>
            <a:ext cx="2895600" cy="457200"/>
          </a:xfr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3254" name="Rectangle 6"/>
          <p:cNvSpPr>
            <a:spLocks noGrp="1" noChangeArrowheads="1"/>
          </p:cNvSpPr>
          <p:nvPr>
            <p:ph type="sldNum" sz="quarter" idx="4"/>
          </p:nvPr>
        </p:nvSpPr>
        <p:spPr>
          <a:xfrm>
            <a:off x="6934200" y="64008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13DF2338-097B-4264-8E72-A856CEE12771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FFD35D2-A457-4652-A634-B903CBBEE14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10400" y="304800"/>
            <a:ext cx="1752600" cy="566261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52600" y="304800"/>
            <a:ext cx="5105400" cy="566261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BC515BA-3D06-4280-946E-21FBEF5FCF7A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1AAEEF-F233-4E32-A923-D4DF4B556C6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7AB9523-6905-405B-8AC8-E63F416FC9C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752600" y="1395413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395413"/>
            <a:ext cx="3429000" cy="4572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951DCE-B4FC-4A91-83BF-56D09753318D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3303231-D21E-4F74-BD7E-5FDD244E1CA6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3BA1C-C7A3-45F8-9E86-8739D3421FB7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AD1C6FD-A228-4DFF-9C48-5B61C80157C8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BFC9E96-5424-4435-BAB1-7174F194AED5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060F01E-2B22-4B7C-9328-0E1C58AAA094}" type="slidenum">
              <a:rPr lang="en-US"/>
              <a:pPr/>
              <a:t>‹#›</a:t>
            </a:fld>
            <a:endParaRPr lang="en-US" dirty="0"/>
          </a:p>
        </p:txBody>
      </p:sp>
    </p:spTree>
  </p:cSld>
  <p:clrMapOvr>
    <a:masterClrMapping/>
  </p:clrMapOvr>
  <p:transition>
    <p:fade thruBlk="1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752600" y="304800"/>
            <a:ext cx="70104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en-US" smtClean="0"/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752600" y="1395413"/>
            <a:ext cx="7010400" cy="457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 Second level</a:t>
            </a:r>
          </a:p>
        </p:txBody>
      </p:sp>
      <p:sp>
        <p:nvSpPr>
          <p:cNvPr id="522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19050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endParaRPr lang="en-US" dirty="0"/>
          </a:p>
        </p:txBody>
      </p:sp>
      <p:sp>
        <p:nvSpPr>
          <p:cNvPr id="522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316413" y="6400800"/>
            <a:ext cx="2084387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endParaRPr lang="en-US" dirty="0"/>
          </a:p>
        </p:txBody>
      </p:sp>
      <p:sp>
        <p:nvSpPr>
          <p:cNvPr id="522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7391400" y="6400800"/>
            <a:ext cx="137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lnSpc>
                <a:spcPct val="100000"/>
              </a:lnSpc>
              <a:spcBef>
                <a:spcPct val="0"/>
              </a:spcBef>
              <a:defRPr sz="1400"/>
            </a:lvl1pPr>
          </a:lstStyle>
          <a:p>
            <a:fld id="{4700DB66-04F6-49A5-A4C5-1D1146B2F9A6}" type="slidenum">
              <a:rPr lang="en-US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  <p:sldLayoutId id="2147483689" r:id="rId2"/>
    <p:sldLayoutId id="2147483690" r:id="rId3"/>
    <p:sldLayoutId id="2147483691" r:id="rId4"/>
    <p:sldLayoutId id="2147483692" r:id="rId5"/>
    <p:sldLayoutId id="2147483693" r:id="rId6"/>
    <p:sldLayoutId id="2147483694" r:id="rId7"/>
    <p:sldLayoutId id="2147483695" r:id="rId8"/>
    <p:sldLayoutId id="2147483696" r:id="rId9"/>
    <p:sldLayoutId id="2147483697" r:id="rId10"/>
    <p:sldLayoutId id="2147483698" r:id="rId11"/>
  </p:sldLayoutIdLst>
  <p:transition>
    <p:fade thruBlk="1"/>
  </p:transition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200" b="1">
          <a:solidFill>
            <a:srgbClr val="006666"/>
          </a:solidFill>
          <a:latin typeface="Tahoma" pitchFamily="34" charset="0"/>
        </a:defRPr>
      </a:lvl9pPr>
    </p:titleStyle>
    <p:bodyStyle>
      <a:lvl1pPr marL="342900" indent="-342900" algn="l" rtl="0" eaLnBrk="1" fontAlgn="base" hangingPunct="1">
        <a:spcBef>
          <a:spcPct val="5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Wingdings" pitchFamily="2" charset="2"/>
        <a:buChar char="Ø"/>
        <a:defRPr sz="2200" i="1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12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814388" y="1339850"/>
            <a:ext cx="7429500" cy="1143000"/>
          </a:xfrm>
        </p:spPr>
        <p:txBody>
          <a:bodyPr/>
          <a:lstStyle/>
          <a:p>
            <a:r>
              <a:rPr lang="en-US" dirty="0" smtClean="0"/>
              <a:t>Goal Setting</a:t>
            </a:r>
            <a:endParaRPr lang="en-US" dirty="0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2992438" y="2768600"/>
            <a:ext cx="5248275" cy="1109663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en-US" b="1" dirty="0" smtClean="0"/>
              <a:t>READING &amp; STUDYSKILLS</a:t>
            </a:r>
            <a:endParaRPr lang="en-US" b="1" dirty="0"/>
          </a:p>
          <a:p>
            <a:pPr>
              <a:spcBef>
                <a:spcPct val="0"/>
              </a:spcBef>
            </a:pPr>
            <a:r>
              <a:rPr lang="en-US" b="1" dirty="0" smtClean="0"/>
              <a:t>CHAVONNE PATTERSON</a:t>
            </a:r>
          </a:p>
          <a:p>
            <a:pPr>
              <a:spcBef>
                <a:spcPct val="0"/>
              </a:spcBef>
            </a:pPr>
            <a:r>
              <a:rPr lang="en-US" b="1" i="1" dirty="0" smtClean="0"/>
              <a:t>CHRISTY COX “GOAL SETTING”</a:t>
            </a:r>
          </a:p>
          <a:p>
            <a:pPr>
              <a:spcBef>
                <a:spcPct val="0"/>
              </a:spcBef>
            </a:pPr>
            <a:r>
              <a:rPr lang="en-US" b="1" i="1" dirty="0" smtClean="0"/>
              <a:t>NOVEMBER 28, 2007</a:t>
            </a:r>
            <a:endParaRPr lang="en-US" b="1" i="1" dirty="0"/>
          </a:p>
        </p:txBody>
      </p:sp>
    </p:spTree>
  </p:cSld>
  <p:clrMapOvr>
    <a:masterClrMapping/>
  </p:clrMapOvr>
  <p:transition advTm="30281">
    <p:fade thruBlk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01" name="Rectangle 9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GOAL SETTING</a:t>
            </a:r>
            <a:endParaRPr lang="en-US" dirty="0"/>
          </a:p>
        </p:txBody>
      </p:sp>
      <p:sp>
        <p:nvSpPr>
          <p:cNvPr id="8202" name="Rectangle 10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dirty="0"/>
              <a:t>Be prompt</a:t>
            </a:r>
          </a:p>
          <a:p>
            <a:pPr lvl="1">
              <a:spcBef>
                <a:spcPct val="0"/>
              </a:spcBef>
            </a:pPr>
            <a:r>
              <a:rPr lang="en-US" dirty="0" smtClean="0"/>
              <a:t>Set Specific Goals</a:t>
            </a:r>
            <a:endParaRPr lang="en-US" dirty="0"/>
          </a:p>
          <a:p>
            <a:r>
              <a:rPr lang="en-US" dirty="0"/>
              <a:t>Be prepared</a:t>
            </a:r>
          </a:p>
          <a:p>
            <a:pPr lvl="1">
              <a:spcBef>
                <a:spcPct val="0"/>
              </a:spcBef>
            </a:pPr>
            <a:r>
              <a:rPr lang="en-US" dirty="0"/>
              <a:t>Have materials with you and know due dates.</a:t>
            </a:r>
          </a:p>
          <a:p>
            <a:r>
              <a:rPr lang="en-US" dirty="0"/>
              <a:t>Be a polite and positive participant</a:t>
            </a:r>
            <a:endParaRPr lang="en-US" i="1" dirty="0"/>
          </a:p>
          <a:p>
            <a:pPr lvl="1">
              <a:spcBef>
                <a:spcPct val="0"/>
              </a:spcBef>
            </a:pPr>
            <a:r>
              <a:rPr lang="en-US" dirty="0"/>
              <a:t>Speak in a normal tone of voice, and listen attentively.</a:t>
            </a:r>
          </a:p>
          <a:p>
            <a:r>
              <a:rPr lang="en-US" dirty="0"/>
              <a:t>Be productive</a:t>
            </a:r>
          </a:p>
          <a:p>
            <a:pPr lvl="1">
              <a:spcBef>
                <a:spcPct val="0"/>
              </a:spcBef>
            </a:pPr>
            <a:r>
              <a:rPr lang="en-US" dirty="0"/>
              <a:t>Turn in work on time, and always do your best.</a:t>
            </a:r>
          </a:p>
          <a:p>
            <a:r>
              <a:rPr lang="en-US" dirty="0"/>
              <a:t>Be a problem solver</a:t>
            </a:r>
          </a:p>
          <a:p>
            <a:pPr lvl="1">
              <a:spcBef>
                <a:spcPct val="0"/>
              </a:spcBef>
            </a:pPr>
            <a:r>
              <a:rPr lang="en-US" dirty="0"/>
              <a:t>Correct problems quickly and peacefully before they escalate.</a:t>
            </a:r>
          </a:p>
        </p:txBody>
      </p:sp>
      <p:pic>
        <p:nvPicPr>
          <p:cNvPr id="8203" name="Picture 11" descr="C:\Users\eric\Pictures\Microsoft Clip Organizer\j040067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58586" y="163774"/>
            <a:ext cx="2469959" cy="2469959"/>
          </a:xfrm>
          <a:prstGeom prst="rect">
            <a:avLst/>
          </a:prstGeom>
          <a:noFill/>
        </p:spPr>
      </p:pic>
    </p:spTree>
  </p:cSld>
  <p:clrMapOvr>
    <a:masterClrMapping/>
  </p:clrMapOvr>
  <p:transition advTm="29985">
    <p:fade thruBlk="1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2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Low &amp; High Self Esteem</a:t>
            </a:r>
            <a:endParaRPr lang="en-US" dirty="0"/>
          </a:p>
        </p:txBody>
      </p:sp>
      <p:sp>
        <p:nvSpPr>
          <p:cNvPr id="3083" name="Rectangle 1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Negative self talk		Positive self talk</a:t>
            </a:r>
            <a:endParaRPr lang="en-US" dirty="0"/>
          </a:p>
          <a:p>
            <a:r>
              <a:rPr lang="en-US" dirty="0" smtClean="0"/>
              <a:t>Lack of self confidence	Improved confidence</a:t>
            </a:r>
            <a:endParaRPr lang="en-US" dirty="0"/>
          </a:p>
          <a:p>
            <a:r>
              <a:rPr lang="en-US" dirty="0" smtClean="0"/>
              <a:t>Unhappy relationships	Happy relationships</a:t>
            </a:r>
            <a:endParaRPr lang="en-US" dirty="0"/>
          </a:p>
          <a:p>
            <a:r>
              <a:rPr lang="en-US" dirty="0" smtClean="0"/>
              <a:t>Low achievement		High achievement</a:t>
            </a:r>
            <a:endParaRPr lang="en-US" dirty="0"/>
          </a:p>
          <a:p>
            <a:r>
              <a:rPr lang="en-US" dirty="0" smtClean="0"/>
              <a:t>Bad Grades		Good Grades</a:t>
            </a:r>
            <a:endParaRPr lang="en-US" dirty="0"/>
          </a:p>
        </p:txBody>
      </p:sp>
    </p:spTree>
  </p:cSld>
  <p:clrMapOvr>
    <a:masterClrMapping/>
  </p:clrMapOvr>
  <p:transition advTm="40062">
    <p:fade thruBlk="1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5" name="Rectangle 5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Responsibility for </a:t>
            </a:r>
            <a:r>
              <a:rPr lang="en-US" dirty="0" smtClean="0"/>
              <a:t>Classroom Work</a:t>
            </a:r>
            <a:endParaRPr lang="en-US" dirty="0"/>
          </a:p>
        </p:txBody>
      </p:sp>
      <p:sp>
        <p:nvSpPr>
          <p:cNvPr id="5126" name="Rectangle 6"/>
          <p:cNvSpPr>
            <a:spLocks noGrp="1" noChangeArrowheads="1"/>
          </p:cNvSpPr>
          <p:nvPr>
            <p:ph idx="1"/>
          </p:nvPr>
        </p:nvSpPr>
        <p:spPr>
          <a:xfrm>
            <a:off x="1752600" y="1395413"/>
            <a:ext cx="6735763" cy="4572000"/>
          </a:xfrm>
        </p:spPr>
        <p:txBody>
          <a:bodyPr/>
          <a:lstStyle/>
          <a:p>
            <a:r>
              <a:rPr lang="en-US" dirty="0"/>
              <a:t>Bring notebook, textbook, planner, and appropriate writing tools to class.</a:t>
            </a:r>
          </a:p>
          <a:p>
            <a:r>
              <a:rPr lang="en-US" dirty="0"/>
              <a:t>Know due dates, and submit all coursework on time.</a:t>
            </a:r>
          </a:p>
          <a:p>
            <a:r>
              <a:rPr lang="en-US" dirty="0"/>
              <a:t>All assignments are posted on the </a:t>
            </a:r>
            <a:r>
              <a:rPr lang="en-US" dirty="0" smtClean="0"/>
              <a:t>syllabus and </a:t>
            </a:r>
            <a:r>
              <a:rPr lang="en-US" dirty="0"/>
              <a:t>on the class Web site</a:t>
            </a:r>
            <a:r>
              <a:rPr lang="en-US" dirty="0" smtClean="0"/>
              <a:t>. Use an Academic Planner to keep up with projects.</a:t>
            </a:r>
            <a:endParaRPr lang="en-US" dirty="0"/>
          </a:p>
        </p:txBody>
      </p:sp>
      <p:pic>
        <p:nvPicPr>
          <p:cNvPr id="5127" name="Picture 7" descr="C:\Users\eric\Pictures\Microsoft Clip Organizer\j0432665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4492672" y="4264072"/>
            <a:ext cx="1714500" cy="1714500"/>
          </a:xfrm>
          <a:prstGeom prst="rect">
            <a:avLst/>
          </a:prstGeom>
          <a:noFill/>
        </p:spPr>
      </p:pic>
    </p:spTree>
  </p:cSld>
  <p:clrMapOvr>
    <a:masterClrMapping/>
  </p:clrMapOvr>
  <p:transition advTm="29437">
    <p:fade thruBlk="1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4" name="Rectangle 8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Promote Lifelong Learning</a:t>
            </a:r>
          </a:p>
        </p:txBody>
      </p:sp>
      <p:sp>
        <p:nvSpPr>
          <p:cNvPr id="4105" name="Rectangle 9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/>
              <a:t>	You can develop lifelong learning traits:</a:t>
            </a:r>
          </a:p>
          <a:p>
            <a:pPr lvl="1"/>
            <a:r>
              <a:rPr lang="en-US" dirty="0"/>
              <a:t>By showing curiosity about S</a:t>
            </a:r>
            <a:r>
              <a:rPr lang="en-US" dirty="0" smtClean="0"/>
              <a:t>etting Goals and Time Management.</a:t>
            </a:r>
            <a:endParaRPr lang="en-US" dirty="0"/>
          </a:p>
          <a:p>
            <a:pPr lvl="1"/>
            <a:r>
              <a:rPr lang="en-US" dirty="0"/>
              <a:t>By seeking </a:t>
            </a:r>
            <a:r>
              <a:rPr lang="en-US" dirty="0" smtClean="0"/>
              <a:t>Skill, Not Will.</a:t>
            </a:r>
            <a:endParaRPr lang="en-US" dirty="0"/>
          </a:p>
          <a:p>
            <a:pPr lvl="1"/>
            <a:r>
              <a:rPr lang="en-US" dirty="0"/>
              <a:t>By persisting in seeking out new solutions.</a:t>
            </a:r>
          </a:p>
          <a:p>
            <a:pPr lvl="1"/>
            <a:r>
              <a:rPr lang="en-US" dirty="0"/>
              <a:t>By using your unique talents and intelligence to promote positive change.</a:t>
            </a:r>
          </a:p>
          <a:p>
            <a:pPr lvl="1"/>
            <a:r>
              <a:rPr lang="en-US" dirty="0"/>
              <a:t>By learning and applying technology tools to solve problems.</a:t>
            </a:r>
          </a:p>
        </p:txBody>
      </p:sp>
      <p:pic>
        <p:nvPicPr>
          <p:cNvPr id="4106" name="Picture 10" descr="C:\Users\eric\Pictures\Microsoft Clip Organizer\j0433868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5554753" y="4589173"/>
            <a:ext cx="1828572" cy="1828572"/>
          </a:xfrm>
          <a:prstGeom prst="rect">
            <a:avLst/>
          </a:prstGeom>
          <a:noFill/>
        </p:spPr>
      </p:pic>
    </p:spTree>
  </p:cSld>
  <p:clrMapOvr>
    <a:masterClrMapping/>
  </p:clrMapOvr>
  <p:transition advTm="36313">
    <p:fade thruBlk="1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5" name="Rectangle 7"/>
          <p:cNvSpPr>
            <a:spLocks noGrp="1" noChangeArrowheads="1"/>
          </p:cNvSpPr>
          <p:nvPr>
            <p:ph type="title"/>
          </p:nvPr>
        </p:nvSpPr>
        <p:spPr>
          <a:xfrm>
            <a:off x="1260231" y="965982"/>
            <a:ext cx="7010400" cy="838200"/>
          </a:xfrm>
        </p:spPr>
        <p:txBody>
          <a:bodyPr/>
          <a:lstStyle/>
          <a:p>
            <a:r>
              <a:rPr lang="en-US" dirty="0" smtClean="0"/>
              <a:t>MOTIVATION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POSITIVE SELF TALK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SELF EFFICIACY</a:t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AFFIRMATIONS are all motivators to make </a:t>
            </a:r>
            <a:br>
              <a:rPr lang="en-US" dirty="0" smtClean="0"/>
            </a:br>
            <a:r>
              <a:rPr lang="en-US" dirty="0" smtClean="0"/>
              <a:t>positive changes in </a:t>
            </a:r>
            <a:br>
              <a:rPr lang="en-US" dirty="0" smtClean="0"/>
            </a:br>
            <a:r>
              <a:rPr lang="en-US" dirty="0" smtClean="0"/>
              <a:t>your Life. Instead of </a:t>
            </a:r>
            <a:br>
              <a:rPr lang="en-US" dirty="0" smtClean="0"/>
            </a:br>
            <a:r>
              <a:rPr lang="en-US" dirty="0" smtClean="0"/>
              <a:t>Dealing with Stress!</a:t>
            </a:r>
            <a:endParaRPr lang="en-US" dirty="0"/>
          </a:p>
        </p:txBody>
      </p:sp>
      <p:sp>
        <p:nvSpPr>
          <p:cNvPr id="7176" name="Rectangle 8"/>
          <p:cNvSpPr>
            <a:spLocks noGrp="1" noChangeArrowheads="1"/>
          </p:cNvSpPr>
          <p:nvPr>
            <p:ph idx="1"/>
          </p:nvPr>
        </p:nvSpPr>
        <p:spPr>
          <a:xfrm>
            <a:off x="720969" y="13845321"/>
            <a:ext cx="6858000" cy="4572000"/>
          </a:xfrm>
        </p:spPr>
        <p:txBody>
          <a:bodyPr/>
          <a:lstStyle/>
          <a:p>
            <a:pPr>
              <a:lnSpc>
                <a:spcPct val="90000"/>
              </a:lnSpc>
            </a:pPr>
            <a:endParaRPr lang="en-US" dirty="0"/>
          </a:p>
        </p:txBody>
      </p:sp>
      <p:pic>
        <p:nvPicPr>
          <p:cNvPr id="7178" name="Picture 10" descr="C:\Users\eric\Pictures\Microsoft Clip Organizer\j0408987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486400" y="3108960"/>
            <a:ext cx="3460652" cy="3460652"/>
          </a:xfrm>
          <a:prstGeom prst="rect">
            <a:avLst/>
          </a:prstGeom>
          <a:noFill/>
        </p:spPr>
      </p:pic>
    </p:spTree>
  </p:cSld>
  <p:clrMapOvr>
    <a:masterClrMapping/>
  </p:clrMapOvr>
  <p:transition advTm="14250">
    <p:fade thruBlk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Grading</a:t>
            </a:r>
          </a:p>
        </p:txBody>
      </p:sp>
      <p:sp>
        <p:nvSpPr>
          <p:cNvPr id="69635" name="Rectangle 3"/>
          <p:cNvSpPr>
            <a:spLocks noGrp="1" noChangeArrowheads="1"/>
          </p:cNvSpPr>
          <p:nvPr>
            <p:ph idx="1"/>
          </p:nvPr>
        </p:nvSpPr>
        <p:spPr>
          <a:noFill/>
        </p:spPr>
        <p:txBody>
          <a:bodyPr/>
          <a:lstStyle/>
          <a:p>
            <a:r>
              <a:rPr lang="en-US" dirty="0" smtClean="0"/>
              <a:t>Grades are what you make of them. Not what they make of you, unless YOU made it that way!</a:t>
            </a:r>
            <a:endParaRPr lang="en-US" dirty="0"/>
          </a:p>
        </p:txBody>
      </p:sp>
      <p:sp>
        <p:nvSpPr>
          <p:cNvPr id="69636" name="Text Box 4"/>
          <p:cNvSpPr txBox="1">
            <a:spLocks noChangeArrowheads="1"/>
          </p:cNvSpPr>
          <p:nvPr/>
        </p:nvSpPr>
        <p:spPr bwMode="auto">
          <a:xfrm>
            <a:off x="6605588" y="223838"/>
            <a:ext cx="21399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eaLnBrk="0" hangingPunct="0">
              <a:lnSpc>
                <a:spcPct val="100000"/>
              </a:lnSpc>
              <a:spcBef>
                <a:spcPct val="0"/>
              </a:spcBef>
            </a:pPr>
            <a:endParaRPr lang="en-US" dirty="0"/>
          </a:p>
        </p:txBody>
      </p:sp>
      <p:sp>
        <p:nvSpPr>
          <p:cNvPr id="8" name="Rectangle 7"/>
          <p:cNvSpPr/>
          <p:nvPr/>
        </p:nvSpPr>
        <p:spPr>
          <a:xfrm>
            <a:off x="2068878" y="3166281"/>
            <a:ext cx="4891479" cy="7571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/>
            <a:r>
              <a:rPr lang="en-US" sz="5400" b="1" dirty="0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A + Not F-</a:t>
            </a:r>
            <a:endParaRPr lang="en-US" sz="5400" b="1" cap="none" spc="0" dirty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pic>
        <p:nvPicPr>
          <p:cNvPr id="69638" name="Picture 6" descr="C:\Users\eric\Pictures\Microsoft Clip Organizer\j0397612.wmf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249150" y="3180747"/>
            <a:ext cx="2580951" cy="3677253"/>
          </a:xfrm>
          <a:prstGeom prst="rect">
            <a:avLst/>
          </a:prstGeom>
          <a:noFill/>
        </p:spPr>
      </p:pic>
    </p:spTree>
  </p:cSld>
  <p:clrMapOvr>
    <a:masterClrMapping/>
  </p:clrMapOvr>
  <p:transition advTm="7735">
    <p:fade thruBlk="1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54" name="Rectangle 10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My Pledge </a:t>
            </a:r>
            <a:r>
              <a:rPr lang="en-US" dirty="0" smtClean="0"/>
              <a:t>as a Student</a:t>
            </a:r>
            <a:endParaRPr lang="en-US" dirty="0"/>
          </a:p>
        </p:txBody>
      </p:sp>
      <p:sp>
        <p:nvSpPr>
          <p:cNvPr id="6155" name="Rectangle 11"/>
          <p:cNvSpPr>
            <a:spLocks noGrp="1" noChangeArrowheads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 will </a:t>
            </a:r>
            <a:r>
              <a:rPr lang="en-US" dirty="0" smtClean="0"/>
              <a:t>progress in any situation no matter what</a:t>
            </a:r>
            <a:endParaRPr lang="en-US" dirty="0"/>
          </a:p>
          <a:p>
            <a:r>
              <a:rPr lang="en-US" dirty="0"/>
              <a:t>I will </a:t>
            </a:r>
            <a:r>
              <a:rPr lang="en-US" dirty="0" smtClean="0"/>
              <a:t>work </a:t>
            </a:r>
            <a:r>
              <a:rPr lang="en-US" dirty="0"/>
              <a:t>with you to solve problems.</a:t>
            </a:r>
          </a:p>
          <a:p>
            <a:r>
              <a:rPr lang="en-US" dirty="0"/>
              <a:t>I will promptly </a:t>
            </a:r>
            <a:r>
              <a:rPr lang="en-US" dirty="0" smtClean="0"/>
              <a:t>do feedback </a:t>
            </a:r>
            <a:r>
              <a:rPr lang="en-US" dirty="0"/>
              <a:t>on </a:t>
            </a:r>
            <a:r>
              <a:rPr lang="en-US" dirty="0" smtClean="0"/>
              <a:t>my </a:t>
            </a:r>
            <a:r>
              <a:rPr lang="en-US" dirty="0"/>
              <a:t>work.</a:t>
            </a:r>
          </a:p>
          <a:p>
            <a:r>
              <a:rPr lang="en-US" dirty="0"/>
              <a:t>I will work with </a:t>
            </a:r>
            <a:r>
              <a:rPr lang="en-US" dirty="0" smtClean="0"/>
              <a:t>teacher to </a:t>
            </a:r>
            <a:r>
              <a:rPr lang="en-US" dirty="0"/>
              <a:t>meet learning goals.</a:t>
            </a:r>
          </a:p>
          <a:p>
            <a:r>
              <a:rPr lang="en-US" dirty="0"/>
              <a:t>I will offer extra </a:t>
            </a:r>
            <a:r>
              <a:rPr lang="en-US" dirty="0" smtClean="0"/>
              <a:t>credit </a:t>
            </a:r>
            <a:r>
              <a:rPr lang="en-US" dirty="0"/>
              <a:t>and alternative assessments </a:t>
            </a:r>
            <a:r>
              <a:rPr lang="en-US" dirty="0" smtClean="0"/>
              <a:t>if the teacher requires it.</a:t>
            </a:r>
            <a:endParaRPr lang="en-US" dirty="0"/>
          </a:p>
        </p:txBody>
      </p:sp>
    </p:spTree>
  </p:cSld>
  <p:clrMapOvr>
    <a:masterClrMapping/>
  </p:clrMapOvr>
  <p:transition advTm="19969">
    <p:fade thruBlk="1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P030001460">
  <a:themeElements>
    <a:clrScheme name="1844_Classroom Expectations_Copyedited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844_Classroom Expectations_Copyedited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285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rgbClr val="C0C0C0"/>
        </a:solidFill>
        <a:ln w="2857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  <a:spAutoFit/>
      </a:bodyPr>
      <a:lstStyle>
        <a:defPPr marL="0" marR="0" indent="0" algn="l" defTabSz="914400" rtl="0" eaLnBrk="1" fontAlgn="base" latinLnBrk="0" hangingPunct="1">
          <a:lnSpc>
            <a:spcPct val="8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1844_Classroom Expectations_Copyedite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844_Classroom Expectations_Copyedite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844_Classroom Expectations_Copyedited 1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/>
</file>

<file path=customXml/item2.xml><?xml version="1.0" encoding="utf-8"?>
<?mso-contentType ?>
<FormTemplates xmlns="http://schemas.microsoft.com/sharepoint/v3/contenttype/forms">
  <Display>DocumentLibraryForm</Display>
  <Edit>AssetEditForm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TemplateFile" ma:contentTypeID="0x0101006EDDDB5EE6D98C44930B742096920B300400F5B6D36B3EF94B4E9A635CDF2A18F5B8" ma:contentTypeVersion="33" ma:contentTypeDescription="Create a new document." ma:contentTypeScope="" ma:versionID="37d3ec2b48d53e45b233ad8f52fe1b11"/>
</file>

<file path=customXml/itemProps1.xml><?xml version="1.0" encoding="utf-8"?>
<ds:datastoreItem xmlns:ds="http://schemas.openxmlformats.org/officeDocument/2006/customXml" ds:itemID="{45EFF378-EE32-4F29-B4EC-F695B8F6EB05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CD940E67-CFA4-4BB9-B2EC-56952559F71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50ABA70-5501-4A8D-8889-E85F5B44E212}">
  <ds:schemaRefs>
    <ds:schemaRef ds:uri="http://schemas.microsoft.com/office/2006/metadata/contentType"/>
    <ds:schemaRef ds:uri="http://schemas.microsoft.com/office/2006/metadata/properties/metaAttribut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</TotalTime>
  <Words>236</Words>
  <Application>Microsoft Office PowerPoint</Application>
  <PresentationFormat>On-screen Show (4:3)</PresentationFormat>
  <Paragraphs>51</Paragraphs>
  <Slides>8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TP030001460</vt:lpstr>
      <vt:lpstr>Goal Setting</vt:lpstr>
      <vt:lpstr>GOAL SETTING</vt:lpstr>
      <vt:lpstr>Low &amp; High Self Esteem</vt:lpstr>
      <vt:lpstr>Responsibility for Classroom Work</vt:lpstr>
      <vt:lpstr>Promote Lifelong Learning</vt:lpstr>
      <vt:lpstr>MOTIVATION   POSITIVE SELF TALK  SELF EFFICIACY  AFFIRMATIONS are all motivators to make  positive changes in  your Life. Instead of  Dealing with Stress!</vt:lpstr>
      <vt:lpstr>Grading</vt:lpstr>
      <vt:lpstr>My Pledge as a Student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Goal Setting</dc:title>
  <dc:creator>Osama</dc:creator>
  <cp:lastModifiedBy>Osama</cp:lastModifiedBy>
  <cp:revision>1</cp:revision>
  <dcterms:created xsi:type="dcterms:W3CDTF">2011-03-11T05:54:22Z</dcterms:created>
  <dcterms:modified xsi:type="dcterms:W3CDTF">2011-03-11T06:02:32Z</dcterms:modified>
  <cp:version/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TemplateID">
    <vt:lpwstr>TC300014609990</vt:lpwstr>
  </property>
</Properties>
</file>