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66" r:id="rId3"/>
    <p:sldId id="256" r:id="rId4"/>
    <p:sldId id="258" r:id="rId5"/>
    <p:sldId id="259" r:id="rId6"/>
    <p:sldId id="260" r:id="rId7"/>
    <p:sldId id="261" r:id="rId8"/>
    <p:sldId id="262" r:id="rId9"/>
    <p:sldId id="263"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574" autoAdjust="0"/>
  </p:normalViewPr>
  <p:slideViewPr>
    <p:cSldViewPr snapToGrid="0" snapToObjects="1">
      <p:cViewPr>
        <p:scale>
          <a:sx n="76" d="100"/>
          <a:sy n="76" d="100"/>
        </p:scale>
        <p:origin x="-21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0DDB0-45D9-8540-90B1-E79C0C14A135}" type="datetimeFigureOut">
              <a:rPr lang="en-US" smtClean="0"/>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30A2B-9C81-A143-88C7-483370E0DFC4}" type="slidenum">
              <a:rPr lang="en-US" smtClean="0"/>
              <a:t>‹#›</a:t>
            </a:fld>
            <a:endParaRPr lang="en-US"/>
          </a:p>
        </p:txBody>
      </p:sp>
    </p:spTree>
    <p:extLst>
      <p:ext uri="{BB962C8B-B14F-4D97-AF65-F5344CB8AC3E}">
        <p14:creationId xmlns:p14="http://schemas.microsoft.com/office/powerpoint/2010/main" val="557549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charset="0"/>
                <a:ea typeface="ＭＳ Ｐゴシック" charset="0"/>
                <a:cs typeface="Arial" charset="0"/>
              </a:defRPr>
            </a:lvl1pPr>
            <a:lvl2pPr marL="742950" indent="-285750" eaLnBrk="0" hangingPunct="0">
              <a:defRPr b="1">
                <a:solidFill>
                  <a:schemeClr val="tx1"/>
                </a:solidFill>
                <a:latin typeface="Tahoma" charset="0"/>
                <a:ea typeface="Arial" charset="0"/>
                <a:cs typeface="Arial" charset="0"/>
              </a:defRPr>
            </a:lvl2pPr>
            <a:lvl3pPr marL="1143000" indent="-228600" eaLnBrk="0" hangingPunct="0">
              <a:defRPr b="1">
                <a:solidFill>
                  <a:schemeClr val="tx1"/>
                </a:solidFill>
                <a:latin typeface="Tahoma" charset="0"/>
                <a:ea typeface="Arial" charset="0"/>
                <a:cs typeface="Arial" charset="0"/>
              </a:defRPr>
            </a:lvl3pPr>
            <a:lvl4pPr marL="1600200" indent="-228600" eaLnBrk="0" hangingPunct="0">
              <a:defRPr b="1">
                <a:solidFill>
                  <a:schemeClr val="tx1"/>
                </a:solidFill>
                <a:latin typeface="Tahoma" charset="0"/>
                <a:ea typeface="Arial" charset="0"/>
                <a:cs typeface="Arial" charset="0"/>
              </a:defRPr>
            </a:lvl4pPr>
            <a:lvl5pPr marL="2057400" indent="-228600" eaLnBrk="0" hangingPunct="0">
              <a:defRPr b="1">
                <a:solidFill>
                  <a:schemeClr val="tx1"/>
                </a:solidFill>
                <a:latin typeface="Tahoma" charset="0"/>
                <a:ea typeface="Arial" charset="0"/>
                <a:cs typeface="Arial" charset="0"/>
              </a:defRPr>
            </a:lvl5pPr>
            <a:lvl6pPr marL="2514600" indent="-228600" eaLnBrk="0" fontAlgn="base" hangingPunct="0">
              <a:spcBef>
                <a:spcPct val="0"/>
              </a:spcBef>
              <a:spcAft>
                <a:spcPct val="0"/>
              </a:spcAft>
              <a:defRPr b="1">
                <a:solidFill>
                  <a:schemeClr val="tx1"/>
                </a:solidFill>
                <a:latin typeface="Tahoma" charset="0"/>
                <a:ea typeface="Arial" charset="0"/>
                <a:cs typeface="Arial" charset="0"/>
              </a:defRPr>
            </a:lvl6pPr>
            <a:lvl7pPr marL="2971800" indent="-228600" eaLnBrk="0" fontAlgn="base" hangingPunct="0">
              <a:spcBef>
                <a:spcPct val="0"/>
              </a:spcBef>
              <a:spcAft>
                <a:spcPct val="0"/>
              </a:spcAft>
              <a:defRPr b="1">
                <a:solidFill>
                  <a:schemeClr val="tx1"/>
                </a:solidFill>
                <a:latin typeface="Tahoma" charset="0"/>
                <a:ea typeface="Arial" charset="0"/>
                <a:cs typeface="Arial" charset="0"/>
              </a:defRPr>
            </a:lvl7pPr>
            <a:lvl8pPr marL="3429000" indent="-228600" eaLnBrk="0" fontAlgn="base" hangingPunct="0">
              <a:spcBef>
                <a:spcPct val="0"/>
              </a:spcBef>
              <a:spcAft>
                <a:spcPct val="0"/>
              </a:spcAft>
              <a:defRPr b="1">
                <a:solidFill>
                  <a:schemeClr val="tx1"/>
                </a:solidFill>
                <a:latin typeface="Tahoma" charset="0"/>
                <a:ea typeface="Arial" charset="0"/>
                <a:cs typeface="Arial" charset="0"/>
              </a:defRPr>
            </a:lvl8pPr>
            <a:lvl9pPr marL="3886200" indent="-228600" eaLnBrk="0" fontAlgn="base" hangingPunct="0">
              <a:spcBef>
                <a:spcPct val="0"/>
              </a:spcBef>
              <a:spcAft>
                <a:spcPct val="0"/>
              </a:spcAft>
              <a:defRPr b="1">
                <a:solidFill>
                  <a:schemeClr val="tx1"/>
                </a:solidFill>
                <a:latin typeface="Tahoma" charset="0"/>
                <a:ea typeface="Arial" charset="0"/>
                <a:cs typeface="Arial" charset="0"/>
              </a:defRPr>
            </a:lvl9pPr>
          </a:lstStyle>
          <a:p>
            <a:pPr eaLnBrk="1" hangingPunct="1"/>
            <a:fld id="{7A2EC45B-8C08-5549-8152-D156DE7A74BE}" type="slidenum">
              <a:rPr lang="en-US" b="0">
                <a:latin typeface="Arial" charset="0"/>
              </a:rPr>
              <a:pPr eaLnBrk="1" hangingPunct="1"/>
              <a:t>1</a:t>
            </a:fld>
            <a:endParaRPr lang="en-US" b="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charset="0"/>
                <a:ea typeface="ＭＳ Ｐゴシック" charset="0"/>
                <a:cs typeface="Arial" charset="0"/>
              </a:defRPr>
            </a:lvl1pPr>
            <a:lvl2pPr marL="742950" indent="-285750" eaLnBrk="0" hangingPunct="0">
              <a:defRPr b="1">
                <a:solidFill>
                  <a:schemeClr val="tx1"/>
                </a:solidFill>
                <a:latin typeface="Tahoma" charset="0"/>
                <a:ea typeface="Arial" charset="0"/>
                <a:cs typeface="Arial" charset="0"/>
              </a:defRPr>
            </a:lvl2pPr>
            <a:lvl3pPr marL="1143000" indent="-228600" eaLnBrk="0" hangingPunct="0">
              <a:defRPr b="1">
                <a:solidFill>
                  <a:schemeClr val="tx1"/>
                </a:solidFill>
                <a:latin typeface="Tahoma" charset="0"/>
                <a:ea typeface="Arial" charset="0"/>
                <a:cs typeface="Arial" charset="0"/>
              </a:defRPr>
            </a:lvl3pPr>
            <a:lvl4pPr marL="1600200" indent="-228600" eaLnBrk="0" hangingPunct="0">
              <a:defRPr b="1">
                <a:solidFill>
                  <a:schemeClr val="tx1"/>
                </a:solidFill>
                <a:latin typeface="Tahoma" charset="0"/>
                <a:ea typeface="Arial" charset="0"/>
                <a:cs typeface="Arial" charset="0"/>
              </a:defRPr>
            </a:lvl4pPr>
            <a:lvl5pPr marL="2057400" indent="-228600" eaLnBrk="0" hangingPunct="0">
              <a:defRPr b="1">
                <a:solidFill>
                  <a:schemeClr val="tx1"/>
                </a:solidFill>
                <a:latin typeface="Tahoma" charset="0"/>
                <a:ea typeface="Arial" charset="0"/>
                <a:cs typeface="Arial" charset="0"/>
              </a:defRPr>
            </a:lvl5pPr>
            <a:lvl6pPr marL="2514600" indent="-228600" eaLnBrk="0" fontAlgn="base" hangingPunct="0">
              <a:spcBef>
                <a:spcPct val="0"/>
              </a:spcBef>
              <a:spcAft>
                <a:spcPct val="0"/>
              </a:spcAft>
              <a:defRPr b="1">
                <a:solidFill>
                  <a:schemeClr val="tx1"/>
                </a:solidFill>
                <a:latin typeface="Tahoma" charset="0"/>
                <a:ea typeface="Arial" charset="0"/>
                <a:cs typeface="Arial" charset="0"/>
              </a:defRPr>
            </a:lvl6pPr>
            <a:lvl7pPr marL="2971800" indent="-228600" eaLnBrk="0" fontAlgn="base" hangingPunct="0">
              <a:spcBef>
                <a:spcPct val="0"/>
              </a:spcBef>
              <a:spcAft>
                <a:spcPct val="0"/>
              </a:spcAft>
              <a:defRPr b="1">
                <a:solidFill>
                  <a:schemeClr val="tx1"/>
                </a:solidFill>
                <a:latin typeface="Tahoma" charset="0"/>
                <a:ea typeface="Arial" charset="0"/>
                <a:cs typeface="Arial" charset="0"/>
              </a:defRPr>
            </a:lvl7pPr>
            <a:lvl8pPr marL="3429000" indent="-228600" eaLnBrk="0" fontAlgn="base" hangingPunct="0">
              <a:spcBef>
                <a:spcPct val="0"/>
              </a:spcBef>
              <a:spcAft>
                <a:spcPct val="0"/>
              </a:spcAft>
              <a:defRPr b="1">
                <a:solidFill>
                  <a:schemeClr val="tx1"/>
                </a:solidFill>
                <a:latin typeface="Tahoma" charset="0"/>
                <a:ea typeface="Arial" charset="0"/>
                <a:cs typeface="Arial" charset="0"/>
              </a:defRPr>
            </a:lvl8pPr>
            <a:lvl9pPr marL="3886200" indent="-228600" eaLnBrk="0" fontAlgn="base" hangingPunct="0">
              <a:spcBef>
                <a:spcPct val="0"/>
              </a:spcBef>
              <a:spcAft>
                <a:spcPct val="0"/>
              </a:spcAft>
              <a:defRPr b="1">
                <a:solidFill>
                  <a:schemeClr val="tx1"/>
                </a:solidFill>
                <a:latin typeface="Tahoma" charset="0"/>
                <a:ea typeface="Arial" charset="0"/>
                <a:cs typeface="Arial" charset="0"/>
              </a:defRPr>
            </a:lvl9pPr>
          </a:lstStyle>
          <a:p>
            <a:pPr eaLnBrk="1" hangingPunct="1"/>
            <a:fld id="{7A2EC45B-8C08-5549-8152-D156DE7A74BE}" type="slidenum">
              <a:rPr lang="en-US" b="0">
                <a:latin typeface="Arial" charset="0"/>
              </a:rPr>
              <a:pPr eaLnBrk="1" hangingPunct="1"/>
              <a:t>2</a:t>
            </a:fld>
            <a:endParaRPr lang="en-US" b="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E9ED9-3D30-A740-80B2-DE554A40AEB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1710258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E9ED9-3D30-A740-80B2-DE554A40AEB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168873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E9ED9-3D30-A740-80B2-DE554A40AEB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77449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E9ED9-3D30-A740-80B2-DE554A40AEB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25493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E9ED9-3D30-A740-80B2-DE554A40AEBE}"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358632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E9ED9-3D30-A740-80B2-DE554A40AEBE}"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307612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E9ED9-3D30-A740-80B2-DE554A40AEBE}"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183286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E9ED9-3D30-A740-80B2-DE554A40AEBE}"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114895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E9ED9-3D30-A740-80B2-DE554A40AEBE}"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183437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E9ED9-3D30-A740-80B2-DE554A40AEBE}"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399775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E9ED9-3D30-A740-80B2-DE554A40AEBE}"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3771A-D2E7-F44A-A349-DAE00F9D7A4A}" type="slidenum">
              <a:rPr lang="en-US" smtClean="0"/>
              <a:t>‹#›</a:t>
            </a:fld>
            <a:endParaRPr lang="en-US"/>
          </a:p>
        </p:txBody>
      </p:sp>
    </p:spTree>
    <p:extLst>
      <p:ext uri="{BB962C8B-B14F-4D97-AF65-F5344CB8AC3E}">
        <p14:creationId xmlns:p14="http://schemas.microsoft.com/office/powerpoint/2010/main" val="396412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E9ED9-3D30-A740-80B2-DE554A40AEBE}" type="datetimeFigureOut">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3771A-D2E7-F44A-A349-DAE00F9D7A4A}" type="slidenum">
              <a:rPr lang="en-US" smtClean="0"/>
              <a:t>‹#›</a:t>
            </a:fld>
            <a:endParaRPr lang="en-US"/>
          </a:p>
        </p:txBody>
      </p:sp>
    </p:spTree>
    <p:extLst>
      <p:ext uri="{BB962C8B-B14F-4D97-AF65-F5344CB8AC3E}">
        <p14:creationId xmlns:p14="http://schemas.microsoft.com/office/powerpoint/2010/main" val="2599169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hyperlink" Target="http://en.wikipedia.org/wiki/File:Basmalah-1wm.pn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File:Basmalah-1wm.png" TargetMode="External"/><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upload.wikimedia.org/wikipedia/commons/2/2c/Bismillah.svg" TargetMode="External"/><Relationship Id="rId11" Type="http://schemas.openxmlformats.org/officeDocument/2006/relationships/image" Target="../media/image4.png"/><Relationship Id="rId5" Type="http://schemas.openxmlformats.org/officeDocument/2006/relationships/image" Target="../media/image1.jpg"/><Relationship Id="rId10" Type="http://schemas.openxmlformats.org/officeDocument/2006/relationships/hyperlink" Target="http://upload.wikimedia.org/wikipedia/commons/2/27/Basmala.svg" TargetMode="External"/><Relationship Id="rId4" Type="http://schemas.openxmlformats.org/officeDocument/2006/relationships/notesSlide" Target="../notesSlides/notesSlide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2000"/>
          </a:blip>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792288" y="4716882"/>
            <a:ext cx="5486400" cy="332603"/>
          </a:xfrm>
        </p:spPr>
        <p:txBody>
          <a:bodyPr>
            <a:normAutofit fontScale="90000"/>
          </a:bodyPr>
          <a:lstStyle/>
          <a:p>
            <a:pPr algn="ctr"/>
            <a:r>
              <a:rPr lang="en-US" sz="4400" b="0" dirty="0" smtClean="0">
                <a:latin typeface="Tahoma" charset="0"/>
                <a:cs typeface="Arial" charset="0"/>
              </a:rPr>
              <a:t>VERSES </a:t>
            </a:r>
            <a:r>
              <a:rPr lang="en-US" sz="4400" b="0" dirty="0">
                <a:latin typeface="Tahoma" charset="0"/>
                <a:cs typeface="Arial" charset="0"/>
              </a:rPr>
              <a:t>189 - 196</a:t>
            </a:r>
            <a:r>
              <a:rPr lang="en-US" dirty="0">
                <a:latin typeface="Tahoma" charset="0"/>
                <a:cs typeface="Arial" charset="0"/>
              </a:rPr>
              <a:t/>
            </a:r>
            <a:br>
              <a:rPr lang="en-US" dirty="0">
                <a:latin typeface="Tahoma" charset="0"/>
                <a:cs typeface="Arial" charset="0"/>
              </a:rPr>
            </a:br>
            <a:r>
              <a:rPr lang="en-US" dirty="0" smtClean="0">
                <a:solidFill>
                  <a:srgbClr val="C00000"/>
                </a:solidFill>
                <a:latin typeface="Tahoma" charset="0"/>
                <a:cs typeface="Arial" charset="0"/>
              </a:rPr>
              <a:t>QITAAL (JIHAAD)</a:t>
            </a:r>
            <a:endParaRPr lang="en-US" dirty="0">
              <a:solidFill>
                <a:srgbClr val="C00000"/>
              </a:solidFill>
            </a:endParaRPr>
          </a:p>
        </p:txBody>
      </p:sp>
      <p:sp>
        <p:nvSpPr>
          <p:cNvPr id="91138" name="Rectangle 2"/>
          <p:cNvSpPr>
            <a:spLocks noGrp="1" noChangeArrowheads="1"/>
          </p:cNvSpPr>
          <p:nvPr>
            <p:ph type="body" sz="half" idx="2"/>
          </p:nvPr>
        </p:nvSpPr>
        <p:spPr>
          <a:xfrm>
            <a:off x="226804" y="5170429"/>
            <a:ext cx="8588330" cy="1557176"/>
          </a:xfrm>
        </p:spPr>
        <p:txBody>
          <a:bodyPr>
            <a:normAutofit fontScale="62500" lnSpcReduction="20000"/>
          </a:bodyPr>
          <a:lstStyle/>
          <a:p>
            <a:pPr algn="ctr">
              <a:lnSpc>
                <a:spcPct val="90000"/>
              </a:lnSpc>
            </a:pPr>
            <a:r>
              <a:rPr lang="en-US" sz="4000" dirty="0"/>
              <a:t>The Prophet (</a:t>
            </a:r>
            <a:r>
              <a:rPr lang="en-US" sz="4000" dirty="0" err="1"/>
              <a:t>salAllahu</a:t>
            </a:r>
            <a:r>
              <a:rPr lang="en-US" sz="4000" dirty="0"/>
              <a:t> </a:t>
            </a:r>
            <a:r>
              <a:rPr lang="en-US" sz="4000" dirty="0" err="1"/>
              <a:t>alayhi</a:t>
            </a:r>
            <a:r>
              <a:rPr lang="en-US" sz="4000" dirty="0"/>
              <a:t> </a:t>
            </a:r>
            <a:r>
              <a:rPr lang="en-US" sz="4000" dirty="0" err="1"/>
              <a:t>wasalam</a:t>
            </a:r>
            <a:r>
              <a:rPr lang="en-US" sz="4000" dirty="0"/>
              <a:t>) said, ‘Al </a:t>
            </a:r>
            <a:r>
              <a:rPr lang="en-US" sz="4000" dirty="0" err="1"/>
              <a:t>Baqarah</a:t>
            </a:r>
            <a:r>
              <a:rPr lang="en-US" sz="4000" dirty="0"/>
              <a:t> is the top (or pinnacle) of the Qur’an. Eighty angels came down with each one of it’s verses and extracted the verse of the throne from under the throne, and it was joined to the other verses’ [Ahmad 5/26] </a:t>
            </a:r>
            <a:endParaRPr lang="en-US" sz="4000" dirty="0">
              <a:latin typeface="Tahoma" charset="0"/>
              <a:cs typeface="Arial" charset="0"/>
            </a:endParaRPr>
          </a:p>
        </p:txBody>
      </p:sp>
      <p:pic>
        <p:nvPicPr>
          <p:cNvPr id="4100" name="Picture 4" descr="Black-on-white Arabic calligraph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286" y="0"/>
            <a:ext cx="1905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2645687"/>
            <a:ext cx="8936096" cy="1569660"/>
          </a:xfrm>
          <a:prstGeom prst="rect">
            <a:avLst/>
          </a:prstGeom>
        </p:spPr>
        <p:txBody>
          <a:bodyPr wrap="square">
            <a:spAutoFit/>
          </a:bodyPr>
          <a:lstStyle/>
          <a:p>
            <a:pPr algn="ctr"/>
            <a:r>
              <a:rPr lang="ar-SA" sz="9600" dirty="0"/>
              <a:t>سُوۡرَةُ البَقَرَة</a:t>
            </a:r>
            <a:endParaRPr lang="en-US" sz="9600" dirty="0"/>
          </a:p>
        </p:txBody>
      </p:sp>
    </p:spTree>
    <p:extLst>
      <p:ext uri="{BB962C8B-B14F-4D97-AF65-F5344CB8AC3E}">
        <p14:creationId xmlns:p14="http://schemas.microsoft.com/office/powerpoint/2010/main" val="2392552344"/>
      </p:ext>
    </p:extLst>
  </p:cSld>
  <p:clrMapOvr>
    <a:masterClrMapping/>
  </p:clrMapOvr>
  <p:transition spd="slow" advClick="0" advTm="2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32964"/>
            <a:ext cx="9144000" cy="1534374"/>
          </a:xfrm>
        </p:spPr>
        <p:txBody>
          <a:bodyPr>
            <a:normAutofit/>
          </a:bodyPr>
          <a:lstStyle/>
          <a:p>
            <a:pPr algn="ctr"/>
            <a:r>
              <a:rPr lang="en-US" sz="6000" b="0" dirty="0" smtClean="0">
                <a:solidFill>
                  <a:schemeClr val="bg1"/>
                </a:solidFill>
              </a:rPr>
              <a:t>Thank You</a:t>
            </a:r>
            <a:endParaRPr lang="en-US" sz="6000" b="0" dirty="0">
              <a:solidFill>
                <a:schemeClr val="bg1"/>
              </a:solidFill>
            </a:endParaRPr>
          </a:p>
        </p:txBody>
      </p:sp>
      <p:sp>
        <p:nvSpPr>
          <p:cNvPr id="4" name="Text Placeholder 3"/>
          <p:cNvSpPr>
            <a:spLocks noGrp="1"/>
          </p:cNvSpPr>
          <p:nvPr>
            <p:ph type="body" sz="half" idx="2"/>
          </p:nvPr>
        </p:nvSpPr>
        <p:spPr>
          <a:xfrm>
            <a:off x="0" y="5367338"/>
            <a:ext cx="7703507" cy="1490662"/>
          </a:xfrm>
        </p:spPr>
        <p:txBody>
          <a:bodyPr/>
          <a:lstStyle/>
          <a:p>
            <a:r>
              <a:rPr lang="en-US" sz="1600" b="1" dirty="0" smtClean="0">
                <a:solidFill>
                  <a:schemeClr val="bg1"/>
                </a:solidFill>
              </a:rPr>
              <a:t>Presented By:</a:t>
            </a:r>
          </a:p>
          <a:p>
            <a:r>
              <a:rPr lang="en-US" sz="1600" b="1" dirty="0">
                <a:solidFill>
                  <a:schemeClr val="bg1"/>
                </a:solidFill>
              </a:rPr>
              <a:t>	</a:t>
            </a:r>
            <a:r>
              <a:rPr lang="en-US" sz="1600" b="1" dirty="0" smtClean="0">
                <a:solidFill>
                  <a:schemeClr val="bg1"/>
                </a:solidFill>
              </a:rPr>
              <a:t>		</a:t>
            </a:r>
            <a:r>
              <a:rPr lang="en-US" sz="1600" b="1" i="1" dirty="0" err="1" smtClean="0">
                <a:solidFill>
                  <a:schemeClr val="bg1"/>
                </a:solidFill>
              </a:rPr>
              <a:t>Fauzia</a:t>
            </a:r>
            <a:r>
              <a:rPr lang="en-US" sz="1600" b="1" i="1" dirty="0" smtClean="0">
                <a:solidFill>
                  <a:schemeClr val="bg1"/>
                </a:solidFill>
              </a:rPr>
              <a:t> </a:t>
            </a:r>
            <a:r>
              <a:rPr lang="en-US" sz="1600" b="1" i="1" dirty="0">
                <a:solidFill>
                  <a:schemeClr val="bg1"/>
                </a:solidFill>
              </a:rPr>
              <a:t>Aziz  (NQSJ15 FA10 MUSLIMA</a:t>
            </a:r>
            <a:r>
              <a:rPr lang="en-US" sz="1600" b="1" i="1" dirty="0" smtClean="0">
                <a:solidFill>
                  <a:schemeClr val="bg1"/>
                </a:solidFill>
              </a:rPr>
              <a:t>)</a:t>
            </a:r>
          </a:p>
          <a:p>
            <a:r>
              <a:rPr lang="en-US" sz="1600" b="1" i="1" dirty="0">
                <a:solidFill>
                  <a:schemeClr val="bg1"/>
                </a:solidFill>
              </a:rPr>
              <a:t>	</a:t>
            </a:r>
            <a:r>
              <a:rPr lang="en-US" sz="1600" b="1" i="1" dirty="0" smtClean="0">
                <a:solidFill>
                  <a:schemeClr val="bg1"/>
                </a:solidFill>
              </a:rPr>
              <a:t>		</a:t>
            </a:r>
            <a:r>
              <a:rPr lang="en-US" sz="1600" b="1" i="1" dirty="0" err="1" smtClean="0">
                <a:solidFill>
                  <a:schemeClr val="bg1"/>
                </a:solidFill>
              </a:rPr>
              <a:t>Farzana</a:t>
            </a:r>
            <a:r>
              <a:rPr lang="en-US" sz="1600" b="1" i="1" dirty="0" smtClean="0">
                <a:solidFill>
                  <a:schemeClr val="bg1"/>
                </a:solidFill>
              </a:rPr>
              <a:t> </a:t>
            </a:r>
            <a:r>
              <a:rPr lang="en-US" sz="1600" b="1" i="1" dirty="0" err="1" smtClean="0">
                <a:solidFill>
                  <a:schemeClr val="bg1"/>
                </a:solidFill>
              </a:rPr>
              <a:t>Selod</a:t>
            </a:r>
            <a:r>
              <a:rPr lang="en-US" sz="1600" b="1" i="1" dirty="0" smtClean="0">
                <a:solidFill>
                  <a:schemeClr val="bg1"/>
                </a:solidFill>
              </a:rPr>
              <a:t> </a:t>
            </a:r>
            <a:r>
              <a:rPr lang="en-US" sz="1600" b="1" i="1" dirty="0">
                <a:solidFill>
                  <a:schemeClr val="bg1"/>
                </a:solidFill>
              </a:rPr>
              <a:t>(NQSJ15 FS24 </a:t>
            </a:r>
            <a:r>
              <a:rPr lang="en-US" sz="1600" b="1" i="1" dirty="0" smtClean="0">
                <a:solidFill>
                  <a:schemeClr val="bg1"/>
                </a:solidFill>
              </a:rPr>
              <a:t>MOHSINAH)</a:t>
            </a:r>
            <a:endParaRPr lang="en-US" sz="1600" b="1" i="1" dirty="0">
              <a:solidFill>
                <a:schemeClr val="bg1"/>
              </a:solidFill>
            </a:endParaRPr>
          </a:p>
          <a:p>
            <a:r>
              <a:rPr lang="en-US" sz="1600" b="1" i="1" dirty="0" smtClean="0">
                <a:solidFill>
                  <a:schemeClr val="bg1"/>
                </a:solidFill>
              </a:rPr>
              <a:t>			</a:t>
            </a:r>
            <a:r>
              <a:rPr lang="en-US" sz="1600" b="1" i="1" dirty="0" err="1" smtClean="0">
                <a:solidFill>
                  <a:schemeClr val="bg1"/>
                </a:solidFill>
              </a:rPr>
              <a:t>Shaheena</a:t>
            </a:r>
            <a:r>
              <a:rPr lang="en-US" sz="1600" b="1" i="1" dirty="0" smtClean="0">
                <a:solidFill>
                  <a:schemeClr val="bg1"/>
                </a:solidFill>
              </a:rPr>
              <a:t> </a:t>
            </a:r>
            <a:r>
              <a:rPr lang="en-US" sz="1600" b="1" i="1" dirty="0" err="1">
                <a:solidFill>
                  <a:schemeClr val="bg1"/>
                </a:solidFill>
              </a:rPr>
              <a:t>Soroya</a:t>
            </a:r>
            <a:r>
              <a:rPr lang="en-US" sz="1600" b="1" i="1" dirty="0">
                <a:solidFill>
                  <a:schemeClr val="bg1"/>
                </a:solidFill>
              </a:rPr>
              <a:t> (</a:t>
            </a:r>
            <a:r>
              <a:rPr lang="en-US" sz="1600" b="1" i="1" dirty="0" smtClean="0">
                <a:solidFill>
                  <a:schemeClr val="bg1"/>
                </a:solidFill>
              </a:rPr>
              <a:t>NQSJ15-SS25 MOHSINAH)</a:t>
            </a:r>
            <a:endParaRPr lang="en-US" sz="1600" b="1" i="1" dirty="0">
              <a:solidFill>
                <a:schemeClr val="bg1"/>
              </a:solidFill>
            </a:endParaRPr>
          </a:p>
          <a:p>
            <a:endParaRPr lang="en-US" dirty="0"/>
          </a:p>
          <a:p>
            <a:endParaRPr lang="en-US" dirty="0"/>
          </a:p>
        </p:txBody>
      </p:sp>
    </p:spTree>
    <p:extLst>
      <p:ext uri="{BB962C8B-B14F-4D97-AF65-F5344CB8AC3E}">
        <p14:creationId xmlns:p14="http://schemas.microsoft.com/office/powerpoint/2010/main" val="171681126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alphaModFix amt="59000"/>
          </a:blip>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158874" y="4889500"/>
            <a:ext cx="7451481" cy="1793874"/>
          </a:xfrm>
        </p:spPr>
        <p:txBody>
          <a:bodyPr>
            <a:normAutofit lnSpcReduction="10000"/>
          </a:bodyPr>
          <a:lstStyle/>
          <a:p>
            <a:pPr eaLnBrk="1" hangingPunct="1">
              <a:lnSpc>
                <a:spcPct val="90000"/>
              </a:lnSpc>
            </a:pPr>
            <a:r>
              <a:rPr lang="en-US" sz="2400" dirty="0">
                <a:latin typeface="Tahoma" charset="0"/>
                <a:cs typeface="Arial" charset="0"/>
              </a:rPr>
              <a:t>In the Name of God, Most Gracious, Most Merciful.</a:t>
            </a:r>
            <a:br>
              <a:rPr lang="en-US" sz="2400" dirty="0">
                <a:latin typeface="Tahoma" charset="0"/>
                <a:cs typeface="Arial" charset="0"/>
              </a:rPr>
            </a:br>
            <a:endParaRPr lang="en-US" sz="2400" dirty="0">
              <a:latin typeface="Tahoma" charset="0"/>
              <a:cs typeface="Arial" charset="0"/>
            </a:endParaRPr>
          </a:p>
          <a:p>
            <a:pPr eaLnBrk="1" hangingPunct="1">
              <a:lnSpc>
                <a:spcPct val="90000"/>
              </a:lnSpc>
            </a:pPr>
            <a:r>
              <a:rPr lang="en-US" sz="2400" dirty="0">
                <a:latin typeface="Tahoma" charset="0"/>
                <a:cs typeface="Arial" charset="0"/>
              </a:rPr>
              <a:t>So we too shall start with it. This blessed phrase is a sign of Islam, and all creatures constantly recite it in their unique way. </a:t>
            </a:r>
          </a:p>
        </p:txBody>
      </p:sp>
      <p:pic>
        <p:nvPicPr>
          <p:cNvPr id="4099" name="Picture 3" descr="File:Bismillah.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645" y="152400"/>
            <a:ext cx="235194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Black-on-white Arabic calligraph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1"/>
            <a:ext cx="1905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File:Basmala.sv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9856" y="3238500"/>
            <a:ext cx="579193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smill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40119" y="6170112"/>
            <a:ext cx="609600" cy="609600"/>
          </a:xfrm>
          <a:prstGeom prst="rect">
            <a:avLst/>
          </a:prstGeom>
        </p:spPr>
      </p:pic>
    </p:spTree>
    <p:extLst>
      <p:ext uri="{BB962C8B-B14F-4D97-AF65-F5344CB8AC3E}">
        <p14:creationId xmlns:p14="http://schemas.microsoft.com/office/powerpoint/2010/main" val="3164734387"/>
      </p:ext>
    </p:extLst>
  </p:cSld>
  <p:clrMapOvr>
    <a:masterClrMapping/>
  </p:clrMapOvr>
  <p:transition spd="slow" advClick="0"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9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422"/>
            <a:ext cx="7772400" cy="2570096"/>
          </a:xfrm>
          <a:noFill/>
          <a:ln>
            <a:noFill/>
          </a:ln>
        </p:spPr>
        <p:txBody>
          <a:bodyPr>
            <a:normAutofit fontScale="90000"/>
          </a:bodyPr>
          <a:lstStyle/>
          <a:p>
            <a:r>
              <a:rPr lang="ar-SA" dirty="0">
                <a:solidFill>
                  <a:schemeClr val="bg1">
                    <a:lumMod val="95000"/>
                  </a:schemeClr>
                </a:solidFill>
              </a:rPr>
              <a:t>يَسْأَلُونَكَ عَنِ الْأَهِلَّةِ ۖ قُلْ هِيَ مَوَاقِيتُ لِلنَّاسِ وَالْحَجِّ ۗ وَلَيْسَ الْبِرُّ بِأَنْ تَأْتُوا الْبُيُوتَ مِنْ ظُهُورِهَا وَلَٰكِنَّ الْبِرَّ مَنِ اتَّقَىٰ ۗ وَأْتُوا الْبُيُوتَ مِنْ أَبْوَابِهَا ۚ وَاتَّقُوا اللَّهَ لَعَلَّكُمْ تُفْلِحُونَ </a:t>
            </a:r>
            <a:endParaRPr lang="en-US" dirty="0">
              <a:solidFill>
                <a:schemeClr val="bg1">
                  <a:lumMod val="95000"/>
                </a:schemeClr>
              </a:solidFill>
            </a:endParaRPr>
          </a:p>
        </p:txBody>
      </p:sp>
      <p:sp>
        <p:nvSpPr>
          <p:cNvPr id="3" name="Subtitle 2"/>
          <p:cNvSpPr>
            <a:spLocks noGrp="1"/>
          </p:cNvSpPr>
          <p:nvPr>
            <p:ph type="subTitle" idx="1"/>
          </p:nvPr>
        </p:nvSpPr>
        <p:spPr>
          <a:xfrm>
            <a:off x="685800" y="4263336"/>
            <a:ext cx="8331200" cy="2252614"/>
          </a:xfrm>
        </p:spPr>
        <p:txBody>
          <a:bodyPr>
            <a:normAutofit fontScale="85000" lnSpcReduction="20000"/>
          </a:bodyPr>
          <a:lstStyle/>
          <a:p>
            <a:r>
              <a:rPr lang="en-US" dirty="0">
                <a:solidFill>
                  <a:srgbClr val="F2F2F2"/>
                </a:solidFill>
              </a:rPr>
              <a:t>They ask you, [O Muhammad], about the new moons. Say, "They are measurements of time for the people </a:t>
            </a:r>
            <a:r>
              <a:rPr lang="en-US" dirty="0" smtClean="0">
                <a:solidFill>
                  <a:srgbClr val="F2F2F2"/>
                </a:solidFill>
              </a:rPr>
              <a:t>and </a:t>
            </a:r>
            <a:r>
              <a:rPr lang="en-US" dirty="0">
                <a:solidFill>
                  <a:srgbClr val="F2F2F2"/>
                </a:solidFill>
              </a:rPr>
              <a:t>for Hajj." And it is not righteousness to enter houses from the back, but righteousness is [in] one who fears Allah. And enter houses from their doors. And fear Allah that you may succeed.</a:t>
            </a:r>
          </a:p>
        </p:txBody>
      </p:sp>
      <p:pic>
        <p:nvPicPr>
          <p:cNvPr id="4" name="002_Al-Baqarah_189-196_021107.mp3">
            <a:hlinkClick r:id="" action="ppaction://media"/>
          </p:cNvPr>
          <p:cNvPicPr>
            <a:picLocks noChangeAspect="1"/>
          </p:cNvPicPr>
          <p:nvPr>
            <a:audioFile r:link="rId1"/>
            <p:extLst>
              <p:ext uri="{DAA4B4D4-6D71-4841-9C94-3DE7FCFB9230}">
                <p14:media xmlns:p14="http://schemas.microsoft.com/office/powerpoint/2010/main" r:embed="rId2">
                  <p14:trim end="167012.7548"/>
                </p14:media>
              </p:ext>
            </p:extLst>
          </p:nvPr>
        </p:nvPicPr>
        <p:blipFill>
          <a:blip r:embed="rId5"/>
          <a:stretch>
            <a:fillRect/>
          </a:stretch>
        </p:blipFill>
        <p:spPr>
          <a:xfrm>
            <a:off x="76200" y="6211150"/>
            <a:ext cx="609600" cy="609600"/>
          </a:xfrm>
          <a:prstGeom prst="rect">
            <a:avLst/>
          </a:prstGeom>
        </p:spPr>
      </p:pic>
    </p:spTree>
    <p:extLst>
      <p:ext uri="{BB962C8B-B14F-4D97-AF65-F5344CB8AC3E}">
        <p14:creationId xmlns:p14="http://schemas.microsoft.com/office/powerpoint/2010/main" val="325672856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1"/>
            </a:gs>
            <a:gs pos="100000">
              <a:srgbClr val="00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72165" y="273049"/>
            <a:ext cx="4210189" cy="3325086"/>
          </a:xfrm>
        </p:spPr>
        <p:txBody>
          <a:bodyPr>
            <a:normAutofit/>
          </a:bodyPr>
          <a:lstStyle/>
          <a:p>
            <a:pPr algn="ctr"/>
            <a:r>
              <a:rPr lang="ar-SA" sz="4800" dirty="0">
                <a:solidFill>
                  <a:schemeClr val="accent3">
                    <a:lumMod val="40000"/>
                    <a:lumOff val="60000"/>
                  </a:schemeClr>
                </a:solidFill>
              </a:rPr>
              <a:t>وَقَاتِلُوا فِي سَبِيلِ اللَّهِ الَّذِينَ يُقَاتِلُونَكُمْ وَلَا تَعْتَدُوا ۚ إِنَّ اللَّهَ لَا يُحِبُّ الْمُعْتَدِينَ</a:t>
            </a:r>
            <a:endParaRPr lang="en-US" sz="4800" dirty="0">
              <a:solidFill>
                <a:schemeClr val="accent3">
                  <a:lumMod val="40000"/>
                  <a:lumOff val="60000"/>
                </a:schemeClr>
              </a:solidFill>
            </a:endParaRPr>
          </a:p>
        </p:txBody>
      </p:sp>
      <p:pic>
        <p:nvPicPr>
          <p:cNvPr id="2" name="Content Placeholder 1" descr="benghazi.jpg"/>
          <p:cNvPicPr>
            <a:picLocks noGrp="1" noChangeAspect="1"/>
          </p:cNvPicPr>
          <p:nvPr>
            <p:ph idx="1"/>
          </p:nvPr>
        </p:nvPicPr>
        <p:blipFill>
          <a:blip r:embed="rId4">
            <a:extLst>
              <a:ext uri="{28A0092B-C50C-407E-A947-70E740481C1C}">
                <a14:useLocalDpi xmlns:a14="http://schemas.microsoft.com/office/drawing/2010/main" val="0"/>
              </a:ext>
            </a:extLst>
          </a:blip>
          <a:srcRect l="20617" r="20617"/>
          <a:stretch>
            <a:fillRect/>
          </a:stretch>
        </p:blipFill>
        <p:spPr>
          <a:xfrm>
            <a:off x="4483100" y="0"/>
            <a:ext cx="4660900" cy="6858000"/>
          </a:xfrm>
        </p:spPr>
      </p:pic>
      <p:sp>
        <p:nvSpPr>
          <p:cNvPr id="11" name="Text Placeholder 10"/>
          <p:cNvSpPr>
            <a:spLocks noGrp="1"/>
          </p:cNvSpPr>
          <p:nvPr>
            <p:ph type="body" sz="half" idx="2"/>
          </p:nvPr>
        </p:nvSpPr>
        <p:spPr>
          <a:xfrm>
            <a:off x="272165" y="3764435"/>
            <a:ext cx="4210189" cy="2570097"/>
          </a:xfrm>
        </p:spPr>
        <p:txBody>
          <a:bodyPr>
            <a:noAutofit/>
          </a:bodyPr>
          <a:lstStyle/>
          <a:p>
            <a:pPr algn="ctr"/>
            <a:r>
              <a:rPr lang="en-US" sz="3200" dirty="0" smtClean="0">
                <a:solidFill>
                  <a:schemeClr val="bg1"/>
                </a:solidFill>
              </a:rPr>
              <a:t>Fight </a:t>
            </a:r>
            <a:r>
              <a:rPr lang="en-US" sz="3200" dirty="0">
                <a:solidFill>
                  <a:schemeClr val="bg1"/>
                </a:solidFill>
              </a:rPr>
              <a:t>in the way of Allah those who fight you but do not transgress. Indeed. Allah does not like transgressors.</a:t>
            </a:r>
          </a:p>
        </p:txBody>
      </p:sp>
      <p:pic>
        <p:nvPicPr>
          <p:cNvPr id="3" name="002_Al-Baqarah_189-196_021107.mp3">
            <a:hlinkClick r:id="" action="ppaction://media"/>
          </p:cNvPr>
          <p:cNvPicPr>
            <a:picLocks noChangeAspect="1"/>
          </p:cNvPicPr>
          <p:nvPr>
            <a:audioFile r:link="rId1"/>
            <p:extLst>
              <p:ext uri="{DAA4B4D4-6D71-4841-9C94-3DE7FCFB9230}">
                <p14:media xmlns:p14="http://schemas.microsoft.com/office/powerpoint/2010/main" r:embed="rId2">
                  <p14:trim st="27912.9952" end="154451.9068"/>
                </p14:media>
              </p:ext>
            </p:extLst>
          </p:nvPr>
        </p:nvPicPr>
        <p:blipFill>
          <a:blip r:embed="rId5"/>
          <a:stretch>
            <a:fillRect/>
          </a:stretch>
        </p:blipFill>
        <p:spPr>
          <a:xfrm>
            <a:off x="121085" y="6220216"/>
            <a:ext cx="609600" cy="609600"/>
          </a:xfrm>
          <a:prstGeom prst="rect">
            <a:avLst/>
          </a:prstGeom>
        </p:spPr>
      </p:pic>
    </p:spTree>
    <p:extLst>
      <p:ext uri="{BB962C8B-B14F-4D97-AF65-F5344CB8AC3E}">
        <p14:creationId xmlns:p14="http://schemas.microsoft.com/office/powerpoint/2010/main" val="4054047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81000"/>
          </a:blip>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7"/>
            <a:ext cx="8229600" cy="3308379"/>
          </a:xfrm>
        </p:spPr>
        <p:txBody>
          <a:bodyPr/>
          <a:lstStyle/>
          <a:p>
            <a:r>
              <a:rPr lang="ar-SA" dirty="0">
                <a:solidFill>
                  <a:srgbClr val="000000"/>
                </a:solidFill>
              </a:rPr>
              <a:t>وَاقْتُلُوهُمْ حَيْثُ ثَقِفْتُمُوهُمْ وَأَخْرِجُوهُمْ مِنْ حَيْثُ أَخْرَجُوكُمْ ۚ وَالْفِتْنَةُ أَشَدُّ مِنَ الْقَتْلِ ۚ وَلَا تُقَاتِلُوهُمْ عِنْدَ الْمَسْجِدِ الْحَرَامِ حَتَّىٰ يُقَاتِلُوكُمْ فِيهِ ۖ فَإِنْ قَاتَلُوكُمْ فَاقْتُلُوهُمْ ۗ كَذَٰلِكَ جَزَاءُ الْكَافِرِينَ</a:t>
            </a:r>
            <a:endParaRPr lang="en-US" dirty="0">
              <a:solidFill>
                <a:srgbClr val="000000"/>
              </a:solidFill>
            </a:endParaRPr>
          </a:p>
        </p:txBody>
      </p:sp>
      <p:sp>
        <p:nvSpPr>
          <p:cNvPr id="8" name="Content Placeholder 7"/>
          <p:cNvSpPr>
            <a:spLocks noGrp="1"/>
          </p:cNvSpPr>
          <p:nvPr>
            <p:ph idx="1"/>
          </p:nvPr>
        </p:nvSpPr>
        <p:spPr>
          <a:xfrm>
            <a:off x="457200" y="4278455"/>
            <a:ext cx="8229600" cy="2207258"/>
          </a:xfrm>
        </p:spPr>
        <p:txBody>
          <a:bodyPr>
            <a:normAutofit fontScale="85000" lnSpcReduction="20000"/>
          </a:bodyPr>
          <a:lstStyle/>
          <a:p>
            <a:pPr marL="0" indent="0" algn="ctr">
              <a:buNone/>
            </a:pPr>
            <a:r>
              <a:rPr lang="en-US" dirty="0"/>
              <a:t>And kill them wherever you overtake them and expel them from wherever they have expelled you, and </a:t>
            </a:r>
            <a:r>
              <a:rPr lang="en-US" dirty="0" err="1"/>
              <a:t>fitnah</a:t>
            </a:r>
            <a:r>
              <a:rPr lang="en-US" dirty="0"/>
              <a:t> is worse than killing. And do not fight them at al-Masjid al- Haram until they fight you there. But if they fight you, then kill them. Such is the recompense of the disbelievers.</a:t>
            </a:r>
          </a:p>
        </p:txBody>
      </p:sp>
      <p:pic>
        <p:nvPicPr>
          <p:cNvPr id="2" name="002_Al-Baqarah_189-196_021107.mp3">
            <a:hlinkClick r:id="" action="ppaction://media"/>
          </p:cNvPr>
          <p:cNvPicPr>
            <a:picLocks noChangeAspect="1"/>
          </p:cNvPicPr>
          <p:nvPr>
            <a:audioFile r:link="rId1"/>
            <p:extLst>
              <p:ext uri="{DAA4B4D4-6D71-4841-9C94-3DE7FCFB9230}">
                <p14:media xmlns:p14="http://schemas.microsoft.com/office/powerpoint/2010/main" r:embed="rId2">
                  <p14:trim st="40473.8432" end="128399.7788"/>
                </p14:media>
              </p:ext>
            </p:extLst>
          </p:nvPr>
        </p:nvPicPr>
        <p:blipFill>
          <a:blip r:embed="rId5"/>
          <a:stretch>
            <a:fillRect/>
          </a:stretch>
        </p:blipFill>
        <p:spPr>
          <a:xfrm>
            <a:off x="0" y="6257795"/>
            <a:ext cx="609600" cy="609600"/>
          </a:xfrm>
          <a:prstGeom prst="rect">
            <a:avLst/>
          </a:prstGeom>
        </p:spPr>
      </p:pic>
    </p:spTree>
    <p:extLst>
      <p:ext uri="{BB962C8B-B14F-4D97-AF65-F5344CB8AC3E}">
        <p14:creationId xmlns:p14="http://schemas.microsoft.com/office/powerpoint/2010/main" val="236137200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7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31"/>
            <a:ext cx="3008313" cy="2720357"/>
          </a:xfrm>
        </p:spPr>
        <p:txBody>
          <a:bodyPr>
            <a:normAutofit/>
          </a:bodyPr>
          <a:lstStyle/>
          <a:p>
            <a:pPr algn="ctr"/>
            <a:r>
              <a:rPr lang="ar-SA" sz="5400" dirty="0"/>
              <a:t>فَإِنِ انْتَهَوْا فَإِنَّ اللَّهَ غَفُورٌ رَحِيمٌ </a:t>
            </a:r>
            <a:endParaRPr lang="en-US" sz="5400" dirty="0"/>
          </a:p>
        </p:txBody>
      </p:sp>
      <p:pic>
        <p:nvPicPr>
          <p:cNvPr id="5" name="Content Placeholder 4" descr="rain_theme_by_sielojramu[1].jpg"/>
          <p:cNvPicPr>
            <a:picLocks noGrp="1" noChangeAspect="1"/>
          </p:cNvPicPr>
          <p:nvPr>
            <p:ph idx="1"/>
          </p:nvPr>
        </p:nvPicPr>
        <p:blipFill>
          <a:blip r:embed="rId5">
            <a:extLst>
              <a:ext uri="{28A0092B-C50C-407E-A947-70E740481C1C}">
                <a14:useLocalDpi xmlns:a14="http://schemas.microsoft.com/office/drawing/2010/main" val="0"/>
              </a:ext>
            </a:extLst>
          </a:blip>
          <a:srcRect l="14521" r="14521"/>
          <a:stretch>
            <a:fillRect/>
          </a:stretch>
        </p:blipFill>
        <p:spPr>
          <a:xfrm>
            <a:off x="3810315" y="0"/>
            <a:ext cx="5333685" cy="6858000"/>
          </a:xfrm>
        </p:spPr>
      </p:pic>
      <p:sp>
        <p:nvSpPr>
          <p:cNvPr id="4" name="Text Placeholder 3"/>
          <p:cNvSpPr>
            <a:spLocks noGrp="1"/>
          </p:cNvSpPr>
          <p:nvPr>
            <p:ph type="body" sz="half" idx="2"/>
          </p:nvPr>
        </p:nvSpPr>
        <p:spPr>
          <a:xfrm>
            <a:off x="457200" y="3205061"/>
            <a:ext cx="3353115" cy="3235297"/>
          </a:xfrm>
        </p:spPr>
        <p:txBody>
          <a:bodyPr>
            <a:noAutofit/>
          </a:bodyPr>
          <a:lstStyle/>
          <a:p>
            <a:pPr algn="ctr"/>
            <a:r>
              <a:rPr lang="en-US" sz="3600" dirty="0"/>
              <a:t>And if they cease, then indeed, Allah is Forgiving and Merciful.</a:t>
            </a:r>
          </a:p>
        </p:txBody>
      </p:sp>
      <p:pic>
        <p:nvPicPr>
          <p:cNvPr id="3" name="002_Al-Baqarah_189-196_021107.mp3">
            <a:hlinkClick r:id="" action="ppaction://media"/>
          </p:cNvPr>
          <p:cNvPicPr>
            <a:picLocks noChangeAspect="1"/>
          </p:cNvPicPr>
          <p:nvPr>
            <a:audioFile r:link="rId1"/>
            <p:extLst>
              <p:ext uri="{DAA4B4D4-6D71-4841-9C94-3DE7FCFB9230}">
                <p14:media xmlns:p14="http://schemas.microsoft.com/office/powerpoint/2010/main" r:embed="rId2">
                  <p14:trim st="66525.9712" end="121421.526"/>
                </p14:media>
              </p:ext>
            </p:extLst>
          </p:nvPr>
        </p:nvPicPr>
        <p:blipFill>
          <a:blip r:embed="rId6"/>
          <a:stretch>
            <a:fillRect/>
          </a:stretch>
        </p:blipFill>
        <p:spPr>
          <a:xfrm>
            <a:off x="152400" y="6135558"/>
            <a:ext cx="609600" cy="609600"/>
          </a:xfrm>
          <a:prstGeom prst="rect">
            <a:avLst/>
          </a:prstGeom>
        </p:spPr>
      </p:pic>
    </p:spTree>
    <p:extLst>
      <p:ext uri="{BB962C8B-B14F-4D97-AF65-F5344CB8AC3E}">
        <p14:creationId xmlns:p14="http://schemas.microsoft.com/office/powerpoint/2010/main" val="25010742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70000"/>
          </a:blip>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446953"/>
            <a:ext cx="4778014" cy="3053878"/>
          </a:xfrm>
        </p:spPr>
        <p:txBody>
          <a:bodyPr>
            <a:noAutofit/>
          </a:bodyPr>
          <a:lstStyle/>
          <a:p>
            <a:pPr algn="ctr"/>
            <a:r>
              <a:rPr lang="en-US" sz="2400" dirty="0"/>
              <a:t>Fight them until there is no [more] </a:t>
            </a:r>
            <a:r>
              <a:rPr lang="en-US" sz="2400" dirty="0" err="1"/>
              <a:t>fitnah</a:t>
            </a:r>
            <a:r>
              <a:rPr lang="en-US" sz="2400" dirty="0"/>
              <a:t> and [until] worship is [acknowledged to be] for Allah . But if they cease, then there is to be no aggression except against the oppressors.</a:t>
            </a:r>
          </a:p>
        </p:txBody>
      </p:sp>
      <p:sp>
        <p:nvSpPr>
          <p:cNvPr id="6" name="Text Placeholder 5"/>
          <p:cNvSpPr>
            <a:spLocks noGrp="1"/>
          </p:cNvSpPr>
          <p:nvPr>
            <p:ph type="body" idx="1"/>
          </p:nvPr>
        </p:nvSpPr>
        <p:spPr>
          <a:xfrm>
            <a:off x="498971" y="453546"/>
            <a:ext cx="4808254" cy="2751515"/>
          </a:xfrm>
        </p:spPr>
        <p:txBody>
          <a:bodyPr>
            <a:noAutofit/>
          </a:bodyPr>
          <a:lstStyle/>
          <a:p>
            <a:pPr algn="ctr"/>
            <a:r>
              <a:rPr lang="ar-SA" sz="4800" dirty="0">
                <a:solidFill>
                  <a:srgbClr val="000000"/>
                </a:solidFill>
              </a:rPr>
              <a:t>وَقَاتِلُوهُمْ حَتَّىٰ لَا تَكُونَ فِتْنَةٌ وَيَكُونَ الدِّينُ لِلَّهِ ۖ فَإِنِ انْتَهَوْا فَلَا عُدْوَانَ إِلَّا عَلَى الظَّالِمِينَ </a:t>
            </a:r>
            <a:endParaRPr lang="en-US" sz="4800" dirty="0">
              <a:solidFill>
                <a:srgbClr val="000000"/>
              </a:solidFill>
            </a:endParaRPr>
          </a:p>
        </p:txBody>
      </p:sp>
      <p:pic>
        <p:nvPicPr>
          <p:cNvPr id="2" name="002_Al-Baqarah_189-196_021107.mp3">
            <a:hlinkClick r:id="" action="ppaction://media"/>
          </p:cNvPr>
          <p:cNvPicPr>
            <a:picLocks noChangeAspect="1"/>
          </p:cNvPicPr>
          <p:nvPr>
            <a:audioFile r:link="rId1"/>
            <p:extLst>
              <p:ext uri="{DAA4B4D4-6D71-4841-9C94-3DE7FCFB9230}">
                <p14:media xmlns:p14="http://schemas.microsoft.com/office/powerpoint/2010/main" r:embed="rId2">
                  <p14:trim st="73504.224" end="106999.8108"/>
                </p14:media>
              </p:ext>
            </p:extLst>
          </p:nvPr>
        </p:nvPicPr>
        <p:blipFill>
          <a:blip r:embed="rId5"/>
          <a:stretch>
            <a:fillRect/>
          </a:stretch>
        </p:blipFill>
        <p:spPr>
          <a:xfrm>
            <a:off x="194171" y="6196031"/>
            <a:ext cx="609600" cy="609600"/>
          </a:xfrm>
          <a:prstGeom prst="rect">
            <a:avLst/>
          </a:prstGeom>
        </p:spPr>
      </p:pic>
    </p:spTree>
    <p:extLst>
      <p:ext uri="{BB962C8B-B14F-4D97-AF65-F5344CB8AC3E}">
        <p14:creationId xmlns:p14="http://schemas.microsoft.com/office/powerpoint/2010/main" val="14614392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8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92308"/>
            <a:ext cx="7772400" cy="2276667"/>
          </a:xfrm>
        </p:spPr>
        <p:txBody>
          <a:bodyPr>
            <a:noAutofit/>
          </a:bodyPr>
          <a:lstStyle/>
          <a:p>
            <a:pPr algn="ctr"/>
            <a:r>
              <a:rPr lang="en-US" sz="2400" dirty="0"/>
              <a:t>[Fighting in] the sacred month is for [aggression committed in] the sacred month, and for [all] violations is legal retribution. So whoever has assaulted you, then assault him in the same way that he has assaulted you. And fear Allah and know that Allah is with those who fear Him.</a:t>
            </a:r>
          </a:p>
        </p:txBody>
      </p:sp>
      <p:sp>
        <p:nvSpPr>
          <p:cNvPr id="3" name="Text Placeholder 2"/>
          <p:cNvSpPr>
            <a:spLocks noGrp="1"/>
          </p:cNvSpPr>
          <p:nvPr>
            <p:ph type="body" idx="1"/>
          </p:nvPr>
        </p:nvSpPr>
        <p:spPr>
          <a:xfrm>
            <a:off x="722313" y="408192"/>
            <a:ext cx="7772400" cy="1663003"/>
          </a:xfrm>
        </p:spPr>
        <p:txBody>
          <a:bodyPr>
            <a:noAutofit/>
          </a:bodyPr>
          <a:lstStyle/>
          <a:p>
            <a:pPr algn="ctr"/>
            <a:r>
              <a:rPr lang="ar-SA" sz="3600" dirty="0">
                <a:solidFill>
                  <a:schemeClr val="tx1"/>
                </a:solidFill>
              </a:rPr>
              <a:t>الشَّهْرُ الْحَرَامُ بِالشَّهْرِ الْحَرَامِ وَالْحُرُمَاتُ قِصَاصٌ ۚ فَمَنِ اعْتَدَىٰ عَلَيْكُمْ فَاعْتَدُوا عَلَيْهِ بِمِثْلِ مَا اعْتَدَىٰ عَلَيْكُمْ ۚ وَاتَّقُوا اللَّهَ وَاعْلَمُوا أَنَّ اللَّهَ مَعَ الْمُتَّقِينَ</a:t>
            </a:r>
            <a:endParaRPr lang="en-US" sz="3600" dirty="0">
              <a:solidFill>
                <a:schemeClr val="tx1"/>
              </a:solidFill>
            </a:endParaRPr>
          </a:p>
        </p:txBody>
      </p:sp>
      <p:pic>
        <p:nvPicPr>
          <p:cNvPr id="4" name="002_Al-Baqarah_189-196_021107.mp3">
            <a:hlinkClick r:id="" action="ppaction://media"/>
          </p:cNvPr>
          <p:cNvPicPr>
            <a:picLocks noChangeAspect="1"/>
          </p:cNvPicPr>
          <p:nvPr>
            <a:audioFile r:link="rId1"/>
            <p:extLst>
              <p:ext uri="{DAA4B4D4-6D71-4841-9C94-3DE7FCFB9230}">
                <p14:media xmlns:p14="http://schemas.microsoft.com/office/powerpoint/2010/main" r:embed="rId2">
                  <p14:trim st="88391.1552" end="86065.0652"/>
                </p14:media>
              </p:ext>
            </p:extLst>
          </p:nvPr>
        </p:nvPicPr>
        <p:blipFill>
          <a:blip r:embed="rId5"/>
          <a:stretch>
            <a:fillRect/>
          </a:stretch>
        </p:blipFill>
        <p:spPr>
          <a:xfrm>
            <a:off x="112713" y="6142973"/>
            <a:ext cx="609600" cy="609600"/>
          </a:xfrm>
          <a:prstGeom prst="rect">
            <a:avLst/>
          </a:prstGeom>
        </p:spPr>
      </p:pic>
    </p:spTree>
    <p:extLst>
      <p:ext uri="{BB962C8B-B14F-4D97-AF65-F5344CB8AC3E}">
        <p14:creationId xmlns:p14="http://schemas.microsoft.com/office/powerpoint/2010/main" val="103054435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93000"/>
          </a:blip>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63254"/>
            <a:ext cx="3549679" cy="2856925"/>
          </a:xfrm>
        </p:spPr>
        <p:txBody>
          <a:bodyPr>
            <a:noAutofit/>
          </a:bodyPr>
          <a:lstStyle/>
          <a:p>
            <a:pPr algn="ctr"/>
            <a:r>
              <a:rPr lang="ar-SA" sz="4000" dirty="0"/>
              <a:t>وَأَنْفِقُوا فِي سَبِيلِ اللَّهِ وَلَا تُلْقُوا بِأَيْدِيكُمْ إِلَى التَّهْلُكَةِ ۛ وَأَحْسِنُوا ۛ إِنَّ اللَّهَ يُحِبُّ الْمُحْسِنِينَ </a:t>
            </a:r>
            <a:endParaRPr lang="en-US" sz="4000" dirty="0"/>
          </a:p>
        </p:txBody>
      </p:sp>
      <p:pic>
        <p:nvPicPr>
          <p:cNvPr id="7" name="Content Placeholder 6" descr="charity.jpg"/>
          <p:cNvPicPr>
            <a:picLocks noGrp="1" noChangeAspect="1"/>
          </p:cNvPicPr>
          <p:nvPr>
            <p:ph idx="1"/>
          </p:nvPr>
        </p:nvPicPr>
        <p:blipFill>
          <a:blip r:embed="rId5">
            <a:extLst>
              <a:ext uri="{28A0092B-C50C-407E-A947-70E740481C1C}">
                <a14:useLocalDpi xmlns:a14="http://schemas.microsoft.com/office/drawing/2010/main" val="0"/>
              </a:ext>
            </a:extLst>
          </a:blip>
          <a:srcRect l="17250" r="17250"/>
          <a:stretch>
            <a:fillRect/>
          </a:stretch>
        </p:blipFill>
        <p:spPr>
          <a:xfrm>
            <a:off x="4127840" y="0"/>
            <a:ext cx="5016159" cy="6858000"/>
          </a:xfrm>
        </p:spPr>
      </p:pic>
      <p:sp>
        <p:nvSpPr>
          <p:cNvPr id="6" name="Text Placeholder 5"/>
          <p:cNvSpPr>
            <a:spLocks noGrp="1"/>
          </p:cNvSpPr>
          <p:nvPr>
            <p:ph type="body" sz="half" idx="2"/>
          </p:nvPr>
        </p:nvSpPr>
        <p:spPr>
          <a:xfrm>
            <a:off x="457200" y="3220180"/>
            <a:ext cx="3549679" cy="3356242"/>
          </a:xfrm>
        </p:spPr>
        <p:txBody>
          <a:bodyPr>
            <a:noAutofit/>
          </a:bodyPr>
          <a:lstStyle/>
          <a:p>
            <a:pPr algn="ctr"/>
            <a:r>
              <a:rPr lang="en-US" sz="2400" b="1" dirty="0"/>
              <a:t>And spend in the way of Allah and do not throw [yourselves] with your [own] hands into destruction [by refraining]. And do good; indeed, Allah loves the doers of good.</a:t>
            </a:r>
          </a:p>
        </p:txBody>
      </p:sp>
      <p:pic>
        <p:nvPicPr>
          <p:cNvPr id="2" name="002_Al-Baqarah_189-196_021107.mp3">
            <a:hlinkClick r:id="" action="ppaction://media"/>
          </p:cNvPr>
          <p:cNvPicPr>
            <a:picLocks noChangeAspect="1"/>
          </p:cNvPicPr>
          <p:nvPr>
            <a:audioFile r:link="rId1"/>
            <p:extLst>
              <p:ext uri="{DAA4B4D4-6D71-4841-9C94-3DE7FCFB9230}">
                <p14:media xmlns:p14="http://schemas.microsoft.com/office/powerpoint/2010/main" r:embed="rId2">
                  <p14:trim st="108860.6848" end="69317.26360000001"/>
                </p14:media>
              </p:ext>
            </p:extLst>
          </p:nvPr>
        </p:nvPicPr>
        <p:blipFill>
          <a:blip r:embed="rId6"/>
          <a:stretch>
            <a:fillRect/>
          </a:stretch>
        </p:blipFill>
        <p:spPr>
          <a:xfrm>
            <a:off x="258871" y="6092868"/>
            <a:ext cx="609600" cy="609600"/>
          </a:xfrm>
          <a:prstGeom prst="rect">
            <a:avLst/>
          </a:prstGeom>
        </p:spPr>
      </p:pic>
    </p:spTree>
    <p:extLst>
      <p:ext uri="{BB962C8B-B14F-4D97-AF65-F5344CB8AC3E}">
        <p14:creationId xmlns:p14="http://schemas.microsoft.com/office/powerpoint/2010/main" val="216154473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359</TotalTime>
  <Words>516</Words>
  <Application>Microsoft Office PowerPoint</Application>
  <PresentationFormat>On-screen Show (4:3)</PresentationFormat>
  <Paragraphs>26</Paragraphs>
  <Slides>10</Slides>
  <Notes>2</Notes>
  <HiddenSlides>0</HiddenSlides>
  <MMClips>8</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VERSES 189 - 196 QITAAL (JIHAAD)</vt:lpstr>
      <vt:lpstr>PowerPoint Presentation</vt:lpstr>
      <vt:lpstr>يَسْأَلُونَكَ عَنِ الْأَهِلَّةِ ۖ قُلْ هِيَ مَوَاقِيتُ لِلنَّاسِ وَالْحَجِّ ۗ وَلَيْسَ الْبِرُّ بِأَنْ تَأْتُوا الْبُيُوتَ مِنْ ظُهُورِهَا وَلَٰكِنَّ الْبِرَّ مَنِ اتَّقَىٰ ۗ وَأْتُوا الْبُيُوتَ مِنْ أَبْوَابِهَا ۚ وَاتَّقُوا اللَّهَ لَعَلَّكُمْ تُفْلِحُونَ </vt:lpstr>
      <vt:lpstr>وَقَاتِلُوا فِي سَبِيلِ اللَّهِ الَّذِينَ يُقَاتِلُونَكُمْ وَلَا تَعْتَدُوا ۚ إِنَّ اللَّهَ لَا يُحِبُّ الْمُعْتَدِينَ</vt:lpstr>
      <vt:lpstr>وَاقْتُلُوهُمْ حَيْثُ ثَقِفْتُمُوهُمْ وَأَخْرِجُوهُمْ مِنْ حَيْثُ أَخْرَجُوكُمْ ۚ وَالْفِتْنَةُ أَشَدُّ مِنَ الْقَتْلِ ۚ وَلَا تُقَاتِلُوهُمْ عِنْدَ الْمَسْجِدِ الْحَرَامِ حَتَّىٰ يُقَاتِلُوكُمْ فِيهِ ۖ فَإِنْ قَاتَلُوكُمْ فَاقْتُلُوهُمْ ۗ كَذَٰلِكَ جَزَاءُ الْكَافِرِينَ</vt:lpstr>
      <vt:lpstr>فَإِنِ انْتَهَوْا فَإِنَّ اللَّهَ غَفُورٌ رَحِيمٌ </vt:lpstr>
      <vt:lpstr>Fight them until there is no [more] fitnah and [until] worship is [acknowledged to be] for Allah . But if they cease, then there is to be no aggression except against the oppressors.</vt:lpstr>
      <vt:lpstr>[Fighting in] the sacred month is for [aggression committed in] the sacred month, and for [all] violations is legal retribution. So whoever has assaulted you, then assault him in the same way that he has assaulted you. And fear Allah and know that Allah is with those who fear Him.</vt:lpstr>
      <vt:lpstr>وَأَنْفِقُوا فِي سَبِيلِ اللَّهِ وَلَا تُلْقُوا بِأَيْدِيكُمْ إِلَى التَّهْلُكَةِ ۛ وَأَحْسِنُوا ۛ إِنَّ اللَّهَ يُحِبُّ الْمُحْسِنِينَ </vt:lpstr>
      <vt:lpstr>Thank You</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الرَّحْمَـٰنِ الرَّحِيمِ</dc:title>
  <dc:creator>Jam Bond</dc:creator>
  <cp:lastModifiedBy>Shaheena Soroya</cp:lastModifiedBy>
  <cp:revision>32</cp:revision>
  <dcterms:created xsi:type="dcterms:W3CDTF">2015-11-20T02:05:15Z</dcterms:created>
  <dcterms:modified xsi:type="dcterms:W3CDTF">2015-11-23T18:33:14Z</dcterms:modified>
</cp:coreProperties>
</file>