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1" r:id="rId5"/>
    <p:sldId id="259" r:id="rId6"/>
    <p:sldId id="260" r:id="rId7"/>
    <p:sldId id="262" r:id="rId8"/>
    <p:sldId id="265" r:id="rId9"/>
    <p:sldId id="263" r:id="rId10"/>
    <p:sldId id="264"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90DC"/>
    <a:srgbClr val="F753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06" autoAdjust="0"/>
    <p:restoredTop sz="94660"/>
  </p:normalViewPr>
  <p:slideViewPr>
    <p:cSldViewPr snapToGrid="0">
      <p:cViewPr>
        <p:scale>
          <a:sx n="66" d="100"/>
          <a:sy n="66" d="100"/>
        </p:scale>
        <p:origin x="677" y="3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1E700B27-DE4C-4B9E-BB11-B9027034A00F}" type="datetimeFigureOut">
              <a:rPr lang="en-US" dirty="0"/>
              <a:pPr/>
              <a:t>11/19/2015</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0F4739-9812-4A9F-890D-2AD6BA5F6EE8}" type="datetimeFigureOut">
              <a:rPr lang="en-US" dirty="0"/>
              <a:t>11/19/2015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845AC5-A3F8-44AA-BA8F-596CDCC976D3}" type="datetimeFigureOut">
              <a:rPr lang="en-US" dirty="0"/>
              <a:t>11/19/2015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73B183-A821-4095-A363-9EC968635539}" type="datetimeFigureOut">
              <a:rPr lang="en-US" dirty="0"/>
              <a:t>11/19/2015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4D01B4-0AA5-45E6-B2E6-5FA4078AEBCF}" type="datetimeFigureOut">
              <a:rPr lang="en-US" dirty="0"/>
              <a:t>11/19/2015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47335C-0450-40D7-8612-B3203BED4F28}" type="datetimeFigureOut">
              <a:rPr lang="en-US" dirty="0"/>
              <a:t>11/19/2015</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46A105-2A1C-4284-B4EA-07CF89B1A393}" type="datetimeFigureOut">
              <a:rPr lang="en-US" dirty="0"/>
              <a:t>11/19/2015</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dirty="0"/>
              <a:t>11/19/2015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dirty="0"/>
              <a:t>11/19/2015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dirty="0"/>
              <a:t>11/19/2015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AA073D-A903-47F8-8D16-77642FB0DF1F}" type="datetimeFigureOut">
              <a:rPr lang="en-US" dirty="0"/>
              <a:t>11/19/2015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dirty="0"/>
              <a:t>11/19/2015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dirty="0"/>
              <a:t>11/19/2015</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dirty="0"/>
              <a:t>11/19/2015</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dirty="0"/>
              <a:t>11/19/2015</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665CEB-0076-4E37-B880-BCEA9784DE0A}" type="datetimeFigureOut">
              <a:rPr lang="en-US" dirty="0"/>
              <a:t>11/19/2015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149E5E-3896-4118-99A7-7B85668F1C5E}" type="datetimeFigureOut">
              <a:rPr lang="en-US" dirty="0"/>
              <a:t>11/19/2015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7E0D914D-B099-4142-A885-11F276715148}" type="datetimeFigureOut">
              <a:rPr lang="en-US" dirty="0"/>
              <a:t>11/19/2015</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r>
              <a:rPr lang="en-US" dirty="0"/>
              <a:t>
              </a:t>
            </a:r>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AYAT A</a:t>
            </a:r>
            <a:r>
              <a:rPr lang="en-GB" dirty="0"/>
              <a:t>L</a:t>
            </a:r>
            <a:r>
              <a:rPr lang="en-GB" dirty="0" smtClean="0"/>
              <a:t> BIRR</a:t>
            </a:r>
            <a:endParaRPr lang="en-GB" dirty="0"/>
          </a:p>
        </p:txBody>
      </p:sp>
      <p:sp>
        <p:nvSpPr>
          <p:cNvPr id="3" name="Subtitle 2"/>
          <p:cNvSpPr>
            <a:spLocks noGrp="1"/>
          </p:cNvSpPr>
          <p:nvPr>
            <p:ph type="subTitle" idx="1"/>
          </p:nvPr>
        </p:nvSpPr>
        <p:spPr/>
        <p:txBody>
          <a:bodyPr/>
          <a:lstStyle/>
          <a:p>
            <a:r>
              <a:rPr lang="en-GB" dirty="0" smtClean="0"/>
              <a:t>Surah Al-</a:t>
            </a:r>
            <a:r>
              <a:rPr lang="en-GB" dirty="0" err="1" smtClean="0"/>
              <a:t>bakarah</a:t>
            </a:r>
            <a:r>
              <a:rPr lang="en-GB" dirty="0" smtClean="0"/>
              <a:t> </a:t>
            </a:r>
          </a:p>
          <a:p>
            <a:r>
              <a:rPr lang="en-GB" dirty="0" err="1" smtClean="0"/>
              <a:t>Ayat</a:t>
            </a:r>
            <a:r>
              <a:rPr lang="en-GB" dirty="0" smtClean="0"/>
              <a:t> 177</a:t>
            </a:r>
            <a:endParaRPr lang="en-GB" dirty="0"/>
          </a:p>
        </p:txBody>
      </p:sp>
    </p:spTree>
    <p:extLst>
      <p:ext uri="{BB962C8B-B14F-4D97-AF65-F5344CB8AC3E}">
        <p14:creationId xmlns:p14="http://schemas.microsoft.com/office/powerpoint/2010/main" val="44115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childTnLst>
                                </p:cTn>
                              </p:par>
                            </p:childTnLst>
                          </p:cTn>
                        </p:par>
                        <p:par>
                          <p:cTn id="24" fill="hold">
                            <p:stCondLst>
                              <p:cond delay="2000"/>
                            </p:stCondLst>
                            <p:childTnLst>
                              <p:par>
                                <p:cTn id="25" presetID="1" presetClass="entr" presetSubtype="0" fill="hold" grpId="0" nodeType="after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648199" y="0"/>
            <a:ext cx="2247901" cy="561975"/>
          </a:xfrm>
          <a:prstGeom prst="roundRect">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Al-Birr</a:t>
            </a:r>
            <a:endParaRPr lang="en-GB" dirty="0"/>
          </a:p>
        </p:txBody>
      </p:sp>
      <p:cxnSp>
        <p:nvCxnSpPr>
          <p:cNvPr id="7" name="Straight Arrow Connector 6"/>
          <p:cNvCxnSpPr/>
          <p:nvPr/>
        </p:nvCxnSpPr>
        <p:spPr>
          <a:xfrm flipH="1">
            <a:off x="5772151" y="565228"/>
            <a:ext cx="1" cy="3872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13" idx="0"/>
            <a:endCxn id="15" idx="0"/>
          </p:cNvCxnSpPr>
          <p:nvPr/>
        </p:nvCxnSpPr>
        <p:spPr>
          <a:xfrm>
            <a:off x="555505" y="950894"/>
            <a:ext cx="10653712" cy="24234"/>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a:stretch>
            <a:fillRect/>
          </a:stretch>
        </p:blipFill>
        <p:spPr>
          <a:xfrm>
            <a:off x="476250" y="950894"/>
            <a:ext cx="158510" cy="475529"/>
          </a:xfrm>
          <a:prstGeom prst="rect">
            <a:avLst/>
          </a:prstGeom>
        </p:spPr>
      </p:pic>
      <p:pic>
        <p:nvPicPr>
          <p:cNvPr id="15" name="Picture 14"/>
          <p:cNvPicPr>
            <a:picLocks noChangeAspect="1"/>
          </p:cNvPicPr>
          <p:nvPr/>
        </p:nvPicPr>
        <p:blipFill>
          <a:blip r:embed="rId3"/>
          <a:stretch>
            <a:fillRect/>
          </a:stretch>
        </p:blipFill>
        <p:spPr>
          <a:xfrm>
            <a:off x="11129962" y="975128"/>
            <a:ext cx="158510" cy="475529"/>
          </a:xfrm>
          <a:prstGeom prst="rect">
            <a:avLst/>
          </a:prstGeom>
        </p:spPr>
      </p:pic>
      <p:pic>
        <p:nvPicPr>
          <p:cNvPr id="16" name="Picture 15"/>
          <p:cNvPicPr>
            <a:picLocks noChangeAspect="1"/>
          </p:cNvPicPr>
          <p:nvPr/>
        </p:nvPicPr>
        <p:blipFill>
          <a:blip r:embed="rId3"/>
          <a:stretch>
            <a:fillRect/>
          </a:stretch>
        </p:blipFill>
        <p:spPr>
          <a:xfrm>
            <a:off x="3093602" y="963996"/>
            <a:ext cx="158510" cy="475529"/>
          </a:xfrm>
          <a:prstGeom prst="rect">
            <a:avLst/>
          </a:prstGeom>
        </p:spPr>
      </p:pic>
      <p:pic>
        <p:nvPicPr>
          <p:cNvPr id="17" name="Picture 16"/>
          <p:cNvPicPr>
            <a:picLocks noChangeAspect="1"/>
          </p:cNvPicPr>
          <p:nvPr/>
        </p:nvPicPr>
        <p:blipFill>
          <a:blip r:embed="rId3"/>
          <a:stretch>
            <a:fillRect/>
          </a:stretch>
        </p:blipFill>
        <p:spPr>
          <a:xfrm>
            <a:off x="5703945" y="939398"/>
            <a:ext cx="158510" cy="475529"/>
          </a:xfrm>
          <a:prstGeom prst="rect">
            <a:avLst/>
          </a:prstGeom>
        </p:spPr>
      </p:pic>
      <p:pic>
        <p:nvPicPr>
          <p:cNvPr id="18" name="Picture 17"/>
          <p:cNvPicPr>
            <a:picLocks noChangeAspect="1"/>
          </p:cNvPicPr>
          <p:nvPr/>
        </p:nvPicPr>
        <p:blipFill>
          <a:blip r:embed="rId3"/>
          <a:stretch>
            <a:fillRect/>
          </a:stretch>
        </p:blipFill>
        <p:spPr>
          <a:xfrm>
            <a:off x="8440364" y="988234"/>
            <a:ext cx="158510" cy="475529"/>
          </a:xfrm>
          <a:prstGeom prst="rect">
            <a:avLst/>
          </a:prstGeom>
        </p:spPr>
      </p:pic>
      <p:sp>
        <p:nvSpPr>
          <p:cNvPr id="20" name="Flowchart: Off-page Connector 19"/>
          <p:cNvSpPr/>
          <p:nvPr/>
        </p:nvSpPr>
        <p:spPr>
          <a:xfrm>
            <a:off x="19050" y="1352551"/>
            <a:ext cx="1314450" cy="990600"/>
          </a:xfrm>
          <a:prstGeom prst="flowChartOffpageConnector">
            <a:avLst/>
          </a:prstGeom>
          <a:solidFill>
            <a:schemeClr val="tx2">
              <a:lumMod val="40000"/>
              <a:lumOff val="60000"/>
            </a:scheme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Belief</a:t>
            </a:r>
          </a:p>
          <a:p>
            <a:pPr algn="ctr"/>
            <a:r>
              <a:rPr lang="en-GB" dirty="0" smtClean="0"/>
              <a:t>(</a:t>
            </a:r>
            <a:r>
              <a:rPr lang="en-GB" dirty="0" err="1"/>
              <a:t>A</a:t>
            </a:r>
            <a:r>
              <a:rPr lang="en-GB" dirty="0" err="1" smtClean="0"/>
              <a:t>qeeda</a:t>
            </a:r>
            <a:r>
              <a:rPr lang="en-GB" dirty="0" smtClean="0"/>
              <a:t>)</a:t>
            </a:r>
          </a:p>
        </p:txBody>
      </p:sp>
      <p:sp>
        <p:nvSpPr>
          <p:cNvPr id="27" name="Flowchart: Off-page Connector 26"/>
          <p:cNvSpPr/>
          <p:nvPr/>
        </p:nvSpPr>
        <p:spPr>
          <a:xfrm>
            <a:off x="2504177" y="1355610"/>
            <a:ext cx="1337360" cy="987541"/>
          </a:xfrm>
          <a:prstGeom prst="flowChartOffpageConnector">
            <a:avLst/>
          </a:prstGeom>
          <a:solidFill>
            <a:schemeClr val="accent5"/>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Ethics</a:t>
            </a:r>
          </a:p>
          <a:p>
            <a:pPr algn="ctr"/>
            <a:r>
              <a:rPr lang="en-GB" dirty="0" smtClean="0"/>
              <a:t>(</a:t>
            </a:r>
            <a:r>
              <a:rPr lang="en-GB" dirty="0" err="1"/>
              <a:t>I</a:t>
            </a:r>
            <a:r>
              <a:rPr lang="en-GB" dirty="0" err="1" smtClean="0"/>
              <a:t>klaqiyat</a:t>
            </a:r>
            <a:r>
              <a:rPr lang="en-GB" dirty="0" smtClean="0"/>
              <a:t>)</a:t>
            </a:r>
            <a:endParaRPr lang="en-GB" dirty="0"/>
          </a:p>
        </p:txBody>
      </p:sp>
      <p:sp>
        <p:nvSpPr>
          <p:cNvPr id="28" name="Flowchart: Off-page Connector 27"/>
          <p:cNvSpPr/>
          <p:nvPr/>
        </p:nvSpPr>
        <p:spPr>
          <a:xfrm>
            <a:off x="5054538" y="1352551"/>
            <a:ext cx="1457324" cy="988377"/>
          </a:xfrm>
          <a:prstGeom prst="flowChartOffpageConnector">
            <a:avLst/>
          </a:prstGeom>
          <a:solidFill>
            <a:schemeClr val="accent5"/>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Ritual</a:t>
            </a:r>
          </a:p>
          <a:p>
            <a:pPr algn="ctr"/>
            <a:r>
              <a:rPr lang="en-GB" dirty="0" smtClean="0"/>
              <a:t>(</a:t>
            </a:r>
            <a:r>
              <a:rPr lang="en-GB" dirty="0" err="1"/>
              <a:t>I</a:t>
            </a:r>
            <a:r>
              <a:rPr lang="en-GB" dirty="0" err="1" smtClean="0"/>
              <a:t>badaat</a:t>
            </a:r>
            <a:r>
              <a:rPr lang="en-GB" dirty="0" smtClean="0"/>
              <a:t>)</a:t>
            </a:r>
            <a:endParaRPr lang="en-GB" dirty="0"/>
          </a:p>
        </p:txBody>
      </p:sp>
      <p:sp>
        <p:nvSpPr>
          <p:cNvPr id="29" name="Flowchart: Off-page Connector 28"/>
          <p:cNvSpPr/>
          <p:nvPr/>
        </p:nvSpPr>
        <p:spPr>
          <a:xfrm>
            <a:off x="7826438" y="1364047"/>
            <a:ext cx="1418795" cy="990600"/>
          </a:xfrm>
          <a:prstGeom prst="flowChartOffpageConnector">
            <a:avLst/>
          </a:prstGeom>
          <a:solidFill>
            <a:schemeClr val="accent5"/>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Human Dealings</a:t>
            </a:r>
          </a:p>
          <a:p>
            <a:pPr algn="ctr"/>
            <a:r>
              <a:rPr lang="en-GB" sz="1600" dirty="0" smtClean="0"/>
              <a:t>(</a:t>
            </a:r>
            <a:r>
              <a:rPr lang="en-GB" sz="1600" dirty="0" err="1" smtClean="0"/>
              <a:t>Mamalat</a:t>
            </a:r>
            <a:r>
              <a:rPr lang="en-GB" dirty="0" smtClean="0"/>
              <a:t>)</a:t>
            </a:r>
            <a:endParaRPr lang="en-GB" dirty="0"/>
          </a:p>
        </p:txBody>
      </p:sp>
      <p:sp>
        <p:nvSpPr>
          <p:cNvPr id="30" name="Flowchart: Off-page Connector 29"/>
          <p:cNvSpPr/>
          <p:nvPr/>
        </p:nvSpPr>
        <p:spPr>
          <a:xfrm>
            <a:off x="10351884" y="1341419"/>
            <a:ext cx="1601991" cy="999509"/>
          </a:xfrm>
          <a:prstGeom prst="flowChartOffpageConnector">
            <a:avLst/>
          </a:prstGeom>
          <a:solidFill>
            <a:schemeClr val="accent5"/>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Self-discipline </a:t>
            </a:r>
          </a:p>
          <a:p>
            <a:pPr algn="ctr"/>
            <a:r>
              <a:rPr lang="en-GB" sz="1600" dirty="0" smtClean="0"/>
              <a:t>(</a:t>
            </a:r>
            <a:r>
              <a:rPr lang="en-GB" sz="1600" dirty="0" err="1" smtClean="0"/>
              <a:t>Nazm</a:t>
            </a:r>
            <a:r>
              <a:rPr lang="en-GB" sz="1600" dirty="0" smtClean="0"/>
              <a:t> o </a:t>
            </a:r>
            <a:r>
              <a:rPr lang="en-GB" sz="1600" dirty="0" err="1" smtClean="0"/>
              <a:t>zabt</a:t>
            </a:r>
            <a:r>
              <a:rPr lang="en-GB" sz="1600" dirty="0" smtClean="0"/>
              <a:t>)</a:t>
            </a:r>
            <a:endParaRPr lang="en-GB" sz="1600" dirty="0"/>
          </a:p>
        </p:txBody>
      </p:sp>
      <p:sp>
        <p:nvSpPr>
          <p:cNvPr id="32" name="Horizontal Scroll 31"/>
          <p:cNvSpPr/>
          <p:nvPr/>
        </p:nvSpPr>
        <p:spPr>
          <a:xfrm>
            <a:off x="180975" y="2419351"/>
            <a:ext cx="1581150" cy="742950"/>
          </a:xfrm>
          <a:prstGeom prst="horizontalScroll">
            <a:avLst/>
          </a:prstGeom>
          <a:solidFill>
            <a:srgbClr val="FA90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In Allah</a:t>
            </a:r>
            <a:endParaRPr lang="en-GB" sz="1600" dirty="0"/>
          </a:p>
        </p:txBody>
      </p:sp>
      <p:sp>
        <p:nvSpPr>
          <p:cNvPr id="33" name="Horizontal Scroll 32"/>
          <p:cNvSpPr/>
          <p:nvPr/>
        </p:nvSpPr>
        <p:spPr>
          <a:xfrm>
            <a:off x="180975" y="3105152"/>
            <a:ext cx="1581150" cy="800099"/>
          </a:xfrm>
          <a:prstGeom prst="horizontalScroll">
            <a:avLst/>
          </a:prstGeom>
          <a:solidFill>
            <a:srgbClr val="FA90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In the day of Judgement</a:t>
            </a:r>
            <a:endParaRPr lang="en-GB" sz="1400" dirty="0"/>
          </a:p>
        </p:txBody>
      </p:sp>
      <p:sp>
        <p:nvSpPr>
          <p:cNvPr id="34" name="Horizontal Scroll 33"/>
          <p:cNvSpPr/>
          <p:nvPr/>
        </p:nvSpPr>
        <p:spPr>
          <a:xfrm>
            <a:off x="180975" y="3857625"/>
            <a:ext cx="1581150" cy="742950"/>
          </a:xfrm>
          <a:prstGeom prst="horizontalScroll">
            <a:avLst/>
          </a:prstGeom>
          <a:solidFill>
            <a:srgbClr val="FA90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In Angels</a:t>
            </a:r>
            <a:endParaRPr lang="en-GB" sz="1600" dirty="0"/>
          </a:p>
        </p:txBody>
      </p:sp>
      <p:sp>
        <p:nvSpPr>
          <p:cNvPr id="35" name="Horizontal Scroll 34"/>
          <p:cNvSpPr/>
          <p:nvPr/>
        </p:nvSpPr>
        <p:spPr>
          <a:xfrm>
            <a:off x="171452" y="4552948"/>
            <a:ext cx="1581150" cy="742950"/>
          </a:xfrm>
          <a:prstGeom prst="horizontalScroll">
            <a:avLst/>
          </a:prstGeom>
          <a:solidFill>
            <a:srgbClr val="FA90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I</a:t>
            </a:r>
            <a:r>
              <a:rPr lang="en-GB" sz="1400" dirty="0" smtClean="0"/>
              <a:t>n all Divine </a:t>
            </a:r>
            <a:r>
              <a:rPr lang="en-GB" sz="1400" dirty="0"/>
              <a:t>B</a:t>
            </a:r>
            <a:r>
              <a:rPr lang="en-GB" sz="1400" dirty="0" smtClean="0"/>
              <a:t>ooks</a:t>
            </a:r>
            <a:endParaRPr lang="en-GB" sz="1400" dirty="0"/>
          </a:p>
        </p:txBody>
      </p:sp>
      <p:sp>
        <p:nvSpPr>
          <p:cNvPr id="36" name="Horizontal Scroll 35"/>
          <p:cNvSpPr/>
          <p:nvPr/>
        </p:nvSpPr>
        <p:spPr>
          <a:xfrm>
            <a:off x="180975" y="5257797"/>
            <a:ext cx="1581150" cy="704852"/>
          </a:xfrm>
          <a:prstGeom prst="horizontalScroll">
            <a:avLst/>
          </a:prstGeom>
          <a:solidFill>
            <a:srgbClr val="FA90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I</a:t>
            </a:r>
            <a:r>
              <a:rPr lang="en-GB" sz="1400" dirty="0" smtClean="0"/>
              <a:t>n all the Prophets</a:t>
            </a:r>
            <a:endParaRPr lang="en-GB" sz="1400" dirty="0"/>
          </a:p>
        </p:txBody>
      </p:sp>
      <p:cxnSp>
        <p:nvCxnSpPr>
          <p:cNvPr id="38" name="Straight Connector 37"/>
          <p:cNvCxnSpPr>
            <a:stCxn id="20" idx="2"/>
          </p:cNvCxnSpPr>
          <p:nvPr/>
        </p:nvCxnSpPr>
        <p:spPr>
          <a:xfrm flipH="1">
            <a:off x="180975" y="2343151"/>
            <a:ext cx="495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71452" y="2343151"/>
            <a:ext cx="9523" cy="3619498"/>
          </a:xfrm>
          <a:prstGeom prst="line">
            <a:avLst/>
          </a:prstGeom>
        </p:spPr>
        <p:style>
          <a:lnRef idx="1">
            <a:schemeClr val="accent1"/>
          </a:lnRef>
          <a:fillRef idx="0">
            <a:schemeClr val="accent1"/>
          </a:fillRef>
          <a:effectRef idx="0">
            <a:schemeClr val="accent1"/>
          </a:effectRef>
          <a:fontRef idx="minor">
            <a:schemeClr val="tx1"/>
          </a:fontRef>
        </p:style>
      </p:cxnSp>
      <p:sp>
        <p:nvSpPr>
          <p:cNvPr id="42" name="Horizontal Scroll 41"/>
          <p:cNvSpPr/>
          <p:nvPr/>
        </p:nvSpPr>
        <p:spPr>
          <a:xfrm>
            <a:off x="2655855" y="2392024"/>
            <a:ext cx="1562100" cy="752475"/>
          </a:xfrm>
          <a:prstGeom prst="horizontalScroll">
            <a:avLst/>
          </a:prstGeom>
          <a:solidFill>
            <a:srgbClr val="FA90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Spend on relatives</a:t>
            </a:r>
            <a:endParaRPr lang="en-GB" sz="1400" dirty="0"/>
          </a:p>
        </p:txBody>
      </p:sp>
      <p:cxnSp>
        <p:nvCxnSpPr>
          <p:cNvPr id="45" name="Straight Connector 44"/>
          <p:cNvCxnSpPr>
            <a:stCxn id="27" idx="2"/>
          </p:cNvCxnSpPr>
          <p:nvPr/>
        </p:nvCxnSpPr>
        <p:spPr>
          <a:xfrm flipH="1">
            <a:off x="2636806" y="2343151"/>
            <a:ext cx="5360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2636803" y="2343151"/>
            <a:ext cx="3" cy="4124324"/>
          </a:xfrm>
          <a:prstGeom prst="line">
            <a:avLst/>
          </a:prstGeom>
        </p:spPr>
        <p:style>
          <a:lnRef idx="1">
            <a:schemeClr val="accent1"/>
          </a:lnRef>
          <a:fillRef idx="0">
            <a:schemeClr val="accent1"/>
          </a:fillRef>
          <a:effectRef idx="0">
            <a:schemeClr val="accent1"/>
          </a:effectRef>
          <a:fontRef idx="minor">
            <a:schemeClr val="tx1"/>
          </a:fontRef>
        </p:style>
      </p:cxnSp>
      <p:sp>
        <p:nvSpPr>
          <p:cNvPr id="48" name="Horizontal Scroll 47"/>
          <p:cNvSpPr/>
          <p:nvPr/>
        </p:nvSpPr>
        <p:spPr>
          <a:xfrm>
            <a:off x="2646329" y="3092109"/>
            <a:ext cx="1562100" cy="771526"/>
          </a:xfrm>
          <a:prstGeom prst="horizontalScroll">
            <a:avLst/>
          </a:prstGeom>
          <a:solidFill>
            <a:srgbClr val="FA90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Spend on Orphans</a:t>
            </a:r>
            <a:endParaRPr lang="en-GB" sz="1400" dirty="0"/>
          </a:p>
        </p:txBody>
      </p:sp>
      <p:sp>
        <p:nvSpPr>
          <p:cNvPr id="49" name="Horizontal Scroll 48"/>
          <p:cNvSpPr/>
          <p:nvPr/>
        </p:nvSpPr>
        <p:spPr>
          <a:xfrm>
            <a:off x="2636803" y="3810000"/>
            <a:ext cx="1562100" cy="771525"/>
          </a:xfrm>
          <a:prstGeom prst="horizontalScroll">
            <a:avLst/>
          </a:prstGeom>
          <a:solidFill>
            <a:srgbClr val="FA90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Spend on Needy </a:t>
            </a:r>
            <a:endParaRPr lang="en-GB" sz="1400" dirty="0"/>
          </a:p>
        </p:txBody>
      </p:sp>
      <p:sp>
        <p:nvSpPr>
          <p:cNvPr id="50" name="Horizontal Scroll 49"/>
          <p:cNvSpPr/>
          <p:nvPr/>
        </p:nvSpPr>
        <p:spPr>
          <a:xfrm>
            <a:off x="2636803" y="4552948"/>
            <a:ext cx="1562100" cy="742950"/>
          </a:xfrm>
          <a:prstGeom prst="horizontalScroll">
            <a:avLst/>
          </a:prstGeom>
          <a:solidFill>
            <a:srgbClr val="FA90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Spend on Travellers</a:t>
            </a:r>
            <a:endParaRPr lang="en-GB" sz="1400" dirty="0"/>
          </a:p>
        </p:txBody>
      </p:sp>
      <p:sp>
        <p:nvSpPr>
          <p:cNvPr id="51" name="Horizontal Scroll 50"/>
          <p:cNvSpPr/>
          <p:nvPr/>
        </p:nvSpPr>
        <p:spPr>
          <a:xfrm>
            <a:off x="2636803" y="5270838"/>
            <a:ext cx="1562100" cy="714373"/>
          </a:xfrm>
          <a:prstGeom prst="horizontalScroll">
            <a:avLst/>
          </a:prstGeom>
          <a:solidFill>
            <a:srgbClr val="FA90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Spend on those who ask</a:t>
            </a:r>
            <a:endParaRPr lang="en-GB" sz="1400" dirty="0"/>
          </a:p>
        </p:txBody>
      </p:sp>
      <p:sp>
        <p:nvSpPr>
          <p:cNvPr id="53" name="Horizontal Scroll 52"/>
          <p:cNvSpPr/>
          <p:nvPr/>
        </p:nvSpPr>
        <p:spPr>
          <a:xfrm>
            <a:off x="2636803" y="5962648"/>
            <a:ext cx="1552574" cy="711875"/>
          </a:xfrm>
          <a:prstGeom prst="horizontalScroll">
            <a:avLst/>
          </a:prstGeom>
          <a:solidFill>
            <a:srgbClr val="FA90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Spend on Freeing slaves</a:t>
            </a:r>
            <a:endParaRPr lang="en-GB" sz="1400" dirty="0"/>
          </a:p>
        </p:txBody>
      </p:sp>
      <p:sp>
        <p:nvSpPr>
          <p:cNvPr id="55" name="Horizontal Scroll 54"/>
          <p:cNvSpPr/>
          <p:nvPr/>
        </p:nvSpPr>
        <p:spPr>
          <a:xfrm>
            <a:off x="5073588" y="2392024"/>
            <a:ext cx="1438274" cy="685798"/>
          </a:xfrm>
          <a:prstGeom prst="horizontalScroll">
            <a:avLst/>
          </a:prstGeom>
          <a:solidFill>
            <a:srgbClr val="FA90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Establish Prayer</a:t>
            </a:r>
            <a:endParaRPr lang="en-GB" sz="1400" dirty="0"/>
          </a:p>
        </p:txBody>
      </p:sp>
      <p:sp>
        <p:nvSpPr>
          <p:cNvPr id="56" name="Horizontal Scroll 55"/>
          <p:cNvSpPr/>
          <p:nvPr/>
        </p:nvSpPr>
        <p:spPr>
          <a:xfrm>
            <a:off x="5083112" y="3105152"/>
            <a:ext cx="1428750" cy="704848"/>
          </a:xfrm>
          <a:prstGeom prst="horizontalScroll">
            <a:avLst/>
          </a:prstGeom>
          <a:solidFill>
            <a:srgbClr val="FA90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Give Zakat</a:t>
            </a:r>
            <a:endParaRPr lang="en-GB" sz="1400" dirty="0"/>
          </a:p>
        </p:txBody>
      </p:sp>
      <p:cxnSp>
        <p:nvCxnSpPr>
          <p:cNvPr id="58" name="Straight Connector 57"/>
          <p:cNvCxnSpPr/>
          <p:nvPr/>
        </p:nvCxnSpPr>
        <p:spPr>
          <a:xfrm flipH="1">
            <a:off x="5092637" y="2353616"/>
            <a:ext cx="700088" cy="2733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a:endCxn id="56" idx="1"/>
          </p:cNvCxnSpPr>
          <p:nvPr/>
        </p:nvCxnSpPr>
        <p:spPr>
          <a:xfrm>
            <a:off x="5083112" y="2368258"/>
            <a:ext cx="0" cy="1089318"/>
          </a:xfrm>
          <a:prstGeom prst="line">
            <a:avLst/>
          </a:prstGeom>
        </p:spPr>
        <p:style>
          <a:lnRef idx="1">
            <a:schemeClr val="accent1"/>
          </a:lnRef>
          <a:fillRef idx="0">
            <a:schemeClr val="accent1"/>
          </a:fillRef>
          <a:effectRef idx="0">
            <a:schemeClr val="accent1"/>
          </a:effectRef>
          <a:fontRef idx="minor">
            <a:schemeClr val="tx1"/>
          </a:fontRef>
        </p:style>
      </p:cxnSp>
      <p:sp>
        <p:nvSpPr>
          <p:cNvPr id="62" name="Horizontal Scroll 61"/>
          <p:cNvSpPr/>
          <p:nvPr/>
        </p:nvSpPr>
        <p:spPr>
          <a:xfrm>
            <a:off x="7826438" y="2392024"/>
            <a:ext cx="1508062" cy="713128"/>
          </a:xfrm>
          <a:prstGeom prst="horizontalScroll">
            <a:avLst/>
          </a:prstGeom>
          <a:solidFill>
            <a:srgbClr val="FA90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Fulfil their Promise</a:t>
            </a:r>
            <a:endParaRPr lang="en-GB" sz="1400" dirty="0"/>
          </a:p>
        </p:txBody>
      </p:sp>
      <p:cxnSp>
        <p:nvCxnSpPr>
          <p:cNvPr id="64" name="Straight Connector 63"/>
          <p:cNvCxnSpPr/>
          <p:nvPr/>
        </p:nvCxnSpPr>
        <p:spPr>
          <a:xfrm flipH="1">
            <a:off x="7826438" y="2364172"/>
            <a:ext cx="70939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7826438" y="2354647"/>
            <a:ext cx="0" cy="274253"/>
          </a:xfrm>
          <a:prstGeom prst="line">
            <a:avLst/>
          </a:prstGeom>
        </p:spPr>
        <p:style>
          <a:lnRef idx="1">
            <a:schemeClr val="accent1"/>
          </a:lnRef>
          <a:fillRef idx="0">
            <a:schemeClr val="accent1"/>
          </a:fillRef>
          <a:effectRef idx="0">
            <a:schemeClr val="accent1"/>
          </a:effectRef>
          <a:fontRef idx="minor">
            <a:schemeClr val="tx1"/>
          </a:fontRef>
        </p:style>
      </p:cxnSp>
      <p:sp>
        <p:nvSpPr>
          <p:cNvPr id="67" name="Horizontal Scroll 66"/>
          <p:cNvSpPr/>
          <p:nvPr/>
        </p:nvSpPr>
        <p:spPr>
          <a:xfrm>
            <a:off x="10356729" y="2392024"/>
            <a:ext cx="1704975" cy="704850"/>
          </a:xfrm>
          <a:prstGeom prst="horizontalScroll">
            <a:avLst/>
          </a:prstGeom>
          <a:solidFill>
            <a:srgbClr val="FA90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Patience in Poverty </a:t>
            </a:r>
            <a:endParaRPr lang="en-GB" sz="1400" dirty="0"/>
          </a:p>
        </p:txBody>
      </p:sp>
      <p:sp>
        <p:nvSpPr>
          <p:cNvPr id="68" name="Horizontal Scroll 67"/>
          <p:cNvSpPr/>
          <p:nvPr/>
        </p:nvSpPr>
        <p:spPr>
          <a:xfrm>
            <a:off x="10351884" y="3077822"/>
            <a:ext cx="1704975" cy="628650"/>
          </a:xfrm>
          <a:prstGeom prst="horizontalScroll">
            <a:avLst/>
          </a:prstGeom>
          <a:solidFill>
            <a:srgbClr val="FA90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Patience in Hardship</a:t>
            </a:r>
            <a:endParaRPr lang="en-GB" sz="1400" dirty="0"/>
          </a:p>
        </p:txBody>
      </p:sp>
      <p:cxnSp>
        <p:nvCxnSpPr>
          <p:cNvPr id="71" name="Straight Connector 70"/>
          <p:cNvCxnSpPr>
            <a:stCxn id="30" idx="2"/>
          </p:cNvCxnSpPr>
          <p:nvPr/>
        </p:nvCxnSpPr>
        <p:spPr>
          <a:xfrm flipH="1">
            <a:off x="10351886" y="2340928"/>
            <a:ext cx="800994" cy="12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a:endCxn id="77" idx="1"/>
          </p:cNvCxnSpPr>
          <p:nvPr/>
        </p:nvCxnSpPr>
        <p:spPr>
          <a:xfrm flipH="1">
            <a:off x="10347039" y="2353616"/>
            <a:ext cx="4845" cy="1672252"/>
          </a:xfrm>
          <a:prstGeom prst="line">
            <a:avLst/>
          </a:prstGeom>
        </p:spPr>
        <p:style>
          <a:lnRef idx="1">
            <a:schemeClr val="accent1"/>
          </a:lnRef>
          <a:fillRef idx="0">
            <a:schemeClr val="accent1"/>
          </a:fillRef>
          <a:effectRef idx="0">
            <a:schemeClr val="accent1"/>
          </a:effectRef>
          <a:fontRef idx="minor">
            <a:schemeClr val="tx1"/>
          </a:fontRef>
        </p:style>
      </p:cxnSp>
      <p:sp>
        <p:nvSpPr>
          <p:cNvPr id="77" name="Horizontal Scroll 76"/>
          <p:cNvSpPr/>
          <p:nvPr/>
        </p:nvSpPr>
        <p:spPr>
          <a:xfrm>
            <a:off x="10347039" y="3678206"/>
            <a:ext cx="1704975" cy="695323"/>
          </a:xfrm>
          <a:prstGeom prst="horizontalScroll">
            <a:avLst/>
          </a:prstGeom>
          <a:solidFill>
            <a:srgbClr val="FA90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Patience during battles</a:t>
            </a:r>
            <a:endParaRPr lang="en-GB" sz="1400" dirty="0"/>
          </a:p>
        </p:txBody>
      </p:sp>
    </p:spTree>
    <p:extLst>
      <p:ext uri="{BB962C8B-B14F-4D97-AF65-F5344CB8AC3E}">
        <p14:creationId xmlns:p14="http://schemas.microsoft.com/office/powerpoint/2010/main" val="9079496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BIRR IN BELIEF</a:t>
            </a:r>
            <a:endParaRPr lang="en-GB" sz="2800" dirty="0"/>
          </a:p>
        </p:txBody>
      </p:sp>
      <p:sp>
        <p:nvSpPr>
          <p:cNvPr id="4" name="Text Placeholder 3"/>
          <p:cNvSpPr>
            <a:spLocks noGrp="1"/>
          </p:cNvSpPr>
          <p:nvPr>
            <p:ph type="body" sz="half" idx="2"/>
          </p:nvPr>
        </p:nvSpPr>
        <p:spPr/>
        <p:txBody>
          <a:bodyPr>
            <a:normAutofit/>
          </a:bodyPr>
          <a:lstStyle/>
          <a:p>
            <a:r>
              <a:rPr lang="en-GB" dirty="0"/>
              <a:t>According to </a:t>
            </a:r>
            <a:r>
              <a:rPr lang="en-GB" dirty="0" err="1"/>
              <a:t>Ayat</a:t>
            </a:r>
            <a:r>
              <a:rPr lang="en-GB" dirty="0"/>
              <a:t> al-Birr, the first requirement for real virtue or piety is to have </a:t>
            </a:r>
            <a:endParaRPr lang="en-GB" dirty="0" smtClean="0"/>
          </a:p>
          <a:p>
            <a:pPr marL="342900" indent="-342900">
              <a:buFont typeface="+mj-lt"/>
              <a:buAutoNum type="arabicPeriod"/>
            </a:pPr>
            <a:r>
              <a:rPr lang="en-GB" dirty="0" err="1"/>
              <a:t>I</a:t>
            </a:r>
            <a:r>
              <a:rPr lang="en-GB" dirty="0" err="1" smtClean="0"/>
              <a:t>man</a:t>
            </a:r>
            <a:r>
              <a:rPr lang="en-GB" dirty="0" smtClean="0"/>
              <a:t> </a:t>
            </a:r>
            <a:r>
              <a:rPr lang="en-GB" dirty="0"/>
              <a:t>in Allah (SWT), </a:t>
            </a:r>
            <a:endParaRPr lang="en-GB" dirty="0" smtClean="0"/>
          </a:p>
          <a:p>
            <a:pPr marL="342900" indent="-342900">
              <a:buFont typeface="+mj-lt"/>
              <a:buAutoNum type="arabicPeriod"/>
            </a:pPr>
            <a:r>
              <a:rPr lang="en-GB" dirty="0" err="1"/>
              <a:t>I</a:t>
            </a:r>
            <a:r>
              <a:rPr lang="en-GB" dirty="0" err="1" smtClean="0"/>
              <a:t>man</a:t>
            </a:r>
            <a:r>
              <a:rPr lang="en-GB" dirty="0" smtClean="0"/>
              <a:t> </a:t>
            </a:r>
            <a:r>
              <a:rPr lang="en-GB" dirty="0"/>
              <a:t>in the Hereafter, </a:t>
            </a:r>
            <a:endParaRPr lang="en-GB" dirty="0" smtClean="0"/>
          </a:p>
          <a:p>
            <a:pPr marL="342900" indent="-342900">
              <a:buFont typeface="+mj-lt"/>
              <a:buAutoNum type="arabicPeriod"/>
            </a:pPr>
            <a:r>
              <a:rPr lang="en-GB" dirty="0" err="1"/>
              <a:t>I</a:t>
            </a:r>
            <a:r>
              <a:rPr lang="en-GB" dirty="0" err="1" smtClean="0"/>
              <a:t>man</a:t>
            </a:r>
            <a:r>
              <a:rPr lang="en-GB" dirty="0" smtClean="0"/>
              <a:t> </a:t>
            </a:r>
            <a:r>
              <a:rPr lang="en-GB" dirty="0"/>
              <a:t>in the Angels, </a:t>
            </a:r>
            <a:endParaRPr lang="en-GB" dirty="0" smtClean="0"/>
          </a:p>
          <a:p>
            <a:pPr marL="342900" indent="-342900">
              <a:buFont typeface="+mj-lt"/>
              <a:buAutoNum type="arabicPeriod"/>
            </a:pPr>
            <a:r>
              <a:rPr lang="en-GB" dirty="0" err="1"/>
              <a:t>I</a:t>
            </a:r>
            <a:r>
              <a:rPr lang="en-GB" dirty="0" err="1" smtClean="0"/>
              <a:t>man</a:t>
            </a:r>
            <a:r>
              <a:rPr lang="en-GB" dirty="0" smtClean="0"/>
              <a:t> </a:t>
            </a:r>
            <a:r>
              <a:rPr lang="en-GB" dirty="0"/>
              <a:t>in the Books, </a:t>
            </a:r>
            <a:r>
              <a:rPr lang="en-GB" dirty="0" smtClean="0"/>
              <a:t>and</a:t>
            </a:r>
          </a:p>
          <a:p>
            <a:pPr marL="342900" indent="-342900">
              <a:buFont typeface="+mj-lt"/>
              <a:buAutoNum type="arabicPeriod"/>
            </a:pPr>
            <a:r>
              <a:rPr lang="en-GB" dirty="0" err="1"/>
              <a:t>I</a:t>
            </a:r>
            <a:r>
              <a:rPr lang="en-GB" dirty="0" err="1" smtClean="0"/>
              <a:t>man</a:t>
            </a:r>
            <a:r>
              <a:rPr lang="en-GB" dirty="0" smtClean="0"/>
              <a:t> </a:t>
            </a:r>
            <a:r>
              <a:rPr lang="en-GB" dirty="0"/>
              <a:t>in the Prophets. </a:t>
            </a:r>
            <a:endParaRPr lang="en-GB" dirty="0" smtClean="0"/>
          </a:p>
        </p:txBody>
      </p:sp>
      <p:sp>
        <p:nvSpPr>
          <p:cNvPr id="7" name="Content Placeholder 6"/>
          <p:cNvSpPr>
            <a:spLocks noGrp="1"/>
          </p:cNvSpPr>
          <p:nvPr>
            <p:ph idx="1"/>
          </p:nvPr>
        </p:nvSpPr>
        <p:spPr>
          <a:xfrm>
            <a:off x="4991100" y="1152525"/>
            <a:ext cx="7019925" cy="4867275"/>
          </a:xfrm>
        </p:spPr>
        <p:txBody>
          <a:bodyPr>
            <a:normAutofit fontScale="92500" lnSpcReduction="20000"/>
          </a:bodyPr>
          <a:lstStyle/>
          <a:p>
            <a:r>
              <a:rPr lang="en-GB" b="1" i="1" dirty="0" smtClean="0"/>
              <a:t>What is Birr? </a:t>
            </a:r>
          </a:p>
          <a:p>
            <a:pPr marL="0" indent="0">
              <a:buNone/>
            </a:pPr>
            <a:r>
              <a:rPr lang="en-GB" dirty="0"/>
              <a:t>	T</a:t>
            </a:r>
            <a:r>
              <a:rPr lang="en-GB" dirty="0" smtClean="0"/>
              <a:t>he deeds done only for the love of </a:t>
            </a:r>
            <a:r>
              <a:rPr lang="en-GB" b="1" u="sng" dirty="0" smtClean="0">
                <a:solidFill>
                  <a:srgbClr val="7030A0"/>
                </a:solidFill>
              </a:rPr>
              <a:t>Allah </a:t>
            </a:r>
            <a:r>
              <a:rPr lang="en-GB" dirty="0" smtClean="0">
                <a:solidFill>
                  <a:schemeClr val="tx1"/>
                </a:solidFill>
              </a:rPr>
              <a:t>and no one else</a:t>
            </a:r>
          </a:p>
          <a:p>
            <a:r>
              <a:rPr lang="en-GB" b="1" i="1" dirty="0" smtClean="0"/>
              <a:t>Why do Birr?</a:t>
            </a:r>
          </a:p>
          <a:p>
            <a:pPr marL="0" indent="0">
              <a:buNone/>
            </a:pPr>
            <a:r>
              <a:rPr lang="en-GB" dirty="0"/>
              <a:t>	</a:t>
            </a:r>
            <a:r>
              <a:rPr lang="en-GB" dirty="0" smtClean="0"/>
              <a:t>Allah is the Malik of the </a:t>
            </a:r>
            <a:r>
              <a:rPr lang="en-GB" b="1" u="sng" dirty="0" smtClean="0">
                <a:solidFill>
                  <a:srgbClr val="7030A0"/>
                </a:solidFill>
              </a:rPr>
              <a:t>Day of Judgement</a:t>
            </a:r>
            <a:r>
              <a:rPr lang="en-GB" u="sng" dirty="0" smtClean="0">
                <a:solidFill>
                  <a:srgbClr val="7030A0"/>
                </a:solidFill>
              </a:rPr>
              <a:t> </a:t>
            </a:r>
            <a:r>
              <a:rPr lang="en-GB" dirty="0" smtClean="0"/>
              <a:t>and will reward 	 	according to their deeds</a:t>
            </a:r>
          </a:p>
          <a:p>
            <a:r>
              <a:rPr lang="en-GB" b="1" i="1" dirty="0" smtClean="0"/>
              <a:t>Who will tell us?</a:t>
            </a:r>
          </a:p>
          <a:p>
            <a:pPr marL="0" indent="0">
              <a:buNone/>
            </a:pPr>
            <a:r>
              <a:rPr lang="en-GB" dirty="0" smtClean="0"/>
              <a:t>	Allah choose </a:t>
            </a:r>
            <a:r>
              <a:rPr lang="en-GB" b="1" u="sng" dirty="0" smtClean="0">
                <a:solidFill>
                  <a:srgbClr val="7030A0"/>
                </a:solidFill>
              </a:rPr>
              <a:t>Prophets</a:t>
            </a:r>
            <a:r>
              <a:rPr lang="en-GB" dirty="0" smtClean="0"/>
              <a:t> to tell us the dos and don’ts of deeds </a:t>
            </a:r>
          </a:p>
          <a:p>
            <a:r>
              <a:rPr lang="en-GB" b="1" i="1" dirty="0" smtClean="0"/>
              <a:t>How do they know?</a:t>
            </a:r>
          </a:p>
          <a:p>
            <a:pPr marL="0" indent="0">
              <a:buNone/>
            </a:pPr>
            <a:r>
              <a:rPr lang="en-GB" i="1" dirty="0" smtClean="0"/>
              <a:t>	</a:t>
            </a:r>
            <a:r>
              <a:rPr lang="en-GB" dirty="0" smtClean="0"/>
              <a:t>Allah has assigned </a:t>
            </a:r>
            <a:r>
              <a:rPr lang="en-GB" b="1" u="sng" dirty="0" smtClean="0">
                <a:solidFill>
                  <a:srgbClr val="7030A0"/>
                </a:solidFill>
              </a:rPr>
              <a:t>angels</a:t>
            </a:r>
            <a:r>
              <a:rPr lang="en-GB" dirty="0" smtClean="0"/>
              <a:t> to deliver His message to 	Prophets</a:t>
            </a:r>
          </a:p>
          <a:p>
            <a:r>
              <a:rPr lang="en-GB" b="1" dirty="0" smtClean="0"/>
              <a:t>Where is it now? </a:t>
            </a:r>
          </a:p>
          <a:p>
            <a:pPr marL="0" indent="0">
              <a:buNone/>
            </a:pPr>
            <a:r>
              <a:rPr lang="en-GB" b="1" dirty="0"/>
              <a:t>	</a:t>
            </a:r>
            <a:r>
              <a:rPr lang="en-GB" dirty="0" smtClean="0"/>
              <a:t>Very few books exist today but they are edited by people 	and incomplete except for the last book, </a:t>
            </a:r>
            <a:r>
              <a:rPr lang="en-GB" b="1" u="sng" dirty="0" smtClean="0">
                <a:solidFill>
                  <a:srgbClr val="7030A0"/>
                </a:solidFill>
              </a:rPr>
              <a:t>Quran</a:t>
            </a:r>
            <a:r>
              <a:rPr lang="en-GB" dirty="0" smtClean="0"/>
              <a:t>, which was 	revealed to Prophet Muhammad (</a:t>
            </a:r>
            <a:r>
              <a:rPr lang="en-GB" dirty="0" err="1" smtClean="0"/>
              <a:t>pbuh</a:t>
            </a:r>
            <a:r>
              <a:rPr lang="en-GB" dirty="0" smtClean="0"/>
              <a:t>). This book is for the 	entire mankind until the day of Judgement. It is complete 	and not a single word has been changed. It verifies and has  	a central idea of all the previous books</a:t>
            </a:r>
            <a:endParaRPr lang="en-GB" b="1" dirty="0"/>
          </a:p>
        </p:txBody>
      </p:sp>
    </p:spTree>
    <p:extLst>
      <p:ext uri="{BB962C8B-B14F-4D97-AF65-F5344CB8AC3E}">
        <p14:creationId xmlns:p14="http://schemas.microsoft.com/office/powerpoint/2010/main" val="548907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50" fill="hold">
                                          <p:stCondLst>
                                            <p:cond delay="0"/>
                                          </p:stCondLst>
                                        </p:cTn>
                                        <p:tgtEl>
                                          <p:spTgt spid="4">
                                            <p:txEl>
                                              <p:pRg st="0" end="0"/>
                                            </p:txEl>
                                          </p:spTgt>
                                        </p:tgtEl>
                                        <p:attrNameLst>
                                          <p:attrName>r</p:attrName>
                                        </p:attrNameLst>
                                      </p:cBhvr>
                                    </p:animRot>
                                    <p:animRot by="-240000">
                                      <p:cBhvr>
                                        <p:cTn id="7" dur="100" fill="hold">
                                          <p:stCondLst>
                                            <p:cond delay="100"/>
                                          </p:stCondLst>
                                        </p:cTn>
                                        <p:tgtEl>
                                          <p:spTgt spid="4">
                                            <p:txEl>
                                              <p:pRg st="0" end="0"/>
                                            </p:txEl>
                                          </p:spTgt>
                                        </p:tgtEl>
                                        <p:attrNameLst>
                                          <p:attrName>r</p:attrName>
                                        </p:attrNameLst>
                                      </p:cBhvr>
                                    </p:animRot>
                                    <p:animRot by="240000">
                                      <p:cBhvr>
                                        <p:cTn id="8" dur="100" fill="hold">
                                          <p:stCondLst>
                                            <p:cond delay="200"/>
                                          </p:stCondLst>
                                        </p:cTn>
                                        <p:tgtEl>
                                          <p:spTgt spid="4">
                                            <p:txEl>
                                              <p:pRg st="0" end="0"/>
                                            </p:txEl>
                                          </p:spTgt>
                                        </p:tgtEl>
                                        <p:attrNameLst>
                                          <p:attrName>r</p:attrName>
                                        </p:attrNameLst>
                                      </p:cBhvr>
                                    </p:animRot>
                                    <p:animRot by="-240000">
                                      <p:cBhvr>
                                        <p:cTn id="9" dur="100" fill="hold">
                                          <p:stCondLst>
                                            <p:cond delay="300"/>
                                          </p:stCondLst>
                                        </p:cTn>
                                        <p:tgtEl>
                                          <p:spTgt spid="4">
                                            <p:txEl>
                                              <p:pRg st="0" end="0"/>
                                            </p:txEl>
                                          </p:spTgt>
                                        </p:tgtEl>
                                        <p:attrNameLst>
                                          <p:attrName>r</p:attrName>
                                        </p:attrNameLst>
                                      </p:cBhvr>
                                    </p:animRot>
                                    <p:animRot by="120000">
                                      <p:cBhvr>
                                        <p:cTn id="10" dur="100" fill="hold">
                                          <p:stCondLst>
                                            <p:cond delay="400"/>
                                          </p:stCondLst>
                                        </p:cTn>
                                        <p:tgtEl>
                                          <p:spTgt spid="4">
                                            <p:txEl>
                                              <p:pRg st="0" end="0"/>
                                            </p:txEl>
                                          </p:spTgt>
                                        </p:tgtEl>
                                        <p:attrNameLst>
                                          <p:attrName>r</p:attrName>
                                        </p:attrNameLst>
                                      </p:cBhvr>
                                    </p:animRot>
                                  </p:childTnLst>
                                </p:cTn>
                              </p:par>
                              <p:par>
                                <p:cTn id="11" presetID="32" presetClass="emph" presetSubtype="0" fill="hold" grpId="0" nodeType="withEffect">
                                  <p:stCondLst>
                                    <p:cond delay="0"/>
                                  </p:stCondLst>
                                  <p:childTnLst>
                                    <p:animRot by="120000">
                                      <p:cBhvr>
                                        <p:cTn id="12" dur="50" fill="hold">
                                          <p:stCondLst>
                                            <p:cond delay="0"/>
                                          </p:stCondLst>
                                        </p:cTn>
                                        <p:tgtEl>
                                          <p:spTgt spid="4">
                                            <p:txEl>
                                              <p:pRg st="1" end="1"/>
                                            </p:txEl>
                                          </p:spTgt>
                                        </p:tgtEl>
                                        <p:attrNameLst>
                                          <p:attrName>r</p:attrName>
                                        </p:attrNameLst>
                                      </p:cBhvr>
                                    </p:animRot>
                                    <p:animRot by="-240000">
                                      <p:cBhvr>
                                        <p:cTn id="13" dur="100" fill="hold">
                                          <p:stCondLst>
                                            <p:cond delay="100"/>
                                          </p:stCondLst>
                                        </p:cTn>
                                        <p:tgtEl>
                                          <p:spTgt spid="4">
                                            <p:txEl>
                                              <p:pRg st="1" end="1"/>
                                            </p:txEl>
                                          </p:spTgt>
                                        </p:tgtEl>
                                        <p:attrNameLst>
                                          <p:attrName>r</p:attrName>
                                        </p:attrNameLst>
                                      </p:cBhvr>
                                    </p:animRot>
                                    <p:animRot by="240000">
                                      <p:cBhvr>
                                        <p:cTn id="14" dur="100" fill="hold">
                                          <p:stCondLst>
                                            <p:cond delay="200"/>
                                          </p:stCondLst>
                                        </p:cTn>
                                        <p:tgtEl>
                                          <p:spTgt spid="4">
                                            <p:txEl>
                                              <p:pRg st="1" end="1"/>
                                            </p:txEl>
                                          </p:spTgt>
                                        </p:tgtEl>
                                        <p:attrNameLst>
                                          <p:attrName>r</p:attrName>
                                        </p:attrNameLst>
                                      </p:cBhvr>
                                    </p:animRot>
                                    <p:animRot by="-240000">
                                      <p:cBhvr>
                                        <p:cTn id="15" dur="100" fill="hold">
                                          <p:stCondLst>
                                            <p:cond delay="300"/>
                                          </p:stCondLst>
                                        </p:cTn>
                                        <p:tgtEl>
                                          <p:spTgt spid="4">
                                            <p:txEl>
                                              <p:pRg st="1" end="1"/>
                                            </p:txEl>
                                          </p:spTgt>
                                        </p:tgtEl>
                                        <p:attrNameLst>
                                          <p:attrName>r</p:attrName>
                                        </p:attrNameLst>
                                      </p:cBhvr>
                                    </p:animRot>
                                    <p:animRot by="120000">
                                      <p:cBhvr>
                                        <p:cTn id="16" dur="100" fill="hold">
                                          <p:stCondLst>
                                            <p:cond delay="400"/>
                                          </p:stCondLst>
                                        </p:cTn>
                                        <p:tgtEl>
                                          <p:spTgt spid="4">
                                            <p:txEl>
                                              <p:pRg st="1" end="1"/>
                                            </p:txEl>
                                          </p:spTgt>
                                        </p:tgtEl>
                                        <p:attrNameLst>
                                          <p:attrName>r</p:attrName>
                                        </p:attrNameLst>
                                      </p:cBhvr>
                                    </p:animRot>
                                  </p:childTnLst>
                                </p:cTn>
                              </p:par>
                              <p:par>
                                <p:cTn id="17" presetID="32" presetClass="emph" presetSubtype="0" fill="hold" grpId="0" nodeType="withEffect">
                                  <p:stCondLst>
                                    <p:cond delay="0"/>
                                  </p:stCondLst>
                                  <p:childTnLst>
                                    <p:animRot by="120000">
                                      <p:cBhvr>
                                        <p:cTn id="18" dur="50" fill="hold">
                                          <p:stCondLst>
                                            <p:cond delay="0"/>
                                          </p:stCondLst>
                                        </p:cTn>
                                        <p:tgtEl>
                                          <p:spTgt spid="4">
                                            <p:txEl>
                                              <p:pRg st="2" end="2"/>
                                            </p:txEl>
                                          </p:spTgt>
                                        </p:tgtEl>
                                        <p:attrNameLst>
                                          <p:attrName>r</p:attrName>
                                        </p:attrNameLst>
                                      </p:cBhvr>
                                    </p:animRot>
                                    <p:animRot by="-240000">
                                      <p:cBhvr>
                                        <p:cTn id="19" dur="100" fill="hold">
                                          <p:stCondLst>
                                            <p:cond delay="100"/>
                                          </p:stCondLst>
                                        </p:cTn>
                                        <p:tgtEl>
                                          <p:spTgt spid="4">
                                            <p:txEl>
                                              <p:pRg st="2" end="2"/>
                                            </p:txEl>
                                          </p:spTgt>
                                        </p:tgtEl>
                                        <p:attrNameLst>
                                          <p:attrName>r</p:attrName>
                                        </p:attrNameLst>
                                      </p:cBhvr>
                                    </p:animRot>
                                    <p:animRot by="240000">
                                      <p:cBhvr>
                                        <p:cTn id="20" dur="100" fill="hold">
                                          <p:stCondLst>
                                            <p:cond delay="200"/>
                                          </p:stCondLst>
                                        </p:cTn>
                                        <p:tgtEl>
                                          <p:spTgt spid="4">
                                            <p:txEl>
                                              <p:pRg st="2" end="2"/>
                                            </p:txEl>
                                          </p:spTgt>
                                        </p:tgtEl>
                                        <p:attrNameLst>
                                          <p:attrName>r</p:attrName>
                                        </p:attrNameLst>
                                      </p:cBhvr>
                                    </p:animRot>
                                    <p:animRot by="-240000">
                                      <p:cBhvr>
                                        <p:cTn id="21" dur="100" fill="hold">
                                          <p:stCondLst>
                                            <p:cond delay="300"/>
                                          </p:stCondLst>
                                        </p:cTn>
                                        <p:tgtEl>
                                          <p:spTgt spid="4">
                                            <p:txEl>
                                              <p:pRg st="2" end="2"/>
                                            </p:txEl>
                                          </p:spTgt>
                                        </p:tgtEl>
                                        <p:attrNameLst>
                                          <p:attrName>r</p:attrName>
                                        </p:attrNameLst>
                                      </p:cBhvr>
                                    </p:animRot>
                                    <p:animRot by="120000">
                                      <p:cBhvr>
                                        <p:cTn id="22" dur="100" fill="hold">
                                          <p:stCondLst>
                                            <p:cond delay="400"/>
                                          </p:stCondLst>
                                        </p:cTn>
                                        <p:tgtEl>
                                          <p:spTgt spid="4">
                                            <p:txEl>
                                              <p:pRg st="2" end="2"/>
                                            </p:txEl>
                                          </p:spTgt>
                                        </p:tgtEl>
                                        <p:attrNameLst>
                                          <p:attrName>r</p:attrName>
                                        </p:attrNameLst>
                                      </p:cBhvr>
                                    </p:animRot>
                                  </p:childTnLst>
                                </p:cTn>
                              </p:par>
                              <p:par>
                                <p:cTn id="23" presetID="32" presetClass="emph" presetSubtype="0" fill="hold" grpId="0" nodeType="withEffect">
                                  <p:stCondLst>
                                    <p:cond delay="0"/>
                                  </p:stCondLst>
                                  <p:childTnLst>
                                    <p:animRot by="120000">
                                      <p:cBhvr>
                                        <p:cTn id="24" dur="50" fill="hold">
                                          <p:stCondLst>
                                            <p:cond delay="0"/>
                                          </p:stCondLst>
                                        </p:cTn>
                                        <p:tgtEl>
                                          <p:spTgt spid="4">
                                            <p:txEl>
                                              <p:pRg st="3" end="3"/>
                                            </p:txEl>
                                          </p:spTgt>
                                        </p:tgtEl>
                                        <p:attrNameLst>
                                          <p:attrName>r</p:attrName>
                                        </p:attrNameLst>
                                      </p:cBhvr>
                                    </p:animRot>
                                    <p:animRot by="-240000">
                                      <p:cBhvr>
                                        <p:cTn id="25" dur="100" fill="hold">
                                          <p:stCondLst>
                                            <p:cond delay="100"/>
                                          </p:stCondLst>
                                        </p:cTn>
                                        <p:tgtEl>
                                          <p:spTgt spid="4">
                                            <p:txEl>
                                              <p:pRg st="3" end="3"/>
                                            </p:txEl>
                                          </p:spTgt>
                                        </p:tgtEl>
                                        <p:attrNameLst>
                                          <p:attrName>r</p:attrName>
                                        </p:attrNameLst>
                                      </p:cBhvr>
                                    </p:animRot>
                                    <p:animRot by="240000">
                                      <p:cBhvr>
                                        <p:cTn id="26" dur="100" fill="hold">
                                          <p:stCondLst>
                                            <p:cond delay="200"/>
                                          </p:stCondLst>
                                        </p:cTn>
                                        <p:tgtEl>
                                          <p:spTgt spid="4">
                                            <p:txEl>
                                              <p:pRg st="3" end="3"/>
                                            </p:txEl>
                                          </p:spTgt>
                                        </p:tgtEl>
                                        <p:attrNameLst>
                                          <p:attrName>r</p:attrName>
                                        </p:attrNameLst>
                                      </p:cBhvr>
                                    </p:animRot>
                                    <p:animRot by="-240000">
                                      <p:cBhvr>
                                        <p:cTn id="27" dur="100" fill="hold">
                                          <p:stCondLst>
                                            <p:cond delay="300"/>
                                          </p:stCondLst>
                                        </p:cTn>
                                        <p:tgtEl>
                                          <p:spTgt spid="4">
                                            <p:txEl>
                                              <p:pRg st="3" end="3"/>
                                            </p:txEl>
                                          </p:spTgt>
                                        </p:tgtEl>
                                        <p:attrNameLst>
                                          <p:attrName>r</p:attrName>
                                        </p:attrNameLst>
                                      </p:cBhvr>
                                    </p:animRot>
                                    <p:animRot by="120000">
                                      <p:cBhvr>
                                        <p:cTn id="28" dur="100" fill="hold">
                                          <p:stCondLst>
                                            <p:cond delay="400"/>
                                          </p:stCondLst>
                                        </p:cTn>
                                        <p:tgtEl>
                                          <p:spTgt spid="4">
                                            <p:txEl>
                                              <p:pRg st="3" end="3"/>
                                            </p:txEl>
                                          </p:spTgt>
                                        </p:tgtEl>
                                        <p:attrNameLst>
                                          <p:attrName>r</p:attrName>
                                        </p:attrNameLst>
                                      </p:cBhvr>
                                    </p:animRot>
                                  </p:childTnLst>
                                </p:cTn>
                              </p:par>
                              <p:par>
                                <p:cTn id="29" presetID="32" presetClass="emph" presetSubtype="0" fill="hold" grpId="0" nodeType="withEffect">
                                  <p:stCondLst>
                                    <p:cond delay="0"/>
                                  </p:stCondLst>
                                  <p:childTnLst>
                                    <p:animRot by="120000">
                                      <p:cBhvr>
                                        <p:cTn id="30" dur="50" fill="hold">
                                          <p:stCondLst>
                                            <p:cond delay="0"/>
                                          </p:stCondLst>
                                        </p:cTn>
                                        <p:tgtEl>
                                          <p:spTgt spid="4">
                                            <p:txEl>
                                              <p:pRg st="4" end="4"/>
                                            </p:txEl>
                                          </p:spTgt>
                                        </p:tgtEl>
                                        <p:attrNameLst>
                                          <p:attrName>r</p:attrName>
                                        </p:attrNameLst>
                                      </p:cBhvr>
                                    </p:animRot>
                                    <p:animRot by="-240000">
                                      <p:cBhvr>
                                        <p:cTn id="31" dur="100" fill="hold">
                                          <p:stCondLst>
                                            <p:cond delay="100"/>
                                          </p:stCondLst>
                                        </p:cTn>
                                        <p:tgtEl>
                                          <p:spTgt spid="4">
                                            <p:txEl>
                                              <p:pRg st="4" end="4"/>
                                            </p:txEl>
                                          </p:spTgt>
                                        </p:tgtEl>
                                        <p:attrNameLst>
                                          <p:attrName>r</p:attrName>
                                        </p:attrNameLst>
                                      </p:cBhvr>
                                    </p:animRot>
                                    <p:animRot by="240000">
                                      <p:cBhvr>
                                        <p:cTn id="32" dur="100" fill="hold">
                                          <p:stCondLst>
                                            <p:cond delay="200"/>
                                          </p:stCondLst>
                                        </p:cTn>
                                        <p:tgtEl>
                                          <p:spTgt spid="4">
                                            <p:txEl>
                                              <p:pRg st="4" end="4"/>
                                            </p:txEl>
                                          </p:spTgt>
                                        </p:tgtEl>
                                        <p:attrNameLst>
                                          <p:attrName>r</p:attrName>
                                        </p:attrNameLst>
                                      </p:cBhvr>
                                    </p:animRot>
                                    <p:animRot by="-240000">
                                      <p:cBhvr>
                                        <p:cTn id="33" dur="100" fill="hold">
                                          <p:stCondLst>
                                            <p:cond delay="300"/>
                                          </p:stCondLst>
                                        </p:cTn>
                                        <p:tgtEl>
                                          <p:spTgt spid="4">
                                            <p:txEl>
                                              <p:pRg st="4" end="4"/>
                                            </p:txEl>
                                          </p:spTgt>
                                        </p:tgtEl>
                                        <p:attrNameLst>
                                          <p:attrName>r</p:attrName>
                                        </p:attrNameLst>
                                      </p:cBhvr>
                                    </p:animRot>
                                    <p:animRot by="120000">
                                      <p:cBhvr>
                                        <p:cTn id="34" dur="100" fill="hold">
                                          <p:stCondLst>
                                            <p:cond delay="400"/>
                                          </p:stCondLst>
                                        </p:cTn>
                                        <p:tgtEl>
                                          <p:spTgt spid="4">
                                            <p:txEl>
                                              <p:pRg st="4" end="4"/>
                                            </p:txEl>
                                          </p:spTgt>
                                        </p:tgtEl>
                                        <p:attrNameLst>
                                          <p:attrName>r</p:attrName>
                                        </p:attrNameLst>
                                      </p:cBhvr>
                                    </p:animRot>
                                  </p:childTnLst>
                                </p:cTn>
                              </p:par>
                              <p:par>
                                <p:cTn id="35" presetID="32" presetClass="emph" presetSubtype="0" fill="hold" grpId="0" nodeType="withEffect">
                                  <p:stCondLst>
                                    <p:cond delay="0"/>
                                  </p:stCondLst>
                                  <p:childTnLst>
                                    <p:animRot by="120000">
                                      <p:cBhvr>
                                        <p:cTn id="36" dur="50" fill="hold">
                                          <p:stCondLst>
                                            <p:cond delay="0"/>
                                          </p:stCondLst>
                                        </p:cTn>
                                        <p:tgtEl>
                                          <p:spTgt spid="4">
                                            <p:txEl>
                                              <p:pRg st="5" end="5"/>
                                            </p:txEl>
                                          </p:spTgt>
                                        </p:tgtEl>
                                        <p:attrNameLst>
                                          <p:attrName>r</p:attrName>
                                        </p:attrNameLst>
                                      </p:cBhvr>
                                    </p:animRot>
                                    <p:animRot by="-240000">
                                      <p:cBhvr>
                                        <p:cTn id="37" dur="100" fill="hold">
                                          <p:stCondLst>
                                            <p:cond delay="100"/>
                                          </p:stCondLst>
                                        </p:cTn>
                                        <p:tgtEl>
                                          <p:spTgt spid="4">
                                            <p:txEl>
                                              <p:pRg st="5" end="5"/>
                                            </p:txEl>
                                          </p:spTgt>
                                        </p:tgtEl>
                                        <p:attrNameLst>
                                          <p:attrName>r</p:attrName>
                                        </p:attrNameLst>
                                      </p:cBhvr>
                                    </p:animRot>
                                    <p:animRot by="240000">
                                      <p:cBhvr>
                                        <p:cTn id="38" dur="100" fill="hold">
                                          <p:stCondLst>
                                            <p:cond delay="200"/>
                                          </p:stCondLst>
                                        </p:cTn>
                                        <p:tgtEl>
                                          <p:spTgt spid="4">
                                            <p:txEl>
                                              <p:pRg st="5" end="5"/>
                                            </p:txEl>
                                          </p:spTgt>
                                        </p:tgtEl>
                                        <p:attrNameLst>
                                          <p:attrName>r</p:attrName>
                                        </p:attrNameLst>
                                      </p:cBhvr>
                                    </p:animRot>
                                    <p:animRot by="-240000">
                                      <p:cBhvr>
                                        <p:cTn id="39" dur="100" fill="hold">
                                          <p:stCondLst>
                                            <p:cond delay="300"/>
                                          </p:stCondLst>
                                        </p:cTn>
                                        <p:tgtEl>
                                          <p:spTgt spid="4">
                                            <p:txEl>
                                              <p:pRg st="5" end="5"/>
                                            </p:txEl>
                                          </p:spTgt>
                                        </p:tgtEl>
                                        <p:attrNameLst>
                                          <p:attrName>r</p:attrName>
                                        </p:attrNameLst>
                                      </p:cBhvr>
                                    </p:animRot>
                                    <p:animRot by="120000">
                                      <p:cBhvr>
                                        <p:cTn id="40" dur="100" fill="hold">
                                          <p:stCondLst>
                                            <p:cond delay="400"/>
                                          </p:stCondLst>
                                        </p:cTn>
                                        <p:tgtEl>
                                          <p:spTgt spid="4">
                                            <p:txEl>
                                              <p:pRg st="5" end="5"/>
                                            </p:txEl>
                                          </p:spTgt>
                                        </p:tgtEl>
                                        <p:attrNameLst>
                                          <p:attrName>r</p:attrName>
                                        </p:attrNameLst>
                                      </p:cBhvr>
                                    </p:animRot>
                                  </p:childTnLst>
                                </p:cTn>
                              </p:par>
                            </p:childTnLst>
                          </p:cTn>
                        </p:par>
                        <p:par>
                          <p:cTn id="41" fill="hold">
                            <p:stCondLst>
                              <p:cond delay="500"/>
                            </p:stCondLst>
                            <p:childTnLst>
                              <p:par>
                                <p:cTn id="42" presetID="25" presetClass="emph" presetSubtype="0" fill="hold" grpId="0" nodeType="afterEffect">
                                  <p:stCondLst>
                                    <p:cond delay="0"/>
                                  </p:stCondLst>
                                  <p:childTnLst>
                                    <p:animClr clrSpc="hsl" dir="cw">
                                      <p:cBhvr override="childStyle">
                                        <p:cTn id="43" dur="500" fill="hold"/>
                                        <p:tgtEl>
                                          <p:spTgt spid="7">
                                            <p:txEl>
                                              <p:pRg st="0" end="0"/>
                                            </p:txEl>
                                          </p:spTgt>
                                        </p:tgtEl>
                                        <p:attrNameLst>
                                          <p:attrName>style.color</p:attrName>
                                        </p:attrNameLst>
                                      </p:cBhvr>
                                      <p:by>
                                        <p:hsl h="0" s="-70588" l="0"/>
                                      </p:by>
                                    </p:animClr>
                                    <p:animClr clrSpc="hsl" dir="cw">
                                      <p:cBhvr>
                                        <p:cTn id="44" dur="500" fill="hold"/>
                                        <p:tgtEl>
                                          <p:spTgt spid="7">
                                            <p:txEl>
                                              <p:pRg st="0" end="0"/>
                                            </p:txEl>
                                          </p:spTgt>
                                        </p:tgtEl>
                                        <p:attrNameLst>
                                          <p:attrName>fillcolor</p:attrName>
                                        </p:attrNameLst>
                                      </p:cBhvr>
                                      <p:by>
                                        <p:hsl h="0" s="-70588" l="0"/>
                                      </p:by>
                                    </p:animClr>
                                    <p:animClr clrSpc="hsl" dir="cw">
                                      <p:cBhvr>
                                        <p:cTn id="45" dur="500" fill="hold"/>
                                        <p:tgtEl>
                                          <p:spTgt spid="7">
                                            <p:txEl>
                                              <p:pRg st="0" end="0"/>
                                            </p:txEl>
                                          </p:spTgt>
                                        </p:tgtEl>
                                        <p:attrNameLst>
                                          <p:attrName>stroke.color</p:attrName>
                                        </p:attrNameLst>
                                      </p:cBhvr>
                                      <p:by>
                                        <p:hsl h="0" s="-70588" l="0"/>
                                      </p:by>
                                    </p:animClr>
                                    <p:set>
                                      <p:cBhvr>
                                        <p:cTn id="46" dur="500" fill="hold"/>
                                        <p:tgtEl>
                                          <p:spTgt spid="7">
                                            <p:txEl>
                                              <p:pRg st="0" end="0"/>
                                            </p:txEl>
                                          </p:spTgt>
                                        </p:tgtEl>
                                        <p:attrNameLst>
                                          <p:attrName>fill.type</p:attrName>
                                        </p:attrNameLst>
                                      </p:cBhvr>
                                      <p:to>
                                        <p:strVal val="solid"/>
                                      </p:to>
                                    </p:set>
                                  </p:childTnLst>
                                </p:cTn>
                              </p:par>
                            </p:childTnLst>
                          </p:cTn>
                        </p:par>
                        <p:par>
                          <p:cTn id="47" fill="hold">
                            <p:stCondLst>
                              <p:cond delay="1000"/>
                            </p:stCondLst>
                            <p:childTnLst>
                              <p:par>
                                <p:cTn id="48" presetID="25" presetClass="emph" presetSubtype="0" fill="hold" grpId="0" nodeType="afterEffect">
                                  <p:stCondLst>
                                    <p:cond delay="0"/>
                                  </p:stCondLst>
                                  <p:childTnLst>
                                    <p:animClr clrSpc="hsl" dir="cw">
                                      <p:cBhvr override="childStyle">
                                        <p:cTn id="49" dur="500" fill="hold"/>
                                        <p:tgtEl>
                                          <p:spTgt spid="7">
                                            <p:txEl>
                                              <p:pRg st="1" end="1"/>
                                            </p:txEl>
                                          </p:spTgt>
                                        </p:tgtEl>
                                        <p:attrNameLst>
                                          <p:attrName>style.color</p:attrName>
                                        </p:attrNameLst>
                                      </p:cBhvr>
                                      <p:by>
                                        <p:hsl h="0" s="-70588" l="0"/>
                                      </p:by>
                                    </p:animClr>
                                    <p:animClr clrSpc="hsl" dir="cw">
                                      <p:cBhvr>
                                        <p:cTn id="50" dur="500" fill="hold"/>
                                        <p:tgtEl>
                                          <p:spTgt spid="7">
                                            <p:txEl>
                                              <p:pRg st="1" end="1"/>
                                            </p:txEl>
                                          </p:spTgt>
                                        </p:tgtEl>
                                        <p:attrNameLst>
                                          <p:attrName>fillcolor</p:attrName>
                                        </p:attrNameLst>
                                      </p:cBhvr>
                                      <p:by>
                                        <p:hsl h="0" s="-70588" l="0"/>
                                      </p:by>
                                    </p:animClr>
                                    <p:animClr clrSpc="hsl" dir="cw">
                                      <p:cBhvr>
                                        <p:cTn id="51" dur="500" fill="hold"/>
                                        <p:tgtEl>
                                          <p:spTgt spid="7">
                                            <p:txEl>
                                              <p:pRg st="1" end="1"/>
                                            </p:txEl>
                                          </p:spTgt>
                                        </p:tgtEl>
                                        <p:attrNameLst>
                                          <p:attrName>stroke.color</p:attrName>
                                        </p:attrNameLst>
                                      </p:cBhvr>
                                      <p:by>
                                        <p:hsl h="0" s="-70588" l="0"/>
                                      </p:by>
                                    </p:animClr>
                                    <p:set>
                                      <p:cBhvr>
                                        <p:cTn id="52" dur="500" fill="hold"/>
                                        <p:tgtEl>
                                          <p:spTgt spid="7">
                                            <p:txEl>
                                              <p:pRg st="1" end="1"/>
                                            </p:txEl>
                                          </p:spTgt>
                                        </p:tgtEl>
                                        <p:attrNameLst>
                                          <p:attrName>fill.type</p:attrName>
                                        </p:attrNameLst>
                                      </p:cBhvr>
                                      <p:to>
                                        <p:strVal val="solid"/>
                                      </p:to>
                                    </p:set>
                                  </p:childTnLst>
                                </p:cTn>
                              </p:par>
                            </p:childTnLst>
                          </p:cTn>
                        </p:par>
                        <p:par>
                          <p:cTn id="53" fill="hold">
                            <p:stCondLst>
                              <p:cond delay="1500"/>
                            </p:stCondLst>
                            <p:childTnLst>
                              <p:par>
                                <p:cTn id="54" presetID="25" presetClass="emph" presetSubtype="0" fill="hold" grpId="0" nodeType="afterEffect">
                                  <p:stCondLst>
                                    <p:cond delay="0"/>
                                  </p:stCondLst>
                                  <p:childTnLst>
                                    <p:animClr clrSpc="hsl" dir="cw">
                                      <p:cBhvr override="childStyle">
                                        <p:cTn id="55" dur="500" fill="hold"/>
                                        <p:tgtEl>
                                          <p:spTgt spid="7">
                                            <p:txEl>
                                              <p:pRg st="2" end="2"/>
                                            </p:txEl>
                                          </p:spTgt>
                                        </p:tgtEl>
                                        <p:attrNameLst>
                                          <p:attrName>style.color</p:attrName>
                                        </p:attrNameLst>
                                      </p:cBhvr>
                                      <p:by>
                                        <p:hsl h="0" s="-70588" l="0"/>
                                      </p:by>
                                    </p:animClr>
                                    <p:animClr clrSpc="hsl" dir="cw">
                                      <p:cBhvr>
                                        <p:cTn id="56" dur="500" fill="hold"/>
                                        <p:tgtEl>
                                          <p:spTgt spid="7">
                                            <p:txEl>
                                              <p:pRg st="2" end="2"/>
                                            </p:txEl>
                                          </p:spTgt>
                                        </p:tgtEl>
                                        <p:attrNameLst>
                                          <p:attrName>fillcolor</p:attrName>
                                        </p:attrNameLst>
                                      </p:cBhvr>
                                      <p:by>
                                        <p:hsl h="0" s="-70588" l="0"/>
                                      </p:by>
                                    </p:animClr>
                                    <p:animClr clrSpc="hsl" dir="cw">
                                      <p:cBhvr>
                                        <p:cTn id="57" dur="500" fill="hold"/>
                                        <p:tgtEl>
                                          <p:spTgt spid="7">
                                            <p:txEl>
                                              <p:pRg st="2" end="2"/>
                                            </p:txEl>
                                          </p:spTgt>
                                        </p:tgtEl>
                                        <p:attrNameLst>
                                          <p:attrName>stroke.color</p:attrName>
                                        </p:attrNameLst>
                                      </p:cBhvr>
                                      <p:by>
                                        <p:hsl h="0" s="-70588" l="0"/>
                                      </p:by>
                                    </p:animClr>
                                    <p:set>
                                      <p:cBhvr>
                                        <p:cTn id="58" dur="500" fill="hold"/>
                                        <p:tgtEl>
                                          <p:spTgt spid="7">
                                            <p:txEl>
                                              <p:pRg st="2" end="2"/>
                                            </p:txEl>
                                          </p:spTgt>
                                        </p:tgtEl>
                                        <p:attrNameLst>
                                          <p:attrName>fill.type</p:attrName>
                                        </p:attrNameLst>
                                      </p:cBhvr>
                                      <p:to>
                                        <p:strVal val="solid"/>
                                      </p:to>
                                    </p:set>
                                  </p:childTnLst>
                                </p:cTn>
                              </p:par>
                            </p:childTnLst>
                          </p:cTn>
                        </p:par>
                        <p:par>
                          <p:cTn id="59" fill="hold">
                            <p:stCondLst>
                              <p:cond delay="2000"/>
                            </p:stCondLst>
                            <p:childTnLst>
                              <p:par>
                                <p:cTn id="60" presetID="25" presetClass="emph" presetSubtype="0" fill="hold" grpId="0" nodeType="afterEffect">
                                  <p:stCondLst>
                                    <p:cond delay="0"/>
                                  </p:stCondLst>
                                  <p:childTnLst>
                                    <p:animClr clrSpc="hsl" dir="cw">
                                      <p:cBhvr override="childStyle">
                                        <p:cTn id="61" dur="500" fill="hold"/>
                                        <p:tgtEl>
                                          <p:spTgt spid="7">
                                            <p:txEl>
                                              <p:pRg st="3" end="3"/>
                                            </p:txEl>
                                          </p:spTgt>
                                        </p:tgtEl>
                                        <p:attrNameLst>
                                          <p:attrName>style.color</p:attrName>
                                        </p:attrNameLst>
                                      </p:cBhvr>
                                      <p:by>
                                        <p:hsl h="0" s="-70588" l="0"/>
                                      </p:by>
                                    </p:animClr>
                                    <p:animClr clrSpc="hsl" dir="cw">
                                      <p:cBhvr>
                                        <p:cTn id="62" dur="500" fill="hold"/>
                                        <p:tgtEl>
                                          <p:spTgt spid="7">
                                            <p:txEl>
                                              <p:pRg st="3" end="3"/>
                                            </p:txEl>
                                          </p:spTgt>
                                        </p:tgtEl>
                                        <p:attrNameLst>
                                          <p:attrName>fillcolor</p:attrName>
                                        </p:attrNameLst>
                                      </p:cBhvr>
                                      <p:by>
                                        <p:hsl h="0" s="-70588" l="0"/>
                                      </p:by>
                                    </p:animClr>
                                    <p:animClr clrSpc="hsl" dir="cw">
                                      <p:cBhvr>
                                        <p:cTn id="63" dur="500" fill="hold"/>
                                        <p:tgtEl>
                                          <p:spTgt spid="7">
                                            <p:txEl>
                                              <p:pRg st="3" end="3"/>
                                            </p:txEl>
                                          </p:spTgt>
                                        </p:tgtEl>
                                        <p:attrNameLst>
                                          <p:attrName>stroke.color</p:attrName>
                                        </p:attrNameLst>
                                      </p:cBhvr>
                                      <p:by>
                                        <p:hsl h="0" s="-70588" l="0"/>
                                      </p:by>
                                    </p:animClr>
                                    <p:set>
                                      <p:cBhvr>
                                        <p:cTn id="64" dur="500" fill="hold"/>
                                        <p:tgtEl>
                                          <p:spTgt spid="7">
                                            <p:txEl>
                                              <p:pRg st="3" end="3"/>
                                            </p:txEl>
                                          </p:spTgt>
                                        </p:tgtEl>
                                        <p:attrNameLst>
                                          <p:attrName>fill.type</p:attrName>
                                        </p:attrNameLst>
                                      </p:cBhvr>
                                      <p:to>
                                        <p:strVal val="solid"/>
                                      </p:to>
                                    </p:set>
                                  </p:childTnLst>
                                </p:cTn>
                              </p:par>
                            </p:childTnLst>
                          </p:cTn>
                        </p:par>
                        <p:par>
                          <p:cTn id="65" fill="hold">
                            <p:stCondLst>
                              <p:cond delay="2500"/>
                            </p:stCondLst>
                            <p:childTnLst>
                              <p:par>
                                <p:cTn id="66" presetID="25" presetClass="emph" presetSubtype="0" fill="hold" grpId="0" nodeType="afterEffect">
                                  <p:stCondLst>
                                    <p:cond delay="0"/>
                                  </p:stCondLst>
                                  <p:childTnLst>
                                    <p:animClr clrSpc="hsl" dir="cw">
                                      <p:cBhvr override="childStyle">
                                        <p:cTn id="67" dur="500" fill="hold"/>
                                        <p:tgtEl>
                                          <p:spTgt spid="7">
                                            <p:txEl>
                                              <p:pRg st="4" end="4"/>
                                            </p:txEl>
                                          </p:spTgt>
                                        </p:tgtEl>
                                        <p:attrNameLst>
                                          <p:attrName>style.color</p:attrName>
                                        </p:attrNameLst>
                                      </p:cBhvr>
                                      <p:by>
                                        <p:hsl h="0" s="-70588" l="0"/>
                                      </p:by>
                                    </p:animClr>
                                    <p:animClr clrSpc="hsl" dir="cw">
                                      <p:cBhvr>
                                        <p:cTn id="68" dur="500" fill="hold"/>
                                        <p:tgtEl>
                                          <p:spTgt spid="7">
                                            <p:txEl>
                                              <p:pRg st="4" end="4"/>
                                            </p:txEl>
                                          </p:spTgt>
                                        </p:tgtEl>
                                        <p:attrNameLst>
                                          <p:attrName>fillcolor</p:attrName>
                                        </p:attrNameLst>
                                      </p:cBhvr>
                                      <p:by>
                                        <p:hsl h="0" s="-70588" l="0"/>
                                      </p:by>
                                    </p:animClr>
                                    <p:animClr clrSpc="hsl" dir="cw">
                                      <p:cBhvr>
                                        <p:cTn id="69" dur="500" fill="hold"/>
                                        <p:tgtEl>
                                          <p:spTgt spid="7">
                                            <p:txEl>
                                              <p:pRg st="4" end="4"/>
                                            </p:txEl>
                                          </p:spTgt>
                                        </p:tgtEl>
                                        <p:attrNameLst>
                                          <p:attrName>stroke.color</p:attrName>
                                        </p:attrNameLst>
                                      </p:cBhvr>
                                      <p:by>
                                        <p:hsl h="0" s="-70588" l="0"/>
                                      </p:by>
                                    </p:animClr>
                                    <p:set>
                                      <p:cBhvr>
                                        <p:cTn id="70" dur="500" fill="hold"/>
                                        <p:tgtEl>
                                          <p:spTgt spid="7">
                                            <p:txEl>
                                              <p:pRg st="4" end="4"/>
                                            </p:txEl>
                                          </p:spTgt>
                                        </p:tgtEl>
                                        <p:attrNameLst>
                                          <p:attrName>fill.type</p:attrName>
                                        </p:attrNameLst>
                                      </p:cBhvr>
                                      <p:to>
                                        <p:strVal val="solid"/>
                                      </p:to>
                                    </p:set>
                                  </p:childTnLst>
                                </p:cTn>
                              </p:par>
                            </p:childTnLst>
                          </p:cTn>
                        </p:par>
                        <p:par>
                          <p:cTn id="71" fill="hold">
                            <p:stCondLst>
                              <p:cond delay="3000"/>
                            </p:stCondLst>
                            <p:childTnLst>
                              <p:par>
                                <p:cTn id="72" presetID="25" presetClass="emph" presetSubtype="0" fill="hold" grpId="0" nodeType="afterEffect">
                                  <p:stCondLst>
                                    <p:cond delay="0"/>
                                  </p:stCondLst>
                                  <p:childTnLst>
                                    <p:animClr clrSpc="hsl" dir="cw">
                                      <p:cBhvr override="childStyle">
                                        <p:cTn id="73" dur="500" fill="hold"/>
                                        <p:tgtEl>
                                          <p:spTgt spid="7">
                                            <p:txEl>
                                              <p:pRg st="5" end="5"/>
                                            </p:txEl>
                                          </p:spTgt>
                                        </p:tgtEl>
                                        <p:attrNameLst>
                                          <p:attrName>style.color</p:attrName>
                                        </p:attrNameLst>
                                      </p:cBhvr>
                                      <p:by>
                                        <p:hsl h="0" s="-70588" l="0"/>
                                      </p:by>
                                    </p:animClr>
                                    <p:animClr clrSpc="hsl" dir="cw">
                                      <p:cBhvr>
                                        <p:cTn id="74" dur="500" fill="hold"/>
                                        <p:tgtEl>
                                          <p:spTgt spid="7">
                                            <p:txEl>
                                              <p:pRg st="5" end="5"/>
                                            </p:txEl>
                                          </p:spTgt>
                                        </p:tgtEl>
                                        <p:attrNameLst>
                                          <p:attrName>fillcolor</p:attrName>
                                        </p:attrNameLst>
                                      </p:cBhvr>
                                      <p:by>
                                        <p:hsl h="0" s="-70588" l="0"/>
                                      </p:by>
                                    </p:animClr>
                                    <p:animClr clrSpc="hsl" dir="cw">
                                      <p:cBhvr>
                                        <p:cTn id="75" dur="500" fill="hold"/>
                                        <p:tgtEl>
                                          <p:spTgt spid="7">
                                            <p:txEl>
                                              <p:pRg st="5" end="5"/>
                                            </p:txEl>
                                          </p:spTgt>
                                        </p:tgtEl>
                                        <p:attrNameLst>
                                          <p:attrName>stroke.color</p:attrName>
                                        </p:attrNameLst>
                                      </p:cBhvr>
                                      <p:by>
                                        <p:hsl h="0" s="-70588" l="0"/>
                                      </p:by>
                                    </p:animClr>
                                    <p:set>
                                      <p:cBhvr>
                                        <p:cTn id="76" dur="500" fill="hold"/>
                                        <p:tgtEl>
                                          <p:spTgt spid="7">
                                            <p:txEl>
                                              <p:pRg st="5" end="5"/>
                                            </p:txEl>
                                          </p:spTgt>
                                        </p:tgtEl>
                                        <p:attrNameLst>
                                          <p:attrName>fill.type</p:attrName>
                                        </p:attrNameLst>
                                      </p:cBhvr>
                                      <p:to>
                                        <p:strVal val="solid"/>
                                      </p:to>
                                    </p:set>
                                  </p:childTnLst>
                                </p:cTn>
                              </p:par>
                            </p:childTnLst>
                          </p:cTn>
                        </p:par>
                        <p:par>
                          <p:cTn id="77" fill="hold">
                            <p:stCondLst>
                              <p:cond delay="3500"/>
                            </p:stCondLst>
                            <p:childTnLst>
                              <p:par>
                                <p:cTn id="78" presetID="25" presetClass="emph" presetSubtype="0" fill="hold" grpId="0" nodeType="afterEffect">
                                  <p:stCondLst>
                                    <p:cond delay="0"/>
                                  </p:stCondLst>
                                  <p:childTnLst>
                                    <p:animClr clrSpc="hsl" dir="cw">
                                      <p:cBhvr override="childStyle">
                                        <p:cTn id="79" dur="500" fill="hold"/>
                                        <p:tgtEl>
                                          <p:spTgt spid="7">
                                            <p:txEl>
                                              <p:pRg st="6" end="6"/>
                                            </p:txEl>
                                          </p:spTgt>
                                        </p:tgtEl>
                                        <p:attrNameLst>
                                          <p:attrName>style.color</p:attrName>
                                        </p:attrNameLst>
                                      </p:cBhvr>
                                      <p:by>
                                        <p:hsl h="0" s="-70588" l="0"/>
                                      </p:by>
                                    </p:animClr>
                                    <p:animClr clrSpc="hsl" dir="cw">
                                      <p:cBhvr>
                                        <p:cTn id="80" dur="500" fill="hold"/>
                                        <p:tgtEl>
                                          <p:spTgt spid="7">
                                            <p:txEl>
                                              <p:pRg st="6" end="6"/>
                                            </p:txEl>
                                          </p:spTgt>
                                        </p:tgtEl>
                                        <p:attrNameLst>
                                          <p:attrName>fillcolor</p:attrName>
                                        </p:attrNameLst>
                                      </p:cBhvr>
                                      <p:by>
                                        <p:hsl h="0" s="-70588" l="0"/>
                                      </p:by>
                                    </p:animClr>
                                    <p:animClr clrSpc="hsl" dir="cw">
                                      <p:cBhvr>
                                        <p:cTn id="81" dur="500" fill="hold"/>
                                        <p:tgtEl>
                                          <p:spTgt spid="7">
                                            <p:txEl>
                                              <p:pRg st="6" end="6"/>
                                            </p:txEl>
                                          </p:spTgt>
                                        </p:tgtEl>
                                        <p:attrNameLst>
                                          <p:attrName>stroke.color</p:attrName>
                                        </p:attrNameLst>
                                      </p:cBhvr>
                                      <p:by>
                                        <p:hsl h="0" s="-70588" l="0"/>
                                      </p:by>
                                    </p:animClr>
                                    <p:set>
                                      <p:cBhvr>
                                        <p:cTn id="82" dur="500" fill="hold"/>
                                        <p:tgtEl>
                                          <p:spTgt spid="7">
                                            <p:txEl>
                                              <p:pRg st="6" end="6"/>
                                            </p:txEl>
                                          </p:spTgt>
                                        </p:tgtEl>
                                        <p:attrNameLst>
                                          <p:attrName>fill.type</p:attrName>
                                        </p:attrNameLst>
                                      </p:cBhvr>
                                      <p:to>
                                        <p:strVal val="solid"/>
                                      </p:to>
                                    </p:set>
                                  </p:childTnLst>
                                </p:cTn>
                              </p:par>
                            </p:childTnLst>
                          </p:cTn>
                        </p:par>
                        <p:par>
                          <p:cTn id="83" fill="hold">
                            <p:stCondLst>
                              <p:cond delay="4000"/>
                            </p:stCondLst>
                            <p:childTnLst>
                              <p:par>
                                <p:cTn id="84" presetID="25" presetClass="emph" presetSubtype="0" fill="hold" grpId="0" nodeType="afterEffect">
                                  <p:stCondLst>
                                    <p:cond delay="0"/>
                                  </p:stCondLst>
                                  <p:childTnLst>
                                    <p:animClr clrSpc="hsl" dir="cw">
                                      <p:cBhvr override="childStyle">
                                        <p:cTn id="85" dur="500" fill="hold"/>
                                        <p:tgtEl>
                                          <p:spTgt spid="7">
                                            <p:txEl>
                                              <p:pRg st="7" end="7"/>
                                            </p:txEl>
                                          </p:spTgt>
                                        </p:tgtEl>
                                        <p:attrNameLst>
                                          <p:attrName>style.color</p:attrName>
                                        </p:attrNameLst>
                                      </p:cBhvr>
                                      <p:by>
                                        <p:hsl h="0" s="-70588" l="0"/>
                                      </p:by>
                                    </p:animClr>
                                    <p:animClr clrSpc="hsl" dir="cw">
                                      <p:cBhvr>
                                        <p:cTn id="86" dur="500" fill="hold"/>
                                        <p:tgtEl>
                                          <p:spTgt spid="7">
                                            <p:txEl>
                                              <p:pRg st="7" end="7"/>
                                            </p:txEl>
                                          </p:spTgt>
                                        </p:tgtEl>
                                        <p:attrNameLst>
                                          <p:attrName>fillcolor</p:attrName>
                                        </p:attrNameLst>
                                      </p:cBhvr>
                                      <p:by>
                                        <p:hsl h="0" s="-70588" l="0"/>
                                      </p:by>
                                    </p:animClr>
                                    <p:animClr clrSpc="hsl" dir="cw">
                                      <p:cBhvr>
                                        <p:cTn id="87" dur="500" fill="hold"/>
                                        <p:tgtEl>
                                          <p:spTgt spid="7">
                                            <p:txEl>
                                              <p:pRg st="7" end="7"/>
                                            </p:txEl>
                                          </p:spTgt>
                                        </p:tgtEl>
                                        <p:attrNameLst>
                                          <p:attrName>stroke.color</p:attrName>
                                        </p:attrNameLst>
                                      </p:cBhvr>
                                      <p:by>
                                        <p:hsl h="0" s="-70588" l="0"/>
                                      </p:by>
                                    </p:animClr>
                                    <p:set>
                                      <p:cBhvr>
                                        <p:cTn id="88" dur="500" fill="hold"/>
                                        <p:tgtEl>
                                          <p:spTgt spid="7">
                                            <p:txEl>
                                              <p:pRg st="7" end="7"/>
                                            </p:txEl>
                                          </p:spTgt>
                                        </p:tgtEl>
                                        <p:attrNameLst>
                                          <p:attrName>fill.type</p:attrName>
                                        </p:attrNameLst>
                                      </p:cBhvr>
                                      <p:to>
                                        <p:strVal val="solid"/>
                                      </p:to>
                                    </p:set>
                                  </p:childTnLst>
                                </p:cTn>
                              </p:par>
                            </p:childTnLst>
                          </p:cTn>
                        </p:par>
                        <p:par>
                          <p:cTn id="89" fill="hold">
                            <p:stCondLst>
                              <p:cond delay="4500"/>
                            </p:stCondLst>
                            <p:childTnLst>
                              <p:par>
                                <p:cTn id="90" presetID="25" presetClass="emph" presetSubtype="0" fill="hold" grpId="0" nodeType="afterEffect">
                                  <p:stCondLst>
                                    <p:cond delay="0"/>
                                  </p:stCondLst>
                                  <p:childTnLst>
                                    <p:animClr clrSpc="hsl" dir="cw">
                                      <p:cBhvr override="childStyle">
                                        <p:cTn id="91" dur="500" fill="hold"/>
                                        <p:tgtEl>
                                          <p:spTgt spid="7">
                                            <p:txEl>
                                              <p:pRg st="8" end="8"/>
                                            </p:txEl>
                                          </p:spTgt>
                                        </p:tgtEl>
                                        <p:attrNameLst>
                                          <p:attrName>style.color</p:attrName>
                                        </p:attrNameLst>
                                      </p:cBhvr>
                                      <p:by>
                                        <p:hsl h="0" s="-70588" l="0"/>
                                      </p:by>
                                    </p:animClr>
                                    <p:animClr clrSpc="hsl" dir="cw">
                                      <p:cBhvr>
                                        <p:cTn id="92" dur="500" fill="hold"/>
                                        <p:tgtEl>
                                          <p:spTgt spid="7">
                                            <p:txEl>
                                              <p:pRg st="8" end="8"/>
                                            </p:txEl>
                                          </p:spTgt>
                                        </p:tgtEl>
                                        <p:attrNameLst>
                                          <p:attrName>fillcolor</p:attrName>
                                        </p:attrNameLst>
                                      </p:cBhvr>
                                      <p:by>
                                        <p:hsl h="0" s="-70588" l="0"/>
                                      </p:by>
                                    </p:animClr>
                                    <p:animClr clrSpc="hsl" dir="cw">
                                      <p:cBhvr>
                                        <p:cTn id="93" dur="500" fill="hold"/>
                                        <p:tgtEl>
                                          <p:spTgt spid="7">
                                            <p:txEl>
                                              <p:pRg st="8" end="8"/>
                                            </p:txEl>
                                          </p:spTgt>
                                        </p:tgtEl>
                                        <p:attrNameLst>
                                          <p:attrName>stroke.color</p:attrName>
                                        </p:attrNameLst>
                                      </p:cBhvr>
                                      <p:by>
                                        <p:hsl h="0" s="-70588" l="0"/>
                                      </p:by>
                                    </p:animClr>
                                    <p:set>
                                      <p:cBhvr>
                                        <p:cTn id="94" dur="500" fill="hold"/>
                                        <p:tgtEl>
                                          <p:spTgt spid="7">
                                            <p:txEl>
                                              <p:pRg st="8" end="8"/>
                                            </p:txEl>
                                          </p:spTgt>
                                        </p:tgtEl>
                                        <p:attrNameLst>
                                          <p:attrName>fill.type</p:attrName>
                                        </p:attrNameLst>
                                      </p:cBhvr>
                                      <p:to>
                                        <p:strVal val="solid"/>
                                      </p:to>
                                    </p:set>
                                  </p:childTnLst>
                                </p:cTn>
                              </p:par>
                            </p:childTnLst>
                          </p:cTn>
                        </p:par>
                        <p:par>
                          <p:cTn id="95" fill="hold">
                            <p:stCondLst>
                              <p:cond delay="5000"/>
                            </p:stCondLst>
                            <p:childTnLst>
                              <p:par>
                                <p:cTn id="96" presetID="25" presetClass="emph" presetSubtype="0" fill="hold" grpId="0" nodeType="afterEffect">
                                  <p:stCondLst>
                                    <p:cond delay="0"/>
                                  </p:stCondLst>
                                  <p:childTnLst>
                                    <p:animClr clrSpc="hsl" dir="cw">
                                      <p:cBhvr override="childStyle">
                                        <p:cTn id="97" dur="500" fill="hold"/>
                                        <p:tgtEl>
                                          <p:spTgt spid="7">
                                            <p:txEl>
                                              <p:pRg st="9" end="9"/>
                                            </p:txEl>
                                          </p:spTgt>
                                        </p:tgtEl>
                                        <p:attrNameLst>
                                          <p:attrName>style.color</p:attrName>
                                        </p:attrNameLst>
                                      </p:cBhvr>
                                      <p:by>
                                        <p:hsl h="0" s="-70588" l="0"/>
                                      </p:by>
                                    </p:animClr>
                                    <p:animClr clrSpc="hsl" dir="cw">
                                      <p:cBhvr>
                                        <p:cTn id="98" dur="500" fill="hold"/>
                                        <p:tgtEl>
                                          <p:spTgt spid="7">
                                            <p:txEl>
                                              <p:pRg st="9" end="9"/>
                                            </p:txEl>
                                          </p:spTgt>
                                        </p:tgtEl>
                                        <p:attrNameLst>
                                          <p:attrName>fillcolor</p:attrName>
                                        </p:attrNameLst>
                                      </p:cBhvr>
                                      <p:by>
                                        <p:hsl h="0" s="-70588" l="0"/>
                                      </p:by>
                                    </p:animClr>
                                    <p:animClr clrSpc="hsl" dir="cw">
                                      <p:cBhvr>
                                        <p:cTn id="99" dur="500" fill="hold"/>
                                        <p:tgtEl>
                                          <p:spTgt spid="7">
                                            <p:txEl>
                                              <p:pRg st="9" end="9"/>
                                            </p:txEl>
                                          </p:spTgt>
                                        </p:tgtEl>
                                        <p:attrNameLst>
                                          <p:attrName>stroke.color</p:attrName>
                                        </p:attrNameLst>
                                      </p:cBhvr>
                                      <p:by>
                                        <p:hsl h="0" s="-70588" l="0"/>
                                      </p:by>
                                    </p:animClr>
                                    <p:set>
                                      <p:cBhvr>
                                        <p:cTn id="100" dur="500" fill="hold"/>
                                        <p:tgtEl>
                                          <p:spTgt spid="7">
                                            <p:txEl>
                                              <p:pRg st="9" end="9"/>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BIRR in Ethics</a:t>
            </a:r>
            <a:endParaRPr lang="en-GB" dirty="0"/>
          </a:p>
        </p:txBody>
      </p:sp>
      <p:sp>
        <p:nvSpPr>
          <p:cNvPr id="3" name="Text Placeholder 2"/>
          <p:cNvSpPr>
            <a:spLocks noGrp="1"/>
          </p:cNvSpPr>
          <p:nvPr>
            <p:ph type="body" idx="1"/>
          </p:nvPr>
        </p:nvSpPr>
        <p:spPr/>
        <p:txBody>
          <a:bodyPr/>
          <a:lstStyle/>
          <a:p>
            <a:r>
              <a:rPr lang="en-GB" dirty="0" smtClean="0"/>
              <a:t>Spend money on Relatives</a:t>
            </a:r>
            <a:endParaRPr lang="en-GB" dirty="0"/>
          </a:p>
        </p:txBody>
      </p:sp>
      <p:sp>
        <p:nvSpPr>
          <p:cNvPr id="5" name="Text Placeholder 4"/>
          <p:cNvSpPr>
            <a:spLocks noGrp="1"/>
          </p:cNvSpPr>
          <p:nvPr>
            <p:ph type="body" sz="half" idx="18"/>
          </p:nvPr>
        </p:nvSpPr>
        <p:spPr>
          <a:xfrm>
            <a:off x="1154953" y="5109107"/>
            <a:ext cx="3050437" cy="1748893"/>
          </a:xfrm>
        </p:spPr>
        <p:txBody>
          <a:bodyPr>
            <a:normAutofit/>
          </a:bodyPr>
          <a:lstStyle/>
          <a:p>
            <a:r>
              <a:rPr lang="en-GB" dirty="0"/>
              <a:t>R</a:t>
            </a:r>
            <a:r>
              <a:rPr lang="en-GB" dirty="0" smtClean="0"/>
              <a:t>elatives who </a:t>
            </a:r>
            <a:r>
              <a:rPr lang="en-GB" dirty="0"/>
              <a:t>are </a:t>
            </a:r>
            <a:r>
              <a:rPr lang="en-GB" dirty="0" smtClean="0"/>
              <a:t>poor. This helps in strengthening </a:t>
            </a:r>
            <a:r>
              <a:rPr lang="en-GB" dirty="0"/>
              <a:t>the bonds of love and trust within the family unit, </a:t>
            </a:r>
            <a:r>
              <a:rPr lang="en-GB" dirty="0" smtClean="0"/>
              <a:t>maintaining the ties of kinship, </a:t>
            </a:r>
            <a:r>
              <a:rPr lang="en-GB" dirty="0"/>
              <a:t>and preserves the dignity of its </a:t>
            </a:r>
            <a:r>
              <a:rPr lang="en-GB" dirty="0" smtClean="0"/>
              <a:t>members.</a:t>
            </a:r>
            <a:endParaRPr lang="en-GB" dirty="0"/>
          </a:p>
        </p:txBody>
      </p:sp>
      <p:sp>
        <p:nvSpPr>
          <p:cNvPr id="6" name="Text Placeholder 5"/>
          <p:cNvSpPr>
            <a:spLocks noGrp="1"/>
          </p:cNvSpPr>
          <p:nvPr>
            <p:ph type="body" sz="quarter" idx="3"/>
          </p:nvPr>
        </p:nvSpPr>
        <p:spPr>
          <a:xfrm>
            <a:off x="4572537" y="4437596"/>
            <a:ext cx="3046766" cy="651156"/>
          </a:xfrm>
        </p:spPr>
        <p:txBody>
          <a:bodyPr/>
          <a:lstStyle/>
          <a:p>
            <a:r>
              <a:rPr lang="en-GB" dirty="0" smtClean="0"/>
              <a:t>Spend money on Orphans</a:t>
            </a:r>
            <a:endParaRPr lang="en-GB" dirty="0"/>
          </a:p>
        </p:txBody>
      </p:sp>
      <p:pic>
        <p:nvPicPr>
          <p:cNvPr id="15" name="Picture Placeholder 14"/>
          <p:cNvPicPr>
            <a:picLocks noGrp="1" noChangeAspect="1"/>
          </p:cNvPicPr>
          <p:nvPr>
            <p:ph type="pic" idx="21"/>
          </p:nvPr>
        </p:nvPicPr>
        <p:blipFill>
          <a:blip r:embed="rId2">
            <a:extLst>
              <a:ext uri="{28A0092B-C50C-407E-A947-70E740481C1C}">
                <a14:useLocalDpi xmlns:a14="http://schemas.microsoft.com/office/drawing/2010/main" val="0"/>
              </a:ext>
            </a:extLst>
          </a:blip>
          <a:srcRect t="6733" b="6733"/>
          <a:stretch>
            <a:fillRect/>
          </a:stretch>
        </p:blipFill>
        <p:spPr/>
      </p:pic>
      <p:sp>
        <p:nvSpPr>
          <p:cNvPr id="8" name="Text Placeholder 7"/>
          <p:cNvSpPr>
            <a:spLocks noGrp="1"/>
          </p:cNvSpPr>
          <p:nvPr>
            <p:ph type="body" sz="half" idx="19"/>
          </p:nvPr>
        </p:nvSpPr>
        <p:spPr>
          <a:xfrm>
            <a:off x="4568865" y="5098277"/>
            <a:ext cx="3050438" cy="1454923"/>
          </a:xfrm>
        </p:spPr>
        <p:txBody>
          <a:bodyPr>
            <a:normAutofit lnSpcReduction="10000"/>
          </a:bodyPr>
          <a:lstStyle/>
          <a:p>
            <a:r>
              <a:rPr lang="en-GB" dirty="0"/>
              <a:t>Charity towards orphans in society achieves social justice and helps to save the young and the weak from homelessness, corruption and abuse. Taking care of orphans is highly meritorious.</a:t>
            </a:r>
          </a:p>
        </p:txBody>
      </p:sp>
      <p:sp>
        <p:nvSpPr>
          <p:cNvPr id="9" name="Text Placeholder 8"/>
          <p:cNvSpPr>
            <a:spLocks noGrp="1"/>
          </p:cNvSpPr>
          <p:nvPr>
            <p:ph type="body" sz="quarter" idx="13"/>
          </p:nvPr>
        </p:nvSpPr>
        <p:spPr>
          <a:xfrm>
            <a:off x="7983434" y="4437597"/>
            <a:ext cx="3050438" cy="651154"/>
          </a:xfrm>
        </p:spPr>
        <p:txBody>
          <a:bodyPr/>
          <a:lstStyle/>
          <a:p>
            <a:r>
              <a:rPr lang="en-GB" dirty="0" smtClean="0"/>
              <a:t>Spend money on Needy </a:t>
            </a:r>
            <a:endParaRPr lang="en-GB" dirty="0"/>
          </a:p>
        </p:txBody>
      </p:sp>
      <p:pic>
        <p:nvPicPr>
          <p:cNvPr id="16" name="Picture Placeholder 15"/>
          <p:cNvPicPr>
            <a:picLocks noGrp="1" noChangeAspect="1"/>
          </p:cNvPicPr>
          <p:nvPr>
            <p:ph type="pic" idx="22"/>
          </p:nvPr>
        </p:nvPicPr>
        <p:blipFill>
          <a:blip r:embed="rId3">
            <a:extLst>
              <a:ext uri="{28A0092B-C50C-407E-A947-70E740481C1C}">
                <a14:useLocalDpi xmlns:a14="http://schemas.microsoft.com/office/drawing/2010/main" val="0"/>
              </a:ext>
            </a:extLst>
          </a:blip>
          <a:srcRect t="16924" b="16924"/>
          <a:stretch>
            <a:fillRect/>
          </a:stretch>
        </p:blipFill>
        <p:spPr>
          <a:xfrm>
            <a:off x="8163031" y="2603500"/>
            <a:ext cx="2691242" cy="1591510"/>
          </a:xfrm>
        </p:spPr>
      </p:pic>
      <p:sp>
        <p:nvSpPr>
          <p:cNvPr id="11" name="Text Placeholder 10"/>
          <p:cNvSpPr>
            <a:spLocks noGrp="1"/>
          </p:cNvSpPr>
          <p:nvPr>
            <p:ph type="body" sz="half" idx="20"/>
          </p:nvPr>
        </p:nvSpPr>
        <p:spPr>
          <a:xfrm>
            <a:off x="7983435" y="5117878"/>
            <a:ext cx="3050437" cy="1673999"/>
          </a:xfrm>
        </p:spPr>
        <p:txBody>
          <a:bodyPr/>
          <a:lstStyle/>
          <a:p>
            <a:r>
              <a:rPr lang="en-GB" dirty="0" smtClean="0"/>
              <a:t>People who are living hand to mouth. These people don’t ask/beg or show poverty out of self-respect but you can recognise them from their faces and by our sensitivity. They truly deserve our help.</a:t>
            </a:r>
            <a:endParaRPr lang="en-GB" dirty="0"/>
          </a:p>
        </p:txBody>
      </p:sp>
      <p:pic>
        <p:nvPicPr>
          <p:cNvPr id="20" name="Picture Placeholder 19"/>
          <p:cNvPicPr>
            <a:picLocks noGrp="1" noChangeAspect="1"/>
          </p:cNvPicPr>
          <p:nvPr>
            <p:ph type="pic" idx="15"/>
          </p:nvPr>
        </p:nvPicPr>
        <p:blipFill>
          <a:blip r:embed="rId4">
            <a:extLst>
              <a:ext uri="{28A0092B-C50C-407E-A947-70E740481C1C}">
                <a14:useLocalDpi xmlns:a14="http://schemas.microsoft.com/office/drawing/2010/main" val="0"/>
              </a:ext>
            </a:extLst>
          </a:blip>
          <a:srcRect t="5539" b="5539"/>
          <a:stretch>
            <a:fillRect/>
          </a:stretch>
        </p:blipFill>
        <p:spPr/>
      </p:pic>
    </p:spTree>
    <p:extLst>
      <p:ext uri="{BB962C8B-B14F-4D97-AF65-F5344CB8AC3E}">
        <p14:creationId xmlns:p14="http://schemas.microsoft.com/office/powerpoint/2010/main" val="546881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additive="base">
                                        <p:cTn id="1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4"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 calcmode="lin" valueType="num">
                                      <p:cBhvr additive="base">
                                        <p:cTn id="24"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
                                            <p:txEl>
                                              <p:pRg st="0" end="0"/>
                                            </p:txEl>
                                          </p:spTgt>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 calcmode="lin" valueType="num">
                                      <p:cBhvr additive="base">
                                        <p:cTn id="28"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2" presetClass="entr" presetSubtype="4"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 calcmode="lin" valueType="num">
                                      <p:cBhvr additive="base">
                                        <p:cTn id="3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1">
                                            <p:txEl>
                                              <p:pRg st="0" end="0"/>
                                            </p:txEl>
                                          </p:spTgt>
                                        </p:tgtEl>
                                        <p:attrNameLst>
                                          <p:attrName>style.visibility</p:attrName>
                                        </p:attrNameLst>
                                      </p:cBhvr>
                                      <p:to>
                                        <p:strVal val="visible"/>
                                      </p:to>
                                    </p:set>
                                    <p:anim calcmode="lin" valueType="num">
                                      <p:cBhvr additive="base">
                                        <p:cTn id="4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6" grpId="0" build="p"/>
      <p:bldP spid="8" grpId="0" build="p"/>
      <p:bldP spid="9" grpId="0" build="p"/>
      <p:bldP spid="1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Birr in Ethics</a:t>
            </a:r>
            <a:endParaRPr lang="en-GB" dirty="0"/>
          </a:p>
        </p:txBody>
      </p:sp>
      <p:sp>
        <p:nvSpPr>
          <p:cNvPr id="3" name="Text Placeholder 2"/>
          <p:cNvSpPr>
            <a:spLocks noGrp="1"/>
          </p:cNvSpPr>
          <p:nvPr>
            <p:ph type="body" idx="1"/>
          </p:nvPr>
        </p:nvSpPr>
        <p:spPr>
          <a:xfrm>
            <a:off x="1154952" y="4351870"/>
            <a:ext cx="3050439" cy="576262"/>
          </a:xfrm>
        </p:spPr>
        <p:txBody>
          <a:bodyPr/>
          <a:lstStyle/>
          <a:p>
            <a:r>
              <a:rPr lang="en-GB" dirty="0" smtClean="0"/>
              <a:t>Spend money on Travellers</a:t>
            </a:r>
            <a:endParaRPr lang="en-GB" dirty="0"/>
          </a:p>
        </p:txBody>
      </p:sp>
      <p:pic>
        <p:nvPicPr>
          <p:cNvPr id="12" name="Picture Placeholder 11"/>
          <p:cNvPicPr>
            <a:picLocks noGrp="1" noChangeAspect="1"/>
          </p:cNvPicPr>
          <p:nvPr>
            <p:ph type="pic" idx="15"/>
          </p:nvPr>
        </p:nvPicPr>
        <p:blipFill>
          <a:blip r:embed="rId2">
            <a:extLst>
              <a:ext uri="{28A0092B-C50C-407E-A947-70E740481C1C}">
                <a14:useLocalDpi xmlns:a14="http://schemas.microsoft.com/office/drawing/2010/main" val="0"/>
              </a:ext>
            </a:extLst>
          </a:blip>
          <a:srcRect t="688" b="688"/>
          <a:stretch>
            <a:fillRect/>
          </a:stretch>
        </p:blipFill>
        <p:spPr>
          <a:xfrm>
            <a:off x="1334552" y="2464600"/>
            <a:ext cx="2691242" cy="1591510"/>
          </a:xfrm>
        </p:spPr>
      </p:pic>
      <p:sp>
        <p:nvSpPr>
          <p:cNvPr id="5" name="Text Placeholder 4"/>
          <p:cNvSpPr>
            <a:spLocks noGrp="1"/>
          </p:cNvSpPr>
          <p:nvPr>
            <p:ph type="body" sz="half" idx="18"/>
          </p:nvPr>
        </p:nvSpPr>
        <p:spPr>
          <a:xfrm>
            <a:off x="1154953" y="4880507"/>
            <a:ext cx="3050437" cy="1748893"/>
          </a:xfrm>
        </p:spPr>
        <p:txBody>
          <a:bodyPr>
            <a:noAutofit/>
          </a:bodyPr>
          <a:lstStyle/>
          <a:p>
            <a:pPr algn="just"/>
            <a:r>
              <a:rPr lang="en-GB" dirty="0" smtClean="0"/>
              <a:t>These are </a:t>
            </a:r>
            <a:r>
              <a:rPr lang="en-GB" dirty="0"/>
              <a:t>frequent travellers. They are those who may be well off otherwise, but while on journey, they have been confronted with difficulties such as having lost their money, ticket, identification cards </a:t>
            </a:r>
            <a:r>
              <a:rPr lang="en-GB" dirty="0" err="1"/>
              <a:t>etc</a:t>
            </a:r>
            <a:r>
              <a:rPr lang="en-GB" dirty="0"/>
              <a:t> and are therefore deserving of our help to overcome their problems.</a:t>
            </a:r>
          </a:p>
        </p:txBody>
      </p:sp>
      <p:sp>
        <p:nvSpPr>
          <p:cNvPr id="6" name="Text Placeholder 5"/>
          <p:cNvSpPr>
            <a:spLocks noGrp="1"/>
          </p:cNvSpPr>
          <p:nvPr>
            <p:ph type="body" sz="quarter" idx="3"/>
          </p:nvPr>
        </p:nvSpPr>
        <p:spPr>
          <a:xfrm>
            <a:off x="4572537" y="4266146"/>
            <a:ext cx="3046766" cy="651156"/>
          </a:xfrm>
        </p:spPr>
        <p:txBody>
          <a:bodyPr/>
          <a:lstStyle/>
          <a:p>
            <a:r>
              <a:rPr lang="en-GB" dirty="0" smtClean="0"/>
              <a:t>Spend money on one who ask</a:t>
            </a:r>
            <a:endParaRPr lang="en-GB" dirty="0"/>
          </a:p>
        </p:txBody>
      </p:sp>
      <p:pic>
        <p:nvPicPr>
          <p:cNvPr id="14" name="Picture Placeholder 13"/>
          <p:cNvPicPr>
            <a:picLocks noGrp="1" noChangeAspect="1"/>
          </p:cNvPicPr>
          <p:nvPr>
            <p:ph type="pic" idx="21"/>
          </p:nvPr>
        </p:nvPicPr>
        <p:blipFill>
          <a:blip r:embed="rId3">
            <a:extLst>
              <a:ext uri="{28A0092B-C50C-407E-A947-70E740481C1C}">
                <a14:useLocalDpi xmlns:a14="http://schemas.microsoft.com/office/drawing/2010/main" val="0"/>
              </a:ext>
            </a:extLst>
          </a:blip>
          <a:srcRect t="5539" b="5539"/>
          <a:stretch>
            <a:fillRect/>
          </a:stretch>
        </p:blipFill>
        <p:spPr>
          <a:xfrm>
            <a:off x="4748463" y="2522475"/>
            <a:ext cx="2691241" cy="1591510"/>
          </a:xfrm>
        </p:spPr>
      </p:pic>
      <p:sp>
        <p:nvSpPr>
          <p:cNvPr id="8" name="Text Placeholder 7"/>
          <p:cNvSpPr>
            <a:spLocks noGrp="1"/>
          </p:cNvSpPr>
          <p:nvPr>
            <p:ph type="body" sz="half" idx="19"/>
          </p:nvPr>
        </p:nvSpPr>
        <p:spPr>
          <a:xfrm>
            <a:off x="4568865" y="4926826"/>
            <a:ext cx="3050438" cy="1931174"/>
          </a:xfrm>
        </p:spPr>
        <p:txBody>
          <a:bodyPr>
            <a:normAutofit/>
          </a:bodyPr>
          <a:lstStyle/>
          <a:p>
            <a:r>
              <a:rPr lang="en-GB" dirty="0" smtClean="0"/>
              <a:t>Islam discourages people to ask in order to maintain dignity and honour. When people ask, we are advised not to scold them and scorn at them. We shall still help them but advise them not to beg. </a:t>
            </a:r>
            <a:endParaRPr lang="en-GB" dirty="0"/>
          </a:p>
        </p:txBody>
      </p:sp>
      <p:sp>
        <p:nvSpPr>
          <p:cNvPr id="9" name="Text Placeholder 8"/>
          <p:cNvSpPr>
            <a:spLocks noGrp="1"/>
          </p:cNvSpPr>
          <p:nvPr>
            <p:ph type="body" sz="quarter" idx="13"/>
          </p:nvPr>
        </p:nvSpPr>
        <p:spPr>
          <a:xfrm>
            <a:off x="7983434" y="4275672"/>
            <a:ext cx="3050438" cy="651154"/>
          </a:xfrm>
        </p:spPr>
        <p:txBody>
          <a:bodyPr/>
          <a:lstStyle/>
          <a:p>
            <a:r>
              <a:rPr lang="en-GB" dirty="0" smtClean="0"/>
              <a:t>Spend money on freeing slaves </a:t>
            </a:r>
            <a:endParaRPr lang="en-GB" dirty="0"/>
          </a:p>
        </p:txBody>
      </p:sp>
      <p:pic>
        <p:nvPicPr>
          <p:cNvPr id="13" name="Picture Placeholder 12"/>
          <p:cNvPicPr>
            <a:picLocks noGrp="1" noChangeAspect="1"/>
          </p:cNvPicPr>
          <p:nvPr>
            <p:ph type="pic" idx="22"/>
          </p:nvPr>
        </p:nvPicPr>
        <p:blipFill>
          <a:blip r:embed="rId4">
            <a:extLst>
              <a:ext uri="{28A0092B-C50C-407E-A947-70E740481C1C}">
                <a14:useLocalDpi xmlns:a14="http://schemas.microsoft.com/office/drawing/2010/main" val="0"/>
              </a:ext>
            </a:extLst>
          </a:blip>
          <a:srcRect t="20413" b="20413"/>
          <a:stretch>
            <a:fillRect/>
          </a:stretch>
        </p:blipFill>
        <p:spPr>
          <a:xfrm>
            <a:off x="8163031" y="2534050"/>
            <a:ext cx="2691242" cy="1591510"/>
          </a:xfrm>
        </p:spPr>
      </p:pic>
      <p:sp>
        <p:nvSpPr>
          <p:cNvPr id="11" name="Text Placeholder 10"/>
          <p:cNvSpPr>
            <a:spLocks noGrp="1"/>
          </p:cNvSpPr>
          <p:nvPr>
            <p:ph type="body" sz="half" idx="20"/>
          </p:nvPr>
        </p:nvSpPr>
        <p:spPr>
          <a:xfrm>
            <a:off x="7983434" y="5007488"/>
            <a:ext cx="3050437" cy="1782562"/>
          </a:xfrm>
        </p:spPr>
        <p:txBody>
          <a:bodyPr>
            <a:normAutofit lnSpcReduction="10000"/>
          </a:bodyPr>
          <a:lstStyle/>
          <a:p>
            <a:r>
              <a:rPr lang="en-GB" dirty="0" smtClean="0"/>
              <a:t>These are prisoners of war, slaves and innocent people in jail</a:t>
            </a:r>
            <a:r>
              <a:rPr lang="en-GB" dirty="0"/>
              <a:t>. </a:t>
            </a:r>
            <a:r>
              <a:rPr lang="en-GB" dirty="0" smtClean="0"/>
              <a:t>The </a:t>
            </a:r>
            <a:r>
              <a:rPr lang="en-GB" dirty="0"/>
              <a:t>scholars are of the opinion that in contemporary times, settling debts of Muslims who genuinely need to be extricated from financial debts falls into this </a:t>
            </a:r>
            <a:r>
              <a:rPr lang="en-GB" dirty="0" smtClean="0"/>
              <a:t>category</a:t>
            </a:r>
            <a:r>
              <a:rPr lang="en-GB" dirty="0"/>
              <a:t> </a:t>
            </a:r>
            <a:r>
              <a:rPr lang="en-GB" dirty="0" smtClean="0"/>
              <a:t>also. Allah knows best.</a:t>
            </a:r>
            <a:endParaRPr lang="en-GB" dirty="0"/>
          </a:p>
        </p:txBody>
      </p:sp>
    </p:spTree>
    <p:extLst>
      <p:ext uri="{BB962C8B-B14F-4D97-AF65-F5344CB8AC3E}">
        <p14:creationId xmlns:p14="http://schemas.microsoft.com/office/powerpoint/2010/main" val="489917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wipe(down)">
                                      <p:cBhvr>
                                        <p:cTn id="10" dur="500"/>
                                        <p:tgtEl>
                                          <p:spTgt spid="6">
                                            <p:txEl>
                                              <p:pRg st="0" end="0"/>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wipe(down)">
                                      <p:cBhvr>
                                        <p:cTn id="13" dur="500"/>
                                        <p:tgtEl>
                                          <p:spTgt spid="8">
                                            <p:txEl>
                                              <p:pRg st="0" end="0"/>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wipe(down)">
                                      <p:cBhvr>
                                        <p:cTn id="19" dur="500"/>
                                        <p:tgtEl>
                                          <p:spTgt spid="9">
                                            <p:txEl>
                                              <p:pRg st="0" end="0"/>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wipe(down)">
                                      <p:cBhvr>
                                        <p:cTn id="22" dur="500"/>
                                        <p:tgtEl>
                                          <p:spTgt spid="11">
                                            <p:txEl>
                                              <p:pRg st="0" end="0"/>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00"/>
                                        <p:tgtEl>
                                          <p:spTgt spid="3">
                                            <p:txEl>
                                              <p:pRg st="0" end="0"/>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wipe(down)">
                                      <p:cBhvr>
                                        <p:cTn id="28" dur="500"/>
                                        <p:tgtEl>
                                          <p:spTgt spid="5">
                                            <p:txEl>
                                              <p:pRg st="0" end="0"/>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6" grpId="0" build="p"/>
      <p:bldP spid="9" grpId="0" build="p"/>
      <p:bldP spid="1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Birr in Ritual</a:t>
            </a:r>
            <a:endParaRPr lang="en-GB" dirty="0"/>
          </a:p>
        </p:txBody>
      </p:sp>
      <p:sp>
        <p:nvSpPr>
          <p:cNvPr id="3" name="Text Placeholder 2"/>
          <p:cNvSpPr>
            <a:spLocks noGrp="1"/>
          </p:cNvSpPr>
          <p:nvPr>
            <p:ph type="body" idx="1"/>
          </p:nvPr>
        </p:nvSpPr>
        <p:spPr>
          <a:xfrm>
            <a:off x="1189677" y="4162447"/>
            <a:ext cx="3050439" cy="576262"/>
          </a:xfrm>
        </p:spPr>
        <p:txBody>
          <a:bodyPr/>
          <a:lstStyle/>
          <a:p>
            <a:r>
              <a:rPr lang="en-GB" dirty="0" smtClean="0"/>
              <a:t>Establish Prayer</a:t>
            </a:r>
            <a:endParaRPr lang="en-GB" dirty="0"/>
          </a:p>
        </p:txBody>
      </p:sp>
      <p:pic>
        <p:nvPicPr>
          <p:cNvPr id="12" name="Picture Placeholder 11"/>
          <p:cNvPicPr>
            <a:picLocks noGrp="1" noChangeAspect="1"/>
          </p:cNvPicPr>
          <p:nvPr>
            <p:ph type="pic" idx="15"/>
          </p:nvPr>
        </p:nvPicPr>
        <p:blipFill>
          <a:blip r:embed="rId2">
            <a:extLst>
              <a:ext uri="{28A0092B-C50C-407E-A947-70E740481C1C}">
                <a14:useLocalDpi xmlns:a14="http://schemas.microsoft.com/office/drawing/2010/main" val="0"/>
              </a:ext>
            </a:extLst>
          </a:blip>
          <a:srcRect t="5539" b="5539"/>
          <a:stretch>
            <a:fillRect/>
          </a:stretch>
        </p:blipFill>
        <p:spPr>
          <a:xfrm>
            <a:off x="474562" y="2603500"/>
            <a:ext cx="3886728" cy="1591510"/>
          </a:xfrm>
        </p:spPr>
      </p:pic>
      <p:sp>
        <p:nvSpPr>
          <p:cNvPr id="5" name="Text Placeholder 4"/>
          <p:cNvSpPr>
            <a:spLocks noGrp="1"/>
          </p:cNvSpPr>
          <p:nvPr>
            <p:ph type="body" sz="half" idx="18"/>
          </p:nvPr>
        </p:nvSpPr>
        <p:spPr>
          <a:xfrm>
            <a:off x="474562" y="4802044"/>
            <a:ext cx="4109013" cy="2188728"/>
          </a:xfrm>
        </p:spPr>
        <p:txBody>
          <a:bodyPr>
            <a:normAutofit/>
          </a:bodyPr>
          <a:lstStyle/>
          <a:p>
            <a:r>
              <a:rPr lang="en-GB" sz="1600" dirty="0" smtClean="0"/>
              <a:t>Prayer is more than doing bodily movements and facing a certain direction. We have to give </a:t>
            </a:r>
            <a:r>
              <a:rPr lang="en-GB" sz="1600" dirty="0"/>
              <a:t>the prayer its due right; the </a:t>
            </a:r>
            <a:r>
              <a:rPr lang="en-GB" sz="1600" dirty="0" err="1" smtClean="0"/>
              <a:t>ruku</a:t>
            </a:r>
            <a:r>
              <a:rPr lang="en-GB" sz="1600" dirty="0"/>
              <a:t> </a:t>
            </a:r>
            <a:r>
              <a:rPr lang="en-GB" sz="1600" dirty="0" smtClean="0"/>
              <a:t>and </a:t>
            </a:r>
            <a:r>
              <a:rPr lang="en-GB" sz="1600" dirty="0" err="1" smtClean="0"/>
              <a:t>sajdah</a:t>
            </a:r>
            <a:r>
              <a:rPr lang="en-GB" sz="1600" dirty="0" smtClean="0"/>
              <a:t>. It is the act of total submission and devotion. It is obligatory to pray 5 times to gain spiritual strength.</a:t>
            </a:r>
            <a:endParaRPr lang="en-GB" sz="1600" dirty="0"/>
          </a:p>
        </p:txBody>
      </p:sp>
      <p:sp>
        <p:nvSpPr>
          <p:cNvPr id="6" name="Text Placeholder 5"/>
          <p:cNvSpPr>
            <a:spLocks noGrp="1"/>
          </p:cNvSpPr>
          <p:nvPr>
            <p:ph type="body" sz="quarter" idx="3"/>
          </p:nvPr>
        </p:nvSpPr>
        <p:spPr>
          <a:xfrm>
            <a:off x="7723488" y="4058288"/>
            <a:ext cx="3932217" cy="651156"/>
          </a:xfrm>
        </p:spPr>
        <p:txBody>
          <a:bodyPr/>
          <a:lstStyle/>
          <a:p>
            <a:pPr algn="ctr"/>
            <a:r>
              <a:rPr lang="en-GB" dirty="0" smtClean="0"/>
              <a:t>Give Zakat</a:t>
            </a:r>
            <a:endParaRPr lang="en-GB" dirty="0"/>
          </a:p>
        </p:txBody>
      </p:sp>
      <p:pic>
        <p:nvPicPr>
          <p:cNvPr id="13" name="Picture Placeholder 12"/>
          <p:cNvPicPr>
            <a:picLocks noGrp="1" noChangeAspect="1"/>
          </p:cNvPicPr>
          <p:nvPr>
            <p:ph type="pic" idx="21"/>
          </p:nvPr>
        </p:nvPicPr>
        <p:blipFill>
          <a:blip r:embed="rId3">
            <a:extLst>
              <a:ext uri="{28A0092B-C50C-407E-A947-70E740481C1C}">
                <a14:useLocalDpi xmlns:a14="http://schemas.microsoft.com/office/drawing/2010/main" val="0"/>
              </a:ext>
            </a:extLst>
          </a:blip>
          <a:srcRect t="16487" b="16487"/>
          <a:stretch>
            <a:fillRect/>
          </a:stretch>
        </p:blipFill>
        <p:spPr>
          <a:xfrm>
            <a:off x="7843016" y="2603500"/>
            <a:ext cx="3812690" cy="1592263"/>
          </a:xfrm>
        </p:spPr>
      </p:pic>
      <p:sp>
        <p:nvSpPr>
          <p:cNvPr id="8" name="Text Placeholder 7"/>
          <p:cNvSpPr>
            <a:spLocks noGrp="1"/>
          </p:cNvSpPr>
          <p:nvPr>
            <p:ph type="body" sz="half" idx="19"/>
          </p:nvPr>
        </p:nvSpPr>
        <p:spPr>
          <a:xfrm>
            <a:off x="7723488" y="4732596"/>
            <a:ext cx="4128988" cy="2125404"/>
          </a:xfrm>
        </p:spPr>
        <p:txBody>
          <a:bodyPr>
            <a:normAutofit/>
          </a:bodyPr>
          <a:lstStyle/>
          <a:p>
            <a:r>
              <a:rPr lang="en-GB" sz="1600" dirty="0"/>
              <a:t>Paying the obligatory charity (</a:t>
            </a:r>
            <a:r>
              <a:rPr lang="en-GB" sz="1600" dirty="0" err="1"/>
              <a:t>zakah</a:t>
            </a:r>
            <a:r>
              <a:rPr lang="en-GB" sz="1600" dirty="0"/>
              <a:t>) is another aspect of righteousness. This is a social tax instituted by Allah (SWT), the ultimate provider, as a token of the entitlement of the poor to a share in the wealth of the rich</a:t>
            </a:r>
            <a:r>
              <a:rPr lang="en-GB" sz="1600" dirty="0" smtClean="0"/>
              <a:t>. It purifies and increases one’s wealth.</a:t>
            </a:r>
            <a:endParaRPr lang="en-GB" sz="1600" dirty="0"/>
          </a:p>
        </p:txBody>
      </p:sp>
    </p:spTree>
    <p:extLst>
      <p:ext uri="{BB962C8B-B14F-4D97-AF65-F5344CB8AC3E}">
        <p14:creationId xmlns:p14="http://schemas.microsoft.com/office/powerpoint/2010/main" val="1683439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childTnLst>
                                </p:cTn>
                              </p:par>
                              <p:par>
                                <p:cTn id="12" presetID="14" presetClass="entr" presetSubtype="10"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randombar(horizontal)">
                                      <p:cBhvr>
                                        <p:cTn id="14" dur="500"/>
                                        <p:tgtEl>
                                          <p:spTgt spid="13"/>
                                        </p:tgtEl>
                                      </p:cBhvr>
                                    </p:animEffect>
                                  </p:childTnLst>
                                </p:cTn>
                              </p:par>
                              <p:par>
                                <p:cTn id="15" presetID="1" presetClass="entr" presetSubtype="0" fill="hold" nodeType="with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Al- Birr in Human dealings</a:t>
            </a:r>
            <a:endParaRPr lang="en-GB" dirty="0"/>
          </a:p>
        </p:txBody>
      </p:sp>
      <p:sp>
        <p:nvSpPr>
          <p:cNvPr id="3" name="Text Placeholder 2"/>
          <p:cNvSpPr>
            <a:spLocks noGrp="1"/>
          </p:cNvSpPr>
          <p:nvPr>
            <p:ph type="body" sz="half" idx="2"/>
          </p:nvPr>
        </p:nvSpPr>
        <p:spPr>
          <a:xfrm>
            <a:off x="1154954" y="3230781"/>
            <a:ext cx="7051497" cy="3135292"/>
          </a:xfrm>
        </p:spPr>
        <p:txBody>
          <a:bodyPr/>
          <a:lstStyle/>
          <a:p>
            <a:r>
              <a:rPr lang="en-GB" dirty="0"/>
              <a:t>Another aspect of real virtue (al-Birr) is to </a:t>
            </a:r>
            <a:r>
              <a:rPr lang="en-GB" dirty="0" err="1"/>
              <a:t>fulfill</a:t>
            </a:r>
            <a:r>
              <a:rPr lang="en-GB" dirty="0"/>
              <a:t> one’s covenant and pledges. Staying by a contract entered into or the fulfilling of a promise made, is the essence of all dealings such as buying and selling, leasing, renting, partnership, marriage contracts, and all other trusts. </a:t>
            </a:r>
            <a:r>
              <a:rPr lang="en-GB" dirty="0" err="1"/>
              <a:t>Ayat</a:t>
            </a:r>
            <a:r>
              <a:rPr lang="en-GB" dirty="0"/>
              <a:t> al-Birr qualifies true righteous believers as those who </a:t>
            </a:r>
            <a:r>
              <a:rPr lang="en-GB" dirty="0" err="1"/>
              <a:t>fulfill</a:t>
            </a:r>
            <a:r>
              <a:rPr lang="en-GB" dirty="0"/>
              <a:t> their pledges.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7575" y="3934849"/>
            <a:ext cx="2628900" cy="1743075"/>
          </a:xfrm>
          <a:prstGeom prst="rect">
            <a:avLst/>
          </a:prstGeom>
        </p:spPr>
      </p:pic>
    </p:spTree>
    <p:extLst>
      <p:ext uri="{BB962C8B-B14F-4D97-AF65-F5344CB8AC3E}">
        <p14:creationId xmlns:p14="http://schemas.microsoft.com/office/powerpoint/2010/main" val="329459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10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Birr in Self - discipline</a:t>
            </a:r>
            <a:endParaRPr lang="en-GB" dirty="0"/>
          </a:p>
        </p:txBody>
      </p:sp>
      <p:sp>
        <p:nvSpPr>
          <p:cNvPr id="3" name="Text Placeholder 2"/>
          <p:cNvSpPr>
            <a:spLocks noGrp="1"/>
          </p:cNvSpPr>
          <p:nvPr>
            <p:ph type="body" idx="1"/>
          </p:nvPr>
        </p:nvSpPr>
        <p:spPr>
          <a:xfrm>
            <a:off x="1154954" y="2223754"/>
            <a:ext cx="3129168" cy="576262"/>
          </a:xfrm>
        </p:spPr>
        <p:txBody>
          <a:bodyPr/>
          <a:lstStyle/>
          <a:p>
            <a:r>
              <a:rPr lang="en-GB" u="sng" dirty="0" smtClean="0"/>
              <a:t>Patience in Poverty</a:t>
            </a:r>
            <a:endParaRPr lang="en-GB" u="sng" dirty="0"/>
          </a:p>
        </p:txBody>
      </p:sp>
      <p:sp>
        <p:nvSpPr>
          <p:cNvPr id="4" name="Text Placeholder 3"/>
          <p:cNvSpPr>
            <a:spLocks noGrp="1"/>
          </p:cNvSpPr>
          <p:nvPr>
            <p:ph type="body" sz="half" idx="15"/>
          </p:nvPr>
        </p:nvSpPr>
        <p:spPr>
          <a:xfrm>
            <a:off x="1154954" y="2905246"/>
            <a:ext cx="3035081" cy="3952754"/>
          </a:xfrm>
        </p:spPr>
        <p:txBody>
          <a:bodyPr>
            <a:normAutofit/>
          </a:bodyPr>
          <a:lstStyle/>
          <a:p>
            <a:pPr algn="just"/>
            <a:r>
              <a:rPr lang="en-GB" sz="1600" dirty="0"/>
              <a:t>Qualities of fortitude and forbearance are required while facing adversities such as fear, hardship of hunger, loss of life, loss of wealth, situations of conflicts, and so on. Patience is required in each one of these situations. Believers </a:t>
            </a:r>
            <a:r>
              <a:rPr lang="en-GB" sz="1600" dirty="0" smtClean="0"/>
              <a:t>must seek </a:t>
            </a:r>
            <a:r>
              <a:rPr lang="en-GB" sz="1600" dirty="0"/>
              <a:t>Allah’s help through patience and prayers. </a:t>
            </a:r>
          </a:p>
        </p:txBody>
      </p:sp>
      <p:sp>
        <p:nvSpPr>
          <p:cNvPr id="5" name="Text Placeholder 4"/>
          <p:cNvSpPr>
            <a:spLocks noGrp="1"/>
          </p:cNvSpPr>
          <p:nvPr>
            <p:ph type="body" sz="quarter" idx="3"/>
          </p:nvPr>
        </p:nvSpPr>
        <p:spPr>
          <a:xfrm>
            <a:off x="4398380" y="2221527"/>
            <a:ext cx="3356658" cy="576262"/>
          </a:xfrm>
        </p:spPr>
        <p:txBody>
          <a:bodyPr/>
          <a:lstStyle/>
          <a:p>
            <a:r>
              <a:rPr lang="en-GB" u="sng" dirty="0" smtClean="0"/>
              <a:t>Patience in Hardship</a:t>
            </a:r>
            <a:endParaRPr lang="en-GB" u="sng" dirty="0"/>
          </a:p>
        </p:txBody>
      </p:sp>
      <p:sp>
        <p:nvSpPr>
          <p:cNvPr id="6" name="Text Placeholder 5"/>
          <p:cNvSpPr>
            <a:spLocks noGrp="1"/>
          </p:cNvSpPr>
          <p:nvPr>
            <p:ph type="body" sz="half" idx="16"/>
          </p:nvPr>
        </p:nvSpPr>
        <p:spPr>
          <a:xfrm>
            <a:off x="4415785" y="2905246"/>
            <a:ext cx="3154058" cy="3952754"/>
          </a:xfrm>
        </p:spPr>
        <p:txBody>
          <a:bodyPr>
            <a:normAutofit lnSpcReduction="10000"/>
          </a:bodyPr>
          <a:lstStyle/>
          <a:p>
            <a:pPr algn="just"/>
            <a:r>
              <a:rPr lang="en-GB" sz="1600" dirty="0" smtClean="0"/>
              <a:t>The </a:t>
            </a:r>
            <a:r>
              <a:rPr lang="en-GB" sz="1600" dirty="0"/>
              <a:t>patience and endurance required to face the possible hardships of performing the various modes of worship like </a:t>
            </a:r>
            <a:r>
              <a:rPr lang="en-GB" sz="1600" dirty="0" smtClean="0"/>
              <a:t>praying and fasting </a:t>
            </a:r>
            <a:r>
              <a:rPr lang="en-GB" sz="1600" dirty="0"/>
              <a:t>because of changes of climatic conditions, changes in prayer timings, lack of amenities and facilities, fasting for long hours, cutting on sleep and so on. The obligatory rituals of worship have to be carried out patiently and persistently, no matter how difficult they may apparently appear to be</a:t>
            </a:r>
            <a:r>
              <a:rPr lang="en-GB" sz="1600" dirty="0" smtClean="0"/>
              <a:t>. Also times of death and sickness </a:t>
            </a:r>
            <a:endParaRPr lang="en-GB" sz="1600" dirty="0"/>
          </a:p>
        </p:txBody>
      </p:sp>
      <p:sp>
        <p:nvSpPr>
          <p:cNvPr id="7" name="Text Placeholder 6"/>
          <p:cNvSpPr>
            <a:spLocks noGrp="1"/>
          </p:cNvSpPr>
          <p:nvPr>
            <p:ph type="body" sz="quarter" idx="13"/>
          </p:nvPr>
        </p:nvSpPr>
        <p:spPr>
          <a:xfrm>
            <a:off x="7886700" y="2258483"/>
            <a:ext cx="3687984" cy="576261"/>
          </a:xfrm>
        </p:spPr>
        <p:txBody>
          <a:bodyPr/>
          <a:lstStyle/>
          <a:p>
            <a:r>
              <a:rPr lang="en-GB" u="sng" dirty="0" smtClean="0"/>
              <a:t>Patience during battles </a:t>
            </a:r>
            <a:endParaRPr lang="en-GB" u="sng" dirty="0"/>
          </a:p>
        </p:txBody>
      </p:sp>
      <p:sp>
        <p:nvSpPr>
          <p:cNvPr id="8" name="Text Placeholder 7"/>
          <p:cNvSpPr>
            <a:spLocks noGrp="1"/>
          </p:cNvSpPr>
          <p:nvPr>
            <p:ph type="body" sz="half" idx="17"/>
          </p:nvPr>
        </p:nvSpPr>
        <p:spPr>
          <a:xfrm>
            <a:off x="7886701" y="2857890"/>
            <a:ext cx="3572236" cy="3664439"/>
          </a:xfrm>
        </p:spPr>
        <p:txBody>
          <a:bodyPr/>
          <a:lstStyle/>
          <a:p>
            <a:pPr algn="just"/>
            <a:r>
              <a:rPr lang="en-GB" sz="1600" dirty="0"/>
              <a:t>Patience and restraint are especially required while facing oppression, repression, and injustices that may even culminate in extreme forms of physical and mental torture</a:t>
            </a:r>
            <a:r>
              <a:rPr lang="en-GB" dirty="0"/>
              <a:t>.</a:t>
            </a:r>
          </a:p>
        </p:txBody>
      </p:sp>
    </p:spTree>
    <p:extLst>
      <p:ext uri="{BB962C8B-B14F-4D97-AF65-F5344CB8AC3E}">
        <p14:creationId xmlns:p14="http://schemas.microsoft.com/office/powerpoint/2010/main" val="158982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 calcmode="lin" valueType="num">
                                      <p:cBhvr additive="base">
                                        <p:cTn id="1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 calcmode="lin" valueType="num">
                                      <p:cBhvr>
                                        <p:cTn id="20"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4">
                                            <p:txEl>
                                              <p:pRg st="0" end="0"/>
                                            </p:txEl>
                                          </p:spTgt>
                                        </p:tgtEl>
                                      </p:cBhvr>
                                    </p:animEffect>
                                  </p:childTnLst>
                                </p:cTn>
                              </p:par>
                            </p:childTnLst>
                          </p:cTn>
                        </p:par>
                        <p:par>
                          <p:cTn id="23" fill="hold">
                            <p:stCondLst>
                              <p:cond delay="1000"/>
                            </p:stCondLst>
                            <p:childTnLst>
                              <p:par>
                                <p:cTn id="24" presetID="53" presetClass="entr" presetSubtype="16" fill="hold" grpId="0" nodeType="after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 calcmode="lin" valueType="num">
                                      <p:cBhvr>
                                        <p:cTn id="26"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7"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28" dur="500"/>
                                        <p:tgtEl>
                                          <p:spTgt spid="6">
                                            <p:txEl>
                                              <p:pRg st="0" end="0"/>
                                            </p:txEl>
                                          </p:spTgt>
                                        </p:tgtEl>
                                      </p:cBhvr>
                                    </p:animEffect>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 calcmode="lin" valueType="num">
                                      <p:cBhvr>
                                        <p:cTn id="32"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33"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34"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P spid="6" grpId="0" build="p"/>
      <p:bldP spid="7" grpId="0" build="p"/>
      <p:bldP spid="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0830" y="992092"/>
            <a:ext cx="8453906" cy="2698249"/>
          </a:xfrm>
        </p:spPr>
        <p:txBody>
          <a:bodyPr/>
          <a:lstStyle/>
          <a:p>
            <a:pPr algn="ctr"/>
            <a:r>
              <a:rPr lang="ar-AE" dirty="0"/>
              <a:t>أُولَئِكَ الَّذِينَ صَدَقُوا وَأُولَئِكَ هُمُ الْمُتَّقُونَ</a:t>
            </a:r>
            <a:endParaRPr lang="en-GB" dirty="0"/>
          </a:p>
        </p:txBody>
      </p:sp>
      <p:sp>
        <p:nvSpPr>
          <p:cNvPr id="3" name="Text Placeholder 2"/>
          <p:cNvSpPr>
            <a:spLocks noGrp="1"/>
          </p:cNvSpPr>
          <p:nvPr>
            <p:ph type="body" sz="half" idx="13"/>
          </p:nvPr>
        </p:nvSpPr>
        <p:spPr>
          <a:xfrm>
            <a:off x="1581878" y="3217761"/>
            <a:ext cx="8453905" cy="891251"/>
          </a:xfrm>
        </p:spPr>
        <p:txBody>
          <a:bodyPr>
            <a:noAutofit/>
          </a:bodyPr>
          <a:lstStyle/>
          <a:p>
            <a:pPr algn="ctr"/>
            <a:r>
              <a:rPr lang="en-GB" sz="3200" dirty="0" smtClean="0"/>
              <a:t>Those </a:t>
            </a:r>
            <a:r>
              <a:rPr lang="en-GB" sz="3200" dirty="0"/>
              <a:t>are the people who are true. </a:t>
            </a:r>
            <a:endParaRPr lang="en-GB" sz="3200" dirty="0" smtClean="0"/>
          </a:p>
          <a:p>
            <a:pPr algn="ctr"/>
            <a:r>
              <a:rPr lang="en-GB" sz="3200" dirty="0" smtClean="0"/>
              <a:t>They </a:t>
            </a:r>
            <a:r>
              <a:rPr lang="en-GB" sz="3200" dirty="0"/>
              <a:t>are the people who have </a:t>
            </a:r>
            <a:r>
              <a:rPr lang="en-GB" sz="3200" dirty="0" err="1"/>
              <a:t>taqwa</a:t>
            </a:r>
            <a:endParaRPr lang="en-GB" sz="3200" dirty="0"/>
          </a:p>
        </p:txBody>
      </p:sp>
      <p:sp>
        <p:nvSpPr>
          <p:cNvPr id="4" name="Text Placeholder 3"/>
          <p:cNvSpPr>
            <a:spLocks noGrp="1"/>
          </p:cNvSpPr>
          <p:nvPr>
            <p:ph type="body" sz="half" idx="2"/>
          </p:nvPr>
        </p:nvSpPr>
        <p:spPr>
          <a:xfrm>
            <a:off x="405114" y="4906242"/>
            <a:ext cx="11239017" cy="1676400"/>
          </a:xfrm>
        </p:spPr>
        <p:txBody>
          <a:bodyPr/>
          <a:lstStyle/>
          <a:p>
            <a:r>
              <a:rPr lang="en-GB" dirty="0"/>
              <a:t>Such people are sincere in their faith and their commitment </a:t>
            </a:r>
            <a:r>
              <a:rPr lang="en-GB" dirty="0" smtClean="0"/>
              <a:t>to Allah (SWT). </a:t>
            </a:r>
            <a:r>
              <a:rPr lang="en-GB" dirty="0"/>
              <a:t>They prove themselves capable of translating that faith into a practical way of life. They </a:t>
            </a:r>
            <a:r>
              <a:rPr lang="en-GB" dirty="0" smtClean="0"/>
              <a:t>also fear Allah, </a:t>
            </a:r>
            <a:r>
              <a:rPr lang="en-GB" dirty="0"/>
              <a:t>because they are conscious of </a:t>
            </a:r>
            <a:r>
              <a:rPr lang="en-GB" dirty="0" smtClean="0"/>
              <a:t>HIM </a:t>
            </a:r>
            <a:r>
              <a:rPr lang="en-GB" dirty="0"/>
              <a:t>and of their bond with </a:t>
            </a:r>
            <a:r>
              <a:rPr lang="en-GB" dirty="0" smtClean="0"/>
              <a:t>HIS </a:t>
            </a:r>
            <a:r>
              <a:rPr lang="en-GB" dirty="0"/>
              <a:t>power and grace. They are conscientious in fulfilling their obligations towards </a:t>
            </a:r>
            <a:r>
              <a:rPr lang="en-GB" dirty="0" smtClean="0"/>
              <a:t>HIM.</a:t>
            </a:r>
            <a:endParaRPr lang="en-GB" dirty="0"/>
          </a:p>
        </p:txBody>
      </p:sp>
    </p:spTree>
    <p:extLst>
      <p:ext uri="{BB962C8B-B14F-4D97-AF65-F5344CB8AC3E}">
        <p14:creationId xmlns:p14="http://schemas.microsoft.com/office/powerpoint/2010/main" val="3932994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500"/>
                                        <p:tgtEl>
                                          <p:spTgt spid="3">
                                            <p:txEl>
                                              <p:pRg st="0" end="0"/>
                                            </p:txEl>
                                          </p:spTgt>
                                        </p:tgtEl>
                                      </p:cBhvr>
                                    </p:animEffect>
                                    <p:anim calcmode="lin" valueType="num">
                                      <p:cBhvr>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fade">
                                      <p:cBhvr>
                                        <p:cTn id="30" dur="500"/>
                                        <p:tgtEl>
                                          <p:spTgt spid="3">
                                            <p:txEl>
                                              <p:pRg st="1" end="1"/>
                                            </p:txEl>
                                          </p:spTgt>
                                        </p:tgtEl>
                                      </p:cBhvr>
                                    </p:animEffect>
                                    <p:anim calcmode="lin" valueType="num">
                                      <p:cBhvr>
                                        <p:cTn id="3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2"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16" presetClass="entr" presetSubtype="21" fill="hold" grpId="0" nodeType="afterEffect">
                                  <p:stCondLst>
                                    <p:cond delay="0"/>
                                  </p:stCondLst>
                                  <p:childTnLst>
                                    <p:set>
                                      <p:cBhvr>
                                        <p:cTn id="35" dur="1" fill="hold">
                                          <p:stCondLst>
                                            <p:cond delay="0"/>
                                          </p:stCondLst>
                                        </p:cTn>
                                        <p:tgtEl>
                                          <p:spTgt spid="4">
                                            <p:txEl>
                                              <p:pRg st="0" end="0"/>
                                            </p:txEl>
                                          </p:spTgt>
                                        </p:tgtEl>
                                        <p:attrNameLst>
                                          <p:attrName>style.visibility</p:attrName>
                                        </p:attrNameLst>
                                      </p:cBhvr>
                                      <p:to>
                                        <p:strVal val="visible"/>
                                      </p:to>
                                    </p:set>
                                    <p:animEffect transition="in" filter="barn(inVertical)">
                                      <p:cBhvr>
                                        <p:cTn id="36"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1420" y="3082370"/>
            <a:ext cx="8825660" cy="1822514"/>
          </a:xfrm>
        </p:spPr>
        <p:txBody>
          <a:bodyPr/>
          <a:lstStyle/>
          <a:p>
            <a:r>
              <a:rPr lang="en-GB" dirty="0" smtClean="0"/>
              <a:t>Sabeel-</a:t>
            </a:r>
            <a:r>
              <a:rPr lang="en-GB" dirty="0" err="1" smtClean="0"/>
              <a:t>ul</a:t>
            </a:r>
            <a:r>
              <a:rPr lang="en-GB" dirty="0" smtClean="0"/>
              <a:t>-Jannah 2015</a:t>
            </a:r>
            <a:endParaRPr lang="en-GB" dirty="0"/>
          </a:p>
        </p:txBody>
      </p:sp>
      <p:sp>
        <p:nvSpPr>
          <p:cNvPr id="3" name="Text Placeholder 2"/>
          <p:cNvSpPr>
            <a:spLocks noGrp="1"/>
          </p:cNvSpPr>
          <p:nvPr>
            <p:ph type="body" idx="1"/>
          </p:nvPr>
        </p:nvSpPr>
        <p:spPr>
          <a:xfrm>
            <a:off x="1154954" y="5033068"/>
            <a:ext cx="8825659" cy="1824932"/>
          </a:xfrm>
        </p:spPr>
        <p:txBody>
          <a:bodyPr>
            <a:normAutofit fontScale="92500" lnSpcReduction="20000"/>
          </a:bodyPr>
          <a:lstStyle/>
          <a:p>
            <a:endParaRPr lang="en-GB" b="1" dirty="0" smtClean="0"/>
          </a:p>
          <a:p>
            <a:r>
              <a:rPr lang="en-GB" b="1" dirty="0" smtClean="0"/>
              <a:t>Made by :</a:t>
            </a:r>
          </a:p>
          <a:p>
            <a:pPr marL="457200" indent="-457200">
              <a:buAutoNum type="arabicPeriod"/>
            </a:pPr>
            <a:r>
              <a:rPr lang="en-GB" b="1" dirty="0" err="1" smtClean="0"/>
              <a:t>Ghazalah</a:t>
            </a:r>
            <a:r>
              <a:rPr lang="en-GB" b="1" dirty="0" smtClean="0"/>
              <a:t> Rasheed</a:t>
            </a:r>
          </a:p>
          <a:p>
            <a:pPr marL="457200" indent="-457200">
              <a:buAutoNum type="arabicPeriod"/>
            </a:pPr>
            <a:r>
              <a:rPr lang="en-GB" b="1" dirty="0" err="1" smtClean="0"/>
              <a:t>Naila</a:t>
            </a:r>
            <a:r>
              <a:rPr lang="en-GB" b="1" dirty="0" smtClean="0"/>
              <a:t> </a:t>
            </a:r>
            <a:r>
              <a:rPr lang="en-GB" b="1" dirty="0" err="1" smtClean="0"/>
              <a:t>Kayani</a:t>
            </a:r>
            <a:endParaRPr lang="en-GB" b="1" dirty="0" smtClean="0"/>
          </a:p>
          <a:p>
            <a:pPr marL="457200" indent="-457200">
              <a:buAutoNum type="arabicPeriod"/>
            </a:pPr>
            <a:r>
              <a:rPr lang="en-GB" b="1" dirty="0" err="1" smtClean="0"/>
              <a:t>Kiran</a:t>
            </a:r>
            <a:r>
              <a:rPr lang="en-GB" b="1" dirty="0" smtClean="0"/>
              <a:t> Awan</a:t>
            </a:r>
          </a:p>
          <a:p>
            <a:endParaRPr lang="en-GB" dirty="0"/>
          </a:p>
        </p:txBody>
      </p:sp>
    </p:spTree>
    <p:extLst>
      <p:ext uri="{BB962C8B-B14F-4D97-AF65-F5344CB8AC3E}">
        <p14:creationId xmlns:p14="http://schemas.microsoft.com/office/powerpoint/2010/main" val="2995325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par>
                          <p:cTn id="11" fill="hold">
                            <p:stCondLst>
                              <p:cond delay="1450"/>
                            </p:stCondLst>
                            <p:childTnLst>
                              <p:par>
                                <p:cTn id="12" presetID="10" presetClass="emph" presetSubtype="0" fill="hold" grpId="0" nodeType="afterEffect">
                                  <p:stCondLst>
                                    <p:cond delay="0"/>
                                  </p:stCondLst>
                                  <p:childTnLst>
                                    <p:anim calcmode="discrete" valueType="str">
                                      <p:cBhvr override="childStyle">
                                        <p:cTn id="13" dur="1000" fill="hold"/>
                                        <p:tgtEl>
                                          <p:spTgt spid="3">
                                            <p:txEl>
                                              <p:pRg st="1" end="1"/>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par>
                          <p:cTn id="14" fill="hold">
                            <p:stCondLst>
                              <p:cond delay="2450"/>
                            </p:stCondLst>
                            <p:childTnLst>
                              <p:par>
                                <p:cTn id="15" presetID="10" presetClass="emph" presetSubtype="0" fill="hold" grpId="0" nodeType="afterEffect">
                                  <p:stCondLst>
                                    <p:cond delay="0"/>
                                  </p:stCondLst>
                                  <p:childTnLst>
                                    <p:anim calcmode="discrete" valueType="str">
                                      <p:cBhvr override="childStyle">
                                        <p:cTn id="16" dur="1000" fill="hold"/>
                                        <p:tgtEl>
                                          <p:spTgt spid="3">
                                            <p:txEl>
                                              <p:pRg st="2" end="2"/>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par>
                          <p:cTn id="17" fill="hold">
                            <p:stCondLst>
                              <p:cond delay="3450"/>
                            </p:stCondLst>
                            <p:childTnLst>
                              <p:par>
                                <p:cTn id="18" presetID="10" presetClass="emph" presetSubtype="0" fill="hold" grpId="0" nodeType="afterEffect">
                                  <p:stCondLst>
                                    <p:cond delay="0"/>
                                  </p:stCondLst>
                                  <p:childTnLst>
                                    <p:anim calcmode="discrete" valueType="str">
                                      <p:cBhvr override="childStyle">
                                        <p:cTn id="19" dur="1000" fill="hold"/>
                                        <p:tgtEl>
                                          <p:spTgt spid="3">
                                            <p:txEl>
                                              <p:pRg st="3" end="3"/>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par>
                          <p:cTn id="20" fill="hold">
                            <p:stCondLst>
                              <p:cond delay="4450"/>
                            </p:stCondLst>
                            <p:childTnLst>
                              <p:par>
                                <p:cTn id="21" presetID="10" presetClass="emph" presetSubtype="0" fill="hold" grpId="0" nodeType="afterEffect">
                                  <p:stCondLst>
                                    <p:cond delay="0"/>
                                  </p:stCondLst>
                                  <p:childTnLst>
                                    <p:anim calcmode="discrete" valueType="str">
                                      <p:cBhvr override="childStyle">
                                        <p:cTn id="22" dur="1000" fill="hold"/>
                                        <p:tgtEl>
                                          <p:spTgt spid="3">
                                            <p:txEl>
                                              <p:pRg st="4" end="4"/>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Surah Al-</a:t>
            </a:r>
            <a:r>
              <a:rPr lang="en-GB" dirty="0" err="1" smtClean="0"/>
              <a:t>Bakarah</a:t>
            </a:r>
            <a:r>
              <a:rPr lang="en-GB" dirty="0" smtClean="0"/>
              <a:t> </a:t>
            </a:r>
            <a:br>
              <a:rPr lang="en-GB" dirty="0" smtClean="0"/>
            </a:br>
            <a:r>
              <a:rPr lang="en-GB" dirty="0" err="1" smtClean="0"/>
              <a:t>Ayat</a:t>
            </a:r>
            <a:r>
              <a:rPr lang="en-GB" dirty="0" smtClean="0"/>
              <a:t> 177</a:t>
            </a:r>
            <a:endParaRPr lang="en-GB" dirty="0"/>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41826" y="2517058"/>
            <a:ext cx="5194905" cy="3502742"/>
          </a:xfrm>
        </p:spPr>
      </p:pic>
      <p:sp>
        <p:nvSpPr>
          <p:cNvPr id="6" name="Content Placeholder 5"/>
          <p:cNvSpPr>
            <a:spLocks noGrp="1"/>
          </p:cNvSpPr>
          <p:nvPr>
            <p:ph sz="half" idx="2"/>
          </p:nvPr>
        </p:nvSpPr>
        <p:spPr>
          <a:xfrm>
            <a:off x="6189048" y="2271254"/>
            <a:ext cx="5472011" cy="4277030"/>
          </a:xfrm>
        </p:spPr>
        <p:txBody>
          <a:bodyPr>
            <a:normAutofit lnSpcReduction="10000"/>
          </a:bodyPr>
          <a:lstStyle/>
          <a:p>
            <a:pPr marL="0" indent="0">
              <a:buNone/>
            </a:pPr>
            <a:endParaRPr lang="en-GB" dirty="0" smtClean="0"/>
          </a:p>
          <a:p>
            <a:pPr marL="0" indent="0" algn="just">
              <a:buNone/>
            </a:pPr>
            <a:r>
              <a:rPr lang="en-GB" dirty="0" smtClean="0"/>
              <a:t>Righteousness </a:t>
            </a:r>
            <a:r>
              <a:rPr lang="en-GB" dirty="0"/>
              <a:t>is not that you turn your faces toward the east or the west, but [true] righteousness is [in] one who believes in Allah , the Last Day, the angels, the Book, and the prophets and gives wealth, in spite of love for it, to relatives, orphans, the needy, the </a:t>
            </a:r>
            <a:r>
              <a:rPr lang="en-GB" dirty="0" smtClean="0"/>
              <a:t>traveller, </a:t>
            </a:r>
            <a:r>
              <a:rPr lang="en-GB" dirty="0"/>
              <a:t>those who ask [for help], and for freeing slaves; [and who] establishes prayer and gives </a:t>
            </a:r>
            <a:r>
              <a:rPr lang="en-GB" dirty="0" err="1"/>
              <a:t>zakah</a:t>
            </a:r>
            <a:r>
              <a:rPr lang="en-GB" dirty="0"/>
              <a:t>; [those who] </a:t>
            </a:r>
            <a:r>
              <a:rPr lang="en-GB" dirty="0" err="1"/>
              <a:t>fulfill</a:t>
            </a:r>
            <a:r>
              <a:rPr lang="en-GB" dirty="0"/>
              <a:t> their promise when they promise; and [those who] are patient in poverty and hardship and during battle. Those are the ones who have been true, and it is those who are the righteous</a:t>
            </a:r>
            <a:r>
              <a:rPr lang="en-GB" dirty="0" smtClean="0"/>
              <a:t>.</a:t>
            </a:r>
          </a:p>
          <a:p>
            <a:pPr marL="0" indent="0" algn="r">
              <a:buNone/>
            </a:pPr>
            <a:r>
              <a:rPr lang="en-GB" dirty="0" err="1" smtClean="0"/>
              <a:t>Sahih</a:t>
            </a:r>
            <a:r>
              <a:rPr lang="en-GB" dirty="0" smtClean="0"/>
              <a:t> International</a:t>
            </a:r>
            <a:endParaRPr lang="en-GB" dirty="0"/>
          </a:p>
        </p:txBody>
      </p:sp>
    </p:spTree>
    <p:extLst>
      <p:ext uri="{BB962C8B-B14F-4D97-AF65-F5344CB8AC3E}">
        <p14:creationId xmlns:p14="http://schemas.microsoft.com/office/powerpoint/2010/main" val="82667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r>
            <a:br>
              <a:rPr lang="en-GB" dirty="0" smtClean="0"/>
            </a:br>
            <a:r>
              <a:rPr lang="en-GB" dirty="0" smtClean="0"/>
              <a:t>DEFINATION </a:t>
            </a:r>
            <a:r>
              <a:rPr lang="en-GB" dirty="0"/>
              <a:t>OF AL-BIRR</a:t>
            </a:r>
            <a:br>
              <a:rPr lang="en-GB" dirty="0"/>
            </a:br>
            <a:endParaRPr lang="en-GB" dirty="0"/>
          </a:p>
        </p:txBody>
      </p:sp>
      <p:sp>
        <p:nvSpPr>
          <p:cNvPr id="4" name="Content Placeholder 3"/>
          <p:cNvSpPr>
            <a:spLocks noGrp="1"/>
          </p:cNvSpPr>
          <p:nvPr>
            <p:ph sz="half" idx="2"/>
          </p:nvPr>
        </p:nvSpPr>
        <p:spPr>
          <a:xfrm>
            <a:off x="550607" y="2802194"/>
            <a:ext cx="11139948" cy="3805083"/>
          </a:xfrm>
        </p:spPr>
        <p:txBody>
          <a:bodyPr>
            <a:normAutofit/>
          </a:bodyPr>
          <a:lstStyle/>
          <a:p>
            <a:r>
              <a:rPr lang="en-GB" dirty="0"/>
              <a:t>The word Birr has been variously translated as virtue, piety, righteousness, and charity. </a:t>
            </a:r>
            <a:endParaRPr lang="en-GB" dirty="0" smtClean="0"/>
          </a:p>
          <a:p>
            <a:r>
              <a:rPr lang="en-GB" dirty="0" smtClean="0"/>
              <a:t>It </a:t>
            </a:r>
            <a:r>
              <a:rPr lang="en-GB" dirty="0"/>
              <a:t>is derived from the root letters baa-</a:t>
            </a:r>
            <a:r>
              <a:rPr lang="en-GB" dirty="0" err="1"/>
              <a:t>raa</a:t>
            </a:r>
            <a:r>
              <a:rPr lang="en-GB" dirty="0"/>
              <a:t>-</a:t>
            </a:r>
            <a:r>
              <a:rPr lang="en-GB" dirty="0" err="1"/>
              <a:t>raa</a:t>
            </a:r>
            <a:r>
              <a:rPr lang="en-GB" dirty="0"/>
              <a:t>. The word Barr, meaning </a:t>
            </a:r>
            <a:r>
              <a:rPr lang="en-GB" dirty="0" smtClean="0"/>
              <a:t>land and the word Bahr, meaning sea </a:t>
            </a:r>
            <a:r>
              <a:rPr lang="en-GB" dirty="0"/>
              <a:t>or ocean </a:t>
            </a:r>
            <a:r>
              <a:rPr lang="en-GB" dirty="0" smtClean="0"/>
              <a:t>has the same root word. </a:t>
            </a:r>
            <a:r>
              <a:rPr lang="en-GB" dirty="0"/>
              <a:t>In olden days, whenever a man set out to sea (Bahr), he felt </a:t>
            </a:r>
            <a:r>
              <a:rPr lang="en-GB" dirty="0" smtClean="0"/>
              <a:t>unsafe and insecure </a:t>
            </a:r>
            <a:r>
              <a:rPr lang="en-GB" dirty="0"/>
              <a:t>because of the hazards involved in the sea voyage. He only </a:t>
            </a:r>
            <a:r>
              <a:rPr lang="en-GB" dirty="0" smtClean="0"/>
              <a:t>felt safe, happy </a:t>
            </a:r>
            <a:r>
              <a:rPr lang="en-GB" dirty="0"/>
              <a:t>and satisfied once he came back and set foot on land (Barr</a:t>
            </a:r>
            <a:r>
              <a:rPr lang="en-GB" dirty="0" smtClean="0"/>
              <a:t>).</a:t>
            </a:r>
          </a:p>
          <a:p>
            <a:r>
              <a:rPr lang="en-GB" dirty="0" smtClean="0"/>
              <a:t>Our actions can be divided into two categories. Either we act out of some urges coming from our animal instincts like eating and drinking to satisfy our hunger or thirst, or we do something to satisfy our spirit and soul. The actions we perform for the spiritual pleasure and inner happiness of our souls is actually Birr.</a:t>
            </a:r>
          </a:p>
          <a:p>
            <a:r>
              <a:rPr lang="en-GB" dirty="0"/>
              <a:t>The essence of the word </a:t>
            </a:r>
            <a:r>
              <a:rPr lang="en-GB" dirty="0" smtClean="0"/>
              <a:t>Birr in this </a:t>
            </a:r>
            <a:r>
              <a:rPr lang="en-GB" dirty="0" err="1" smtClean="0"/>
              <a:t>ayat</a:t>
            </a:r>
            <a:r>
              <a:rPr lang="en-GB" dirty="0" smtClean="0"/>
              <a:t> </a:t>
            </a:r>
            <a:r>
              <a:rPr lang="en-GB" dirty="0"/>
              <a:t>is the inner satisfaction, spiritual pleasure, internal sense of security (peace) and happiness that one gets in doing a good deed for the pleasure of Allah.</a:t>
            </a:r>
          </a:p>
          <a:p>
            <a:endParaRPr lang="en-GB" dirty="0" smtClean="0"/>
          </a:p>
          <a:p>
            <a:endParaRPr lang="en-GB" dirty="0"/>
          </a:p>
        </p:txBody>
      </p:sp>
    </p:spTree>
    <p:extLst>
      <p:ext uri="{BB962C8B-B14F-4D97-AF65-F5344CB8AC3E}">
        <p14:creationId xmlns:p14="http://schemas.microsoft.com/office/powerpoint/2010/main" val="1464965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9545" y="1647839"/>
            <a:ext cx="4351023" cy="2283824"/>
          </a:xfrm>
        </p:spPr>
        <p:txBody>
          <a:bodyPr/>
          <a:lstStyle/>
          <a:p>
            <a:r>
              <a:rPr lang="en-GB" dirty="0" smtClean="0"/>
              <a:t>THE NEED TO HAVE CODE OF VIRTUE</a:t>
            </a:r>
            <a:endParaRPr lang="en-GB" dirty="0"/>
          </a:p>
        </p:txBody>
      </p:sp>
      <p:sp>
        <p:nvSpPr>
          <p:cNvPr id="6" name="Rectangle 5"/>
          <p:cNvSpPr/>
          <p:nvPr/>
        </p:nvSpPr>
        <p:spPr>
          <a:xfrm>
            <a:off x="6791418" y="2565646"/>
            <a:ext cx="5453850" cy="3139321"/>
          </a:xfrm>
          <a:prstGeom prst="rect">
            <a:avLst/>
          </a:prstGeom>
        </p:spPr>
        <p:txBody>
          <a:bodyPr wrap="square">
            <a:spAutoFit/>
          </a:bodyPr>
          <a:lstStyle/>
          <a:p>
            <a:endParaRPr lang="en-GB" dirty="0" smtClean="0"/>
          </a:p>
          <a:p>
            <a:endParaRPr lang="en-GB" dirty="0"/>
          </a:p>
          <a:p>
            <a:endParaRPr lang="en-GB" dirty="0" smtClean="0"/>
          </a:p>
          <a:p>
            <a:endParaRPr lang="en-GB" dirty="0"/>
          </a:p>
          <a:p>
            <a:endParaRPr lang="en-GB" dirty="0" smtClean="0"/>
          </a:p>
          <a:p>
            <a:endParaRPr lang="en-GB" dirty="0"/>
          </a:p>
          <a:p>
            <a:r>
              <a:rPr lang="en-GB" dirty="0" smtClean="0"/>
              <a:t>In </a:t>
            </a:r>
            <a:r>
              <a:rPr lang="en-GB" dirty="0"/>
              <a:t>a society, different groups of people have different concepts of virtue and piety. If we were to look at the Muslim society, we find FOUR distinct groups of people having their own concepts of virtue and piety</a:t>
            </a:r>
          </a:p>
        </p:txBody>
      </p:sp>
      <p:sp>
        <p:nvSpPr>
          <p:cNvPr id="7" name="Rectangle 6"/>
          <p:cNvSpPr/>
          <p:nvPr/>
        </p:nvSpPr>
        <p:spPr>
          <a:xfrm>
            <a:off x="6782536" y="1898334"/>
            <a:ext cx="5193438" cy="1754326"/>
          </a:xfrm>
          <a:prstGeom prst="rect">
            <a:avLst/>
          </a:prstGeom>
        </p:spPr>
        <p:txBody>
          <a:bodyPr wrap="square">
            <a:spAutoFit/>
          </a:bodyPr>
          <a:lstStyle/>
          <a:p>
            <a:r>
              <a:rPr lang="en-GB" dirty="0"/>
              <a:t>Every human being needs food, water, and air for his bodily existence. Likewise, every human being, however immoral or unethical he may be has some concept of virtue and tries to live by it for his internal and spiritual satisfaction</a:t>
            </a:r>
          </a:p>
        </p:txBody>
      </p:sp>
    </p:spTree>
    <p:extLst>
      <p:ext uri="{BB962C8B-B14F-4D97-AF65-F5344CB8AC3E}">
        <p14:creationId xmlns:p14="http://schemas.microsoft.com/office/powerpoint/2010/main" val="3472372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NEED TO HAVE CODE OF VIRTUE</a:t>
            </a:r>
            <a:endParaRPr lang="en-GB" dirty="0"/>
          </a:p>
        </p:txBody>
      </p:sp>
      <p:sp>
        <p:nvSpPr>
          <p:cNvPr id="3" name="Text Placeholder 2"/>
          <p:cNvSpPr>
            <a:spLocks noGrp="1"/>
          </p:cNvSpPr>
          <p:nvPr>
            <p:ph type="body" idx="1"/>
          </p:nvPr>
        </p:nvSpPr>
        <p:spPr>
          <a:xfrm>
            <a:off x="702193" y="2603500"/>
            <a:ext cx="4825157" cy="576262"/>
          </a:xfrm>
        </p:spPr>
        <p:txBody>
          <a:bodyPr/>
          <a:lstStyle/>
          <a:p>
            <a:r>
              <a:rPr lang="en-GB" dirty="0" smtClean="0"/>
              <a:t>PEOPLE WHO ARE CONSIDERED GOOD IN THE SOCIETY</a:t>
            </a:r>
            <a:endParaRPr lang="en-GB" dirty="0"/>
          </a:p>
        </p:txBody>
      </p:sp>
      <p:sp>
        <p:nvSpPr>
          <p:cNvPr id="4" name="Content Placeholder 3"/>
          <p:cNvSpPr>
            <a:spLocks noGrp="1"/>
          </p:cNvSpPr>
          <p:nvPr>
            <p:ph sz="half" idx="2"/>
          </p:nvPr>
        </p:nvSpPr>
        <p:spPr>
          <a:xfrm>
            <a:off x="728832" y="3179762"/>
            <a:ext cx="4825158" cy="2840039"/>
          </a:xfrm>
        </p:spPr>
        <p:txBody>
          <a:bodyPr/>
          <a:lstStyle/>
          <a:p>
            <a:pPr algn="just"/>
            <a:r>
              <a:rPr lang="en-GB" dirty="0" smtClean="0"/>
              <a:t>They are more in number and considered good because they are successful and also perform religious duties like </a:t>
            </a:r>
            <a:r>
              <a:rPr lang="en-GB" dirty="0" err="1" smtClean="0"/>
              <a:t>namaz</a:t>
            </a:r>
            <a:r>
              <a:rPr lang="en-GB" dirty="0" smtClean="0"/>
              <a:t>, </a:t>
            </a:r>
            <a:r>
              <a:rPr lang="en-GB" dirty="0" err="1" smtClean="0"/>
              <a:t>roza</a:t>
            </a:r>
            <a:r>
              <a:rPr lang="en-GB" dirty="0" smtClean="0"/>
              <a:t>, hajj and zakat.</a:t>
            </a:r>
          </a:p>
          <a:p>
            <a:pPr algn="just"/>
            <a:r>
              <a:rPr lang="en-GB" dirty="0" smtClean="0"/>
              <a:t>However, they are indulged in activities that are forbidden like </a:t>
            </a:r>
            <a:r>
              <a:rPr lang="en-GB" dirty="0" err="1" smtClean="0"/>
              <a:t>Riba</a:t>
            </a:r>
            <a:r>
              <a:rPr lang="en-GB" dirty="0" smtClean="0"/>
              <a:t> in business, man-made rituals of wedding and other non-</a:t>
            </a:r>
            <a:r>
              <a:rPr lang="en-GB" dirty="0" err="1" smtClean="0"/>
              <a:t>muslim</a:t>
            </a:r>
            <a:r>
              <a:rPr lang="en-GB" dirty="0" smtClean="0"/>
              <a:t> celebrations, back-</a:t>
            </a:r>
            <a:r>
              <a:rPr lang="en-GB" dirty="0" err="1" smtClean="0"/>
              <a:t>bitting</a:t>
            </a:r>
            <a:r>
              <a:rPr lang="en-GB" dirty="0" smtClean="0"/>
              <a:t> </a:t>
            </a:r>
            <a:r>
              <a:rPr lang="en-GB" dirty="0" err="1" smtClean="0"/>
              <a:t>etc</a:t>
            </a:r>
            <a:endParaRPr lang="en-GB" dirty="0"/>
          </a:p>
        </p:txBody>
      </p:sp>
      <p:sp>
        <p:nvSpPr>
          <p:cNvPr id="5" name="Text Placeholder 4"/>
          <p:cNvSpPr>
            <a:spLocks noGrp="1"/>
          </p:cNvSpPr>
          <p:nvPr>
            <p:ph type="body" sz="quarter" idx="3"/>
          </p:nvPr>
        </p:nvSpPr>
        <p:spPr>
          <a:xfrm>
            <a:off x="6270858" y="2603500"/>
            <a:ext cx="4825159" cy="576262"/>
          </a:xfrm>
        </p:spPr>
        <p:txBody>
          <a:bodyPr/>
          <a:lstStyle/>
          <a:p>
            <a:r>
              <a:rPr lang="en-GB" dirty="0" smtClean="0"/>
              <a:t>PEOPLE WHO ARE CONSIDERED BAD IN THE SOCIETY</a:t>
            </a:r>
            <a:endParaRPr lang="en-GB" dirty="0"/>
          </a:p>
        </p:txBody>
      </p:sp>
      <p:sp>
        <p:nvSpPr>
          <p:cNvPr id="6" name="Content Placeholder 5"/>
          <p:cNvSpPr>
            <a:spLocks noGrp="1"/>
          </p:cNvSpPr>
          <p:nvPr>
            <p:ph sz="quarter" idx="4"/>
          </p:nvPr>
        </p:nvSpPr>
        <p:spPr>
          <a:xfrm>
            <a:off x="6315243" y="3179762"/>
            <a:ext cx="4825159" cy="2840039"/>
          </a:xfrm>
        </p:spPr>
        <p:txBody>
          <a:bodyPr>
            <a:normAutofit lnSpcReduction="10000"/>
          </a:bodyPr>
          <a:lstStyle/>
          <a:p>
            <a:pPr algn="just"/>
            <a:r>
              <a:rPr lang="en-GB" dirty="0" smtClean="0"/>
              <a:t>Theses are the criminals, thieves or kidnappers. They have their own concept of virtue and they satisfy their wrong doing by projecting their good deeds such as spending the money they earned on destitute and sick people or orphans in their family/relatives.</a:t>
            </a:r>
          </a:p>
          <a:p>
            <a:pPr algn="just"/>
            <a:r>
              <a:rPr lang="en-GB" dirty="0" smtClean="0"/>
              <a:t>They try to balance and off-set their wicked deeds with their virtuous deeds</a:t>
            </a:r>
            <a:endParaRPr lang="en-GB" dirty="0"/>
          </a:p>
        </p:txBody>
      </p:sp>
    </p:spTree>
    <p:extLst>
      <p:ext uri="{BB962C8B-B14F-4D97-AF65-F5344CB8AC3E}">
        <p14:creationId xmlns:p14="http://schemas.microsoft.com/office/powerpoint/2010/main" val="4193280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750"/>
                                        <p:tgtEl>
                                          <p:spTgt spid="3">
                                            <p:txEl>
                                              <p:pRg st="0" end="0"/>
                                            </p:txEl>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heel(1)">
                                      <p:cBhvr>
                                        <p:cTn id="10" dur="500"/>
                                        <p:tgtEl>
                                          <p:spTgt spid="4">
                                            <p:txEl>
                                              <p:pRg st="0" end="0"/>
                                            </p:txEl>
                                          </p:spTgt>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wheel(1)">
                                      <p:cBhvr>
                                        <p:cTn id="13" dur="500"/>
                                        <p:tgtEl>
                                          <p:spTgt spid="4">
                                            <p:txEl>
                                              <p:pRg st="1" end="1"/>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circle(in)">
                                      <p:cBhvr>
                                        <p:cTn id="16" dur="500"/>
                                        <p:tgtEl>
                                          <p:spTgt spid="5">
                                            <p:txEl>
                                              <p:pRg st="0" end="0"/>
                                            </p:txEl>
                                          </p:spTgt>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wheel(1)">
                                      <p:cBhvr>
                                        <p:cTn id="19" dur="500"/>
                                        <p:tgtEl>
                                          <p:spTgt spid="6">
                                            <p:txEl>
                                              <p:pRg st="0" end="0"/>
                                            </p:txEl>
                                          </p:spTgt>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wheel(1)">
                                      <p:cBhvr>
                                        <p:cTn id="22" dur="500"/>
                                        <p:tgtEl>
                                          <p:spTgt spid="6">
                                            <p:txEl>
                                              <p:pRg st="1" end="1"/>
                                            </p:txEl>
                                          </p:spTgt>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5" grpId="0" build="p"/>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NEED TO HAVE CODE OF VIRTUE</a:t>
            </a:r>
            <a:endParaRPr lang="en-GB" dirty="0"/>
          </a:p>
        </p:txBody>
      </p:sp>
      <p:sp>
        <p:nvSpPr>
          <p:cNvPr id="3" name="Text Placeholder 2"/>
          <p:cNvSpPr>
            <a:spLocks noGrp="1"/>
          </p:cNvSpPr>
          <p:nvPr>
            <p:ph type="body" idx="1"/>
          </p:nvPr>
        </p:nvSpPr>
        <p:spPr/>
        <p:txBody>
          <a:bodyPr/>
          <a:lstStyle/>
          <a:p>
            <a:r>
              <a:rPr lang="en-GB" dirty="0" smtClean="0"/>
              <a:t>RELIGIOUS PEOPLE IN THE SOCIETY</a:t>
            </a:r>
            <a:endParaRPr lang="en-GB" dirty="0"/>
          </a:p>
        </p:txBody>
      </p:sp>
      <p:sp>
        <p:nvSpPr>
          <p:cNvPr id="4" name="Content Placeholder 3"/>
          <p:cNvSpPr>
            <a:spLocks noGrp="1"/>
          </p:cNvSpPr>
          <p:nvPr>
            <p:ph sz="half" idx="2"/>
          </p:nvPr>
        </p:nvSpPr>
        <p:spPr>
          <a:xfrm>
            <a:off x="807868" y="3179762"/>
            <a:ext cx="5172244" cy="3678238"/>
          </a:xfrm>
        </p:spPr>
        <p:txBody>
          <a:bodyPr>
            <a:normAutofit fontScale="92500" lnSpcReduction="10000"/>
          </a:bodyPr>
          <a:lstStyle/>
          <a:p>
            <a:r>
              <a:rPr lang="en-GB" dirty="0" smtClean="0"/>
              <a:t>They put their emphasis on observing rituals and an outward religiosity in their style of dressing and  appearance. </a:t>
            </a:r>
          </a:p>
          <a:p>
            <a:r>
              <a:rPr lang="en-GB" dirty="0" smtClean="0"/>
              <a:t>However, they have no problem in leading their lives against the ethical values</a:t>
            </a:r>
          </a:p>
          <a:p>
            <a:r>
              <a:rPr lang="en-GB" dirty="0" smtClean="0"/>
              <a:t>For example, they would pray in mosque</a:t>
            </a:r>
            <a:r>
              <a:rPr lang="en-GB" smtClean="0"/>
              <a:t>, </a:t>
            </a:r>
            <a:r>
              <a:rPr lang="en-GB" smtClean="0"/>
              <a:t>they offer fasting </a:t>
            </a:r>
            <a:r>
              <a:rPr lang="en-GB" smtClean="0"/>
              <a:t>, </a:t>
            </a:r>
            <a:r>
              <a:rPr lang="en-GB" dirty="0" smtClean="0"/>
              <a:t>deliver Islamic lectures in mosque but will talk openly bad about the big houses and dressing of the rich people in society</a:t>
            </a:r>
          </a:p>
          <a:p>
            <a:r>
              <a:rPr lang="en-GB" dirty="0" smtClean="0"/>
              <a:t>Undoubtedly, there are also people who are religious both inward and outward but are very few.</a:t>
            </a:r>
            <a:endParaRPr lang="en-GB" dirty="0"/>
          </a:p>
        </p:txBody>
      </p:sp>
      <p:sp>
        <p:nvSpPr>
          <p:cNvPr id="5" name="Text Placeholder 4"/>
          <p:cNvSpPr>
            <a:spLocks noGrp="1"/>
          </p:cNvSpPr>
          <p:nvPr>
            <p:ph type="body" sz="quarter" idx="3"/>
          </p:nvPr>
        </p:nvSpPr>
        <p:spPr>
          <a:xfrm>
            <a:off x="6563811" y="2603500"/>
            <a:ext cx="4825159" cy="576262"/>
          </a:xfrm>
        </p:spPr>
        <p:txBody>
          <a:bodyPr/>
          <a:lstStyle/>
          <a:p>
            <a:r>
              <a:rPr lang="en-GB" dirty="0" smtClean="0"/>
              <a:t>ELITE/ FAMOUS/ CREAM OF THE SOCIETY</a:t>
            </a:r>
            <a:endParaRPr lang="en-GB" dirty="0"/>
          </a:p>
        </p:txBody>
      </p:sp>
      <p:sp>
        <p:nvSpPr>
          <p:cNvPr id="6" name="Content Placeholder 5"/>
          <p:cNvSpPr>
            <a:spLocks noGrp="1"/>
          </p:cNvSpPr>
          <p:nvPr>
            <p:ph sz="quarter" idx="4"/>
          </p:nvPr>
        </p:nvSpPr>
        <p:spPr>
          <a:xfrm>
            <a:off x="6208710" y="3179762"/>
            <a:ext cx="4825159" cy="2697255"/>
          </a:xfrm>
        </p:spPr>
        <p:txBody>
          <a:bodyPr>
            <a:normAutofit fontScale="85000" lnSpcReduction="10000"/>
          </a:bodyPr>
          <a:lstStyle/>
          <a:p>
            <a:r>
              <a:rPr lang="en-GB" dirty="0" smtClean="0"/>
              <a:t>They are liberal and progressive people who are leaning more towards humanism than towards </a:t>
            </a:r>
            <a:r>
              <a:rPr lang="en-GB" dirty="0" err="1" smtClean="0"/>
              <a:t>deen</a:t>
            </a:r>
            <a:r>
              <a:rPr lang="en-GB" dirty="0" smtClean="0"/>
              <a:t>.</a:t>
            </a:r>
          </a:p>
          <a:p>
            <a:r>
              <a:rPr lang="en-GB" dirty="0" smtClean="0"/>
              <a:t>For them, </a:t>
            </a:r>
            <a:r>
              <a:rPr lang="en-GB" dirty="0" err="1" smtClean="0"/>
              <a:t>deen</a:t>
            </a:r>
            <a:r>
              <a:rPr lang="en-GB" dirty="0" smtClean="0"/>
              <a:t> is a personal problem. Its between them and God.</a:t>
            </a:r>
          </a:p>
          <a:p>
            <a:r>
              <a:rPr lang="en-GB" dirty="0" smtClean="0"/>
              <a:t>They will say Allah doesn’t need their </a:t>
            </a:r>
            <a:r>
              <a:rPr lang="en-GB" smtClean="0"/>
              <a:t>prayers </a:t>
            </a:r>
            <a:r>
              <a:rPr lang="en-GB" smtClean="0"/>
              <a:t>or hijab is matter of heart </a:t>
            </a:r>
            <a:r>
              <a:rPr lang="en-GB" dirty="0" smtClean="0"/>
              <a:t>and eye. </a:t>
            </a:r>
          </a:p>
          <a:p>
            <a:r>
              <a:rPr lang="en-GB" dirty="0" smtClean="0"/>
              <a:t>They have good ethics, soft spoken even to the servants and do charity work and involved in human rights</a:t>
            </a:r>
            <a:endParaRPr lang="en-GB" dirty="0"/>
          </a:p>
        </p:txBody>
      </p:sp>
    </p:spTree>
    <p:extLst>
      <p:ext uri="{BB962C8B-B14F-4D97-AF65-F5344CB8AC3E}">
        <p14:creationId xmlns:p14="http://schemas.microsoft.com/office/powerpoint/2010/main" val="18225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500"/>
                                        <p:tgtEl>
                                          <p:spTgt spid="3">
                                            <p:txEl>
                                              <p:pRg st="0" end="0"/>
                                            </p:txEl>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heel(1)">
                                      <p:cBhvr>
                                        <p:cTn id="10" dur="500"/>
                                        <p:tgtEl>
                                          <p:spTgt spid="4">
                                            <p:txEl>
                                              <p:pRg st="0" end="0"/>
                                            </p:txEl>
                                          </p:spTgt>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wheel(1)">
                                      <p:cBhvr>
                                        <p:cTn id="13" dur="500"/>
                                        <p:tgtEl>
                                          <p:spTgt spid="4">
                                            <p:txEl>
                                              <p:pRg st="1" end="1"/>
                                            </p:txEl>
                                          </p:spTgt>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wheel(1)">
                                      <p:cBhvr>
                                        <p:cTn id="16" dur="500"/>
                                        <p:tgtEl>
                                          <p:spTgt spid="4">
                                            <p:txEl>
                                              <p:pRg st="2" end="2"/>
                                            </p:txEl>
                                          </p:spTgt>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wheel(1)">
                                      <p:cBhvr>
                                        <p:cTn id="19" dur="500"/>
                                        <p:tgtEl>
                                          <p:spTgt spid="4">
                                            <p:txEl>
                                              <p:pRg st="3" end="3"/>
                                            </p:txEl>
                                          </p:spTgt>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circle(in)">
                                      <p:cBhvr>
                                        <p:cTn id="22" dur="500"/>
                                        <p:tgtEl>
                                          <p:spTgt spid="5">
                                            <p:txEl>
                                              <p:pRg st="0" end="0"/>
                                            </p:txEl>
                                          </p:spTgt>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wheel(1)">
                                      <p:cBhvr>
                                        <p:cTn id="25" dur="500"/>
                                        <p:tgtEl>
                                          <p:spTgt spid="6">
                                            <p:txEl>
                                              <p:pRg st="0" end="0"/>
                                            </p:txEl>
                                          </p:spTgt>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wheel(1)">
                                      <p:cBhvr>
                                        <p:cTn id="28" dur="500"/>
                                        <p:tgtEl>
                                          <p:spTgt spid="6">
                                            <p:txEl>
                                              <p:pRg st="1" end="1"/>
                                            </p:txEl>
                                          </p:spTgt>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wheel(1)">
                                      <p:cBhvr>
                                        <p:cTn id="31" dur="500"/>
                                        <p:tgtEl>
                                          <p:spTgt spid="6">
                                            <p:txEl>
                                              <p:pRg st="2" end="2"/>
                                            </p:txEl>
                                          </p:spTgt>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6">
                                            <p:txEl>
                                              <p:pRg st="3" end="3"/>
                                            </p:txEl>
                                          </p:spTgt>
                                        </p:tgtEl>
                                        <p:attrNameLst>
                                          <p:attrName>style.visibility</p:attrName>
                                        </p:attrNameLst>
                                      </p:cBhvr>
                                      <p:to>
                                        <p:strVal val="visible"/>
                                      </p:to>
                                    </p:set>
                                    <p:animEffect transition="in" filter="wheel(1)">
                                      <p:cBhvr>
                                        <p:cTn id="34" dur="500"/>
                                        <p:tgtEl>
                                          <p:spTgt spid="6">
                                            <p:txEl>
                                              <p:pRg st="3" end="3"/>
                                            </p:txEl>
                                          </p:spTgt>
                                        </p:tgtEl>
                                      </p:cBhvr>
                                    </p:animEffect>
                                  </p:childTnLst>
                                </p:cTn>
                              </p:par>
                              <p:par>
                                <p:cTn id="35" presetID="1" presetClass="entr" presetSubtype="0"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5" grpId="0" build="p"/>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HUMAN PERSONALITY SHOULD BE THE SAME </a:t>
            </a:r>
            <a:br>
              <a:rPr lang="en-GB" dirty="0" smtClean="0"/>
            </a:br>
            <a:r>
              <a:rPr lang="en-GB" dirty="0" smtClean="0"/>
              <a:t>OUTWARDLY AND INWARDLY</a:t>
            </a:r>
            <a:endParaRPr lang="en-GB" dirty="0"/>
          </a:p>
        </p:txBody>
      </p:sp>
      <p:sp>
        <p:nvSpPr>
          <p:cNvPr id="3" name="Text Placeholder 2"/>
          <p:cNvSpPr>
            <a:spLocks noGrp="1"/>
          </p:cNvSpPr>
          <p:nvPr>
            <p:ph idx="1"/>
          </p:nvPr>
        </p:nvSpPr>
        <p:spPr>
          <a:xfrm>
            <a:off x="476250" y="2603499"/>
            <a:ext cx="11239500" cy="4016375"/>
          </a:xfrm>
        </p:spPr>
        <p:txBody>
          <a:bodyPr>
            <a:normAutofit/>
          </a:bodyPr>
          <a:lstStyle/>
          <a:p>
            <a:pPr marL="285750" indent="-285750" algn="just">
              <a:buFont typeface="Wingdings" panose="05000000000000000000" pitchFamily="2" charset="2"/>
              <a:buChar char="q"/>
            </a:pPr>
            <a:r>
              <a:rPr lang="en-GB" sz="1600" dirty="0" smtClean="0"/>
              <a:t>Every aspect of </a:t>
            </a:r>
            <a:r>
              <a:rPr lang="en-GB" sz="1600" dirty="0" err="1" smtClean="0"/>
              <a:t>muslim’s</a:t>
            </a:r>
            <a:r>
              <a:rPr lang="en-GB" sz="1600" dirty="0" smtClean="0"/>
              <a:t> life should be based on the pursuit of  virtue. It is not possible for a </a:t>
            </a:r>
            <a:r>
              <a:rPr lang="en-GB" sz="1600" dirty="0" err="1" smtClean="0"/>
              <a:t>muslim</a:t>
            </a:r>
            <a:r>
              <a:rPr lang="en-GB" sz="1600" dirty="0" smtClean="0"/>
              <a:t> to be partially virtuous and partially sinful. </a:t>
            </a:r>
          </a:p>
          <a:p>
            <a:pPr marL="285750" indent="-285750" algn="just">
              <a:buFont typeface="Wingdings" panose="05000000000000000000" pitchFamily="2" charset="2"/>
              <a:buChar char="q"/>
            </a:pPr>
            <a:r>
              <a:rPr lang="en-GB" sz="1600" dirty="0" smtClean="0"/>
              <a:t>A </a:t>
            </a:r>
            <a:r>
              <a:rPr lang="en-GB" sz="1600" dirty="0" err="1" smtClean="0"/>
              <a:t>muslim’s</a:t>
            </a:r>
            <a:r>
              <a:rPr lang="en-GB" sz="1600" dirty="0" smtClean="0"/>
              <a:t> thinking, concept and philosophy should be clear and correct that his virtue is only for the pleasure of Allah. His spirit of piety, righteousness and virtue should permeate his whole personality, and transform it into a balanced person.</a:t>
            </a:r>
          </a:p>
          <a:p>
            <a:pPr marL="285750" indent="-285750" algn="just">
              <a:buFont typeface="Wingdings" panose="05000000000000000000" pitchFamily="2" charset="2"/>
              <a:buChar char="q"/>
            </a:pPr>
            <a:r>
              <a:rPr lang="en-GB" sz="1600" dirty="0" smtClean="0"/>
              <a:t>One may ask, the non-</a:t>
            </a:r>
            <a:r>
              <a:rPr lang="en-GB" sz="1600" dirty="0" err="1" smtClean="0"/>
              <a:t>muslims</a:t>
            </a:r>
            <a:r>
              <a:rPr lang="en-GB" sz="1600" dirty="0" smtClean="0"/>
              <a:t> do more charity and other good deeds, then does Allah accept it? The answer to that is Allah knows best. For the knowledge that Allah has given us, all we can say; </a:t>
            </a:r>
          </a:p>
          <a:p>
            <a:pPr marL="742950" lvl="1" indent="-285750" algn="just">
              <a:buFont typeface="Wingdings" panose="05000000000000000000" pitchFamily="2" charset="2"/>
              <a:buChar char="v"/>
            </a:pPr>
            <a:r>
              <a:rPr lang="en-GB" dirty="0" smtClean="0"/>
              <a:t>we cannot call anyone a non-</a:t>
            </a:r>
            <a:r>
              <a:rPr lang="en-GB" dirty="0" err="1" smtClean="0"/>
              <a:t>muslim</a:t>
            </a:r>
            <a:r>
              <a:rPr lang="en-GB" dirty="0" smtClean="0"/>
              <a:t> until he dies as a non-</a:t>
            </a:r>
            <a:r>
              <a:rPr lang="en-GB" dirty="0" err="1" smtClean="0"/>
              <a:t>muslim</a:t>
            </a:r>
            <a:r>
              <a:rPr lang="en-GB" dirty="0" smtClean="0"/>
              <a:t>.  </a:t>
            </a:r>
          </a:p>
          <a:p>
            <a:pPr marL="742950" lvl="1" indent="-285750" algn="just">
              <a:buFont typeface="Wingdings" panose="05000000000000000000" pitchFamily="2" charset="2"/>
              <a:buChar char="v"/>
            </a:pPr>
            <a:r>
              <a:rPr lang="en-GB" dirty="0" smtClean="0"/>
              <a:t>Allah rewards them in this world such as making them rich, powerful, famous </a:t>
            </a:r>
            <a:r>
              <a:rPr lang="en-GB" dirty="0" err="1" smtClean="0"/>
              <a:t>etc</a:t>
            </a:r>
            <a:endParaRPr lang="en-GB" dirty="0" smtClean="0"/>
          </a:p>
          <a:p>
            <a:pPr marL="342900" indent="-342900" algn="just">
              <a:buFont typeface="Wingdings" panose="05000000000000000000" pitchFamily="2" charset="2"/>
              <a:buChar char="q"/>
            </a:pPr>
            <a:r>
              <a:rPr lang="en-GB" sz="1600" dirty="0" smtClean="0"/>
              <a:t>We may get deceived by the person’s action or behaviour also because we don’t know his intention. Therefore, to make the concept of virtue crystal clear, this blessed ayah portrays the model of virtue that should be reflected in the personality and character of a true </a:t>
            </a:r>
            <a:r>
              <a:rPr lang="en-GB" sz="1600" dirty="0" err="1" smtClean="0"/>
              <a:t>muslim</a:t>
            </a:r>
            <a:r>
              <a:rPr lang="en-GB" sz="1600" dirty="0" smtClean="0"/>
              <a:t>.</a:t>
            </a:r>
            <a:endParaRPr lang="en-GB" sz="1600" dirty="0"/>
          </a:p>
        </p:txBody>
      </p:sp>
    </p:spTree>
    <p:extLst>
      <p:ext uri="{BB962C8B-B14F-4D97-AF65-F5344CB8AC3E}">
        <p14:creationId xmlns:p14="http://schemas.microsoft.com/office/powerpoint/2010/main" val="1823505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31"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p:cTn id="10"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2" dur="5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3" dur="500"/>
                                        <p:tgtEl>
                                          <p:spTgt spid="3">
                                            <p:txEl>
                                              <p:pRg st="0" end="0"/>
                                            </p:txEl>
                                          </p:spTgt>
                                        </p:tgtEl>
                                      </p:cBhvr>
                                    </p:animEffect>
                                  </p:childTnLst>
                                </p:cTn>
                              </p:par>
                              <p:par>
                                <p:cTn id="14" presetID="31" presetClass="entr" presetSubtype="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8" dur="5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9" dur="500"/>
                                        <p:tgtEl>
                                          <p:spTgt spid="3">
                                            <p:txEl>
                                              <p:pRg st="1" end="1"/>
                                            </p:txEl>
                                          </p:spTgt>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4" dur="5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5" dur="500"/>
                                        <p:tgtEl>
                                          <p:spTgt spid="3">
                                            <p:txEl>
                                              <p:pRg st="2" end="2"/>
                                            </p:txEl>
                                          </p:spTgt>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0" dur="5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1" dur="500"/>
                                        <p:tgtEl>
                                          <p:spTgt spid="3">
                                            <p:txEl>
                                              <p:pRg st="3" end="3"/>
                                            </p:txEl>
                                          </p:spTgt>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p:cTn id="3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6" dur="5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7" dur="500"/>
                                        <p:tgtEl>
                                          <p:spTgt spid="3">
                                            <p:txEl>
                                              <p:pRg st="4" end="4"/>
                                            </p:txEl>
                                          </p:spTgt>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 calcmode="lin" valueType="num">
                                      <p:cBhvr>
                                        <p:cTn id="40"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2" dur="5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Good deeds Vs Righteous Deeds</a:t>
            </a:r>
            <a:endParaRPr lang="en-GB" dirty="0"/>
          </a:p>
        </p:txBody>
      </p:sp>
      <p:sp>
        <p:nvSpPr>
          <p:cNvPr id="3" name="Text Placeholder 2"/>
          <p:cNvSpPr>
            <a:spLocks noGrp="1"/>
          </p:cNvSpPr>
          <p:nvPr>
            <p:ph type="body" idx="1"/>
          </p:nvPr>
        </p:nvSpPr>
        <p:spPr>
          <a:xfrm>
            <a:off x="800100" y="2603500"/>
            <a:ext cx="5180011" cy="576262"/>
          </a:xfrm>
        </p:spPr>
        <p:txBody>
          <a:bodyPr/>
          <a:lstStyle/>
          <a:p>
            <a:r>
              <a:rPr lang="en-GB" dirty="0" smtClean="0"/>
              <a:t>Good Deeds</a:t>
            </a:r>
            <a:endParaRPr lang="en-GB" dirty="0"/>
          </a:p>
        </p:txBody>
      </p:sp>
      <p:sp>
        <p:nvSpPr>
          <p:cNvPr id="4" name="Content Placeholder 3"/>
          <p:cNvSpPr>
            <a:spLocks noGrp="1"/>
          </p:cNvSpPr>
          <p:nvPr>
            <p:ph sz="half" idx="2"/>
          </p:nvPr>
        </p:nvSpPr>
        <p:spPr>
          <a:xfrm>
            <a:off x="469154" y="3159655"/>
            <a:ext cx="4825158" cy="2840039"/>
          </a:xfrm>
        </p:spPr>
        <p:txBody>
          <a:bodyPr/>
          <a:lstStyle/>
          <a:p>
            <a:r>
              <a:rPr lang="en-GB" dirty="0" smtClean="0"/>
              <a:t>The intention of doing the deeds is to please other people, become popular, gain respect of people, be likable by people, </a:t>
            </a:r>
            <a:r>
              <a:rPr lang="en-GB" dirty="0" err="1" smtClean="0"/>
              <a:t>etc</a:t>
            </a:r>
            <a:endParaRPr lang="en-GB" dirty="0" smtClean="0"/>
          </a:p>
          <a:p>
            <a:r>
              <a:rPr lang="en-GB" dirty="0" smtClean="0"/>
              <a:t>They expect the reward from people</a:t>
            </a:r>
          </a:p>
          <a:p>
            <a:r>
              <a:rPr lang="en-GB" dirty="0" smtClean="0"/>
              <a:t>It gives them personal satisfaction</a:t>
            </a:r>
          </a:p>
          <a:p>
            <a:r>
              <a:rPr lang="en-GB" dirty="0" smtClean="0"/>
              <a:t>These are can be </a:t>
            </a:r>
            <a:r>
              <a:rPr lang="en-GB" dirty="0" err="1" smtClean="0"/>
              <a:t>muslims</a:t>
            </a:r>
            <a:r>
              <a:rPr lang="en-GB" dirty="0" smtClean="0"/>
              <a:t> or non-</a:t>
            </a:r>
            <a:r>
              <a:rPr lang="en-GB" dirty="0" err="1" smtClean="0"/>
              <a:t>muslims</a:t>
            </a:r>
            <a:r>
              <a:rPr lang="en-GB" dirty="0" smtClean="0"/>
              <a:t>. </a:t>
            </a:r>
          </a:p>
          <a:p>
            <a:endParaRPr lang="en-GB" dirty="0"/>
          </a:p>
        </p:txBody>
      </p:sp>
      <p:sp>
        <p:nvSpPr>
          <p:cNvPr id="5" name="Text Placeholder 4"/>
          <p:cNvSpPr>
            <a:spLocks noGrp="1"/>
          </p:cNvSpPr>
          <p:nvPr>
            <p:ph type="body" sz="quarter" idx="3"/>
          </p:nvPr>
        </p:nvSpPr>
        <p:spPr/>
        <p:txBody>
          <a:bodyPr/>
          <a:lstStyle/>
          <a:p>
            <a:r>
              <a:rPr lang="en-GB" dirty="0" smtClean="0"/>
              <a:t>Righteous Deeds</a:t>
            </a:r>
            <a:endParaRPr lang="en-GB" dirty="0"/>
          </a:p>
        </p:txBody>
      </p:sp>
      <p:sp>
        <p:nvSpPr>
          <p:cNvPr id="6" name="Content Placeholder 5"/>
          <p:cNvSpPr>
            <a:spLocks noGrp="1"/>
          </p:cNvSpPr>
          <p:nvPr>
            <p:ph sz="quarter" idx="4"/>
          </p:nvPr>
        </p:nvSpPr>
        <p:spPr/>
        <p:txBody>
          <a:bodyPr>
            <a:normAutofit lnSpcReduction="10000"/>
          </a:bodyPr>
          <a:lstStyle/>
          <a:p>
            <a:r>
              <a:rPr lang="en-GB" dirty="0" smtClean="0"/>
              <a:t>The intention of doing the deeds to please Allah.</a:t>
            </a:r>
          </a:p>
          <a:p>
            <a:r>
              <a:rPr lang="en-GB" dirty="0" smtClean="0"/>
              <a:t>They expect the reward from Allah only.</a:t>
            </a:r>
          </a:p>
          <a:p>
            <a:r>
              <a:rPr lang="en-GB" dirty="0" smtClean="0"/>
              <a:t>It gives them personal and spiritual satisfaction</a:t>
            </a:r>
          </a:p>
          <a:p>
            <a:r>
              <a:rPr lang="en-GB" dirty="0" smtClean="0"/>
              <a:t>These people are those </a:t>
            </a:r>
            <a:r>
              <a:rPr lang="en-GB" dirty="0" err="1" smtClean="0"/>
              <a:t>muslims</a:t>
            </a:r>
            <a:r>
              <a:rPr lang="en-GB" dirty="0" smtClean="0"/>
              <a:t> who are true to their faith and fear Allah (Al-</a:t>
            </a:r>
            <a:r>
              <a:rPr lang="en-GB" dirty="0" err="1" smtClean="0"/>
              <a:t>Mutaqeen</a:t>
            </a:r>
            <a:r>
              <a:rPr lang="en-GB" dirty="0" smtClean="0"/>
              <a:t>) </a:t>
            </a:r>
            <a:endParaRPr lang="en-GB" dirty="0"/>
          </a:p>
        </p:txBody>
      </p:sp>
    </p:spTree>
    <p:extLst>
      <p:ext uri="{BB962C8B-B14F-4D97-AF65-F5344CB8AC3E}">
        <p14:creationId xmlns:p14="http://schemas.microsoft.com/office/powerpoint/2010/main" val="2855097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additive="base">
                                        <p:cTn id="1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45" presetClass="entr" presetSubtype="0" fill="hold" grpId="0" nodeType="after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anim calcmode="lin" valueType="num">
                                      <p:cBhvr>
                                        <p:cTn id="24" dur="5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25" dur="5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par>
                          <p:cTn id="26" fill="hold">
                            <p:stCondLst>
                              <p:cond delay="2000"/>
                            </p:stCondLst>
                            <p:childTnLst>
                              <p:par>
                                <p:cTn id="27" presetID="45" presetClass="entr" presetSubtype="0" fill="hold" grpId="0" nodeType="after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fade">
                                      <p:cBhvr>
                                        <p:cTn id="29" dur="500"/>
                                        <p:tgtEl>
                                          <p:spTgt spid="4">
                                            <p:txEl>
                                              <p:pRg st="1" end="1"/>
                                            </p:txEl>
                                          </p:spTgt>
                                        </p:tgtEl>
                                      </p:cBhvr>
                                    </p:animEffect>
                                    <p:anim calcmode="lin" valueType="num">
                                      <p:cBhvr>
                                        <p:cTn id="30" dur="500" fill="hold"/>
                                        <p:tgtEl>
                                          <p:spTgt spid="4">
                                            <p:txEl>
                                              <p:pRg st="1" end="1"/>
                                            </p:txEl>
                                          </p:spTgt>
                                        </p:tgtEl>
                                        <p:attrNameLst>
                                          <p:attrName>ppt_w</p:attrName>
                                        </p:attrNameLst>
                                      </p:cBhvr>
                                      <p:tavLst>
                                        <p:tav tm="0" fmla="#ppt_w*sin(2.5*pi*$)">
                                          <p:val>
                                            <p:fltVal val="0"/>
                                          </p:val>
                                        </p:tav>
                                        <p:tav tm="100000">
                                          <p:val>
                                            <p:fltVal val="1"/>
                                          </p:val>
                                        </p:tav>
                                      </p:tavLst>
                                    </p:anim>
                                    <p:anim calcmode="lin" valueType="num">
                                      <p:cBhvr>
                                        <p:cTn id="31" dur="500" fill="hold"/>
                                        <p:tgtEl>
                                          <p:spTgt spid="4">
                                            <p:txEl>
                                              <p:pRg st="1" end="1"/>
                                            </p:txEl>
                                          </p:spTgt>
                                        </p:tgtEl>
                                        <p:attrNameLst>
                                          <p:attrName>ppt_h</p:attrName>
                                        </p:attrNameLst>
                                      </p:cBhvr>
                                      <p:tavLst>
                                        <p:tav tm="0">
                                          <p:val>
                                            <p:strVal val="#ppt_h"/>
                                          </p:val>
                                        </p:tav>
                                        <p:tav tm="100000">
                                          <p:val>
                                            <p:strVal val="#ppt_h"/>
                                          </p:val>
                                        </p:tav>
                                      </p:tavLst>
                                    </p:anim>
                                  </p:childTnLst>
                                </p:cTn>
                              </p:par>
                            </p:childTnLst>
                          </p:cTn>
                        </p:par>
                        <p:par>
                          <p:cTn id="32" fill="hold">
                            <p:stCondLst>
                              <p:cond delay="2500"/>
                            </p:stCondLst>
                            <p:childTnLst>
                              <p:par>
                                <p:cTn id="33" presetID="45" presetClass="entr" presetSubtype="0" fill="hold" grpId="0" nodeType="after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fade">
                                      <p:cBhvr>
                                        <p:cTn id="35" dur="500"/>
                                        <p:tgtEl>
                                          <p:spTgt spid="4">
                                            <p:txEl>
                                              <p:pRg st="2" end="2"/>
                                            </p:txEl>
                                          </p:spTgt>
                                        </p:tgtEl>
                                      </p:cBhvr>
                                    </p:animEffect>
                                    <p:anim calcmode="lin" valueType="num">
                                      <p:cBhvr>
                                        <p:cTn id="36" dur="500" fill="hold"/>
                                        <p:tgtEl>
                                          <p:spTgt spid="4">
                                            <p:txEl>
                                              <p:pRg st="2" end="2"/>
                                            </p:txEl>
                                          </p:spTgt>
                                        </p:tgtEl>
                                        <p:attrNameLst>
                                          <p:attrName>ppt_w</p:attrName>
                                        </p:attrNameLst>
                                      </p:cBhvr>
                                      <p:tavLst>
                                        <p:tav tm="0" fmla="#ppt_w*sin(2.5*pi*$)">
                                          <p:val>
                                            <p:fltVal val="0"/>
                                          </p:val>
                                        </p:tav>
                                        <p:tav tm="100000">
                                          <p:val>
                                            <p:fltVal val="1"/>
                                          </p:val>
                                        </p:tav>
                                      </p:tavLst>
                                    </p:anim>
                                    <p:anim calcmode="lin" valueType="num">
                                      <p:cBhvr>
                                        <p:cTn id="37" dur="500" fill="hold"/>
                                        <p:tgtEl>
                                          <p:spTgt spid="4">
                                            <p:txEl>
                                              <p:pRg st="2" end="2"/>
                                            </p:txEl>
                                          </p:spTgt>
                                        </p:tgtEl>
                                        <p:attrNameLst>
                                          <p:attrName>ppt_h</p:attrName>
                                        </p:attrNameLst>
                                      </p:cBhvr>
                                      <p:tavLst>
                                        <p:tav tm="0">
                                          <p:val>
                                            <p:strVal val="#ppt_h"/>
                                          </p:val>
                                        </p:tav>
                                        <p:tav tm="100000">
                                          <p:val>
                                            <p:strVal val="#ppt_h"/>
                                          </p:val>
                                        </p:tav>
                                      </p:tavLst>
                                    </p:anim>
                                  </p:childTnLst>
                                </p:cTn>
                              </p:par>
                            </p:childTnLst>
                          </p:cTn>
                        </p:par>
                        <p:par>
                          <p:cTn id="38" fill="hold">
                            <p:stCondLst>
                              <p:cond delay="3000"/>
                            </p:stCondLst>
                            <p:childTnLst>
                              <p:par>
                                <p:cTn id="39" presetID="45" presetClass="entr" presetSubtype="0" fill="hold" grpId="0" nodeType="afterEffect">
                                  <p:stCondLst>
                                    <p:cond delay="0"/>
                                  </p:stCondLst>
                                  <p:childTnLst>
                                    <p:set>
                                      <p:cBhvr>
                                        <p:cTn id="40" dur="1" fill="hold">
                                          <p:stCondLst>
                                            <p:cond delay="0"/>
                                          </p:stCondLst>
                                        </p:cTn>
                                        <p:tgtEl>
                                          <p:spTgt spid="4">
                                            <p:txEl>
                                              <p:pRg st="3" end="3"/>
                                            </p:txEl>
                                          </p:spTgt>
                                        </p:tgtEl>
                                        <p:attrNameLst>
                                          <p:attrName>style.visibility</p:attrName>
                                        </p:attrNameLst>
                                      </p:cBhvr>
                                      <p:to>
                                        <p:strVal val="visible"/>
                                      </p:to>
                                    </p:set>
                                    <p:animEffect transition="in" filter="fade">
                                      <p:cBhvr>
                                        <p:cTn id="41" dur="500"/>
                                        <p:tgtEl>
                                          <p:spTgt spid="4">
                                            <p:txEl>
                                              <p:pRg st="3" end="3"/>
                                            </p:txEl>
                                          </p:spTgt>
                                        </p:tgtEl>
                                      </p:cBhvr>
                                    </p:animEffect>
                                    <p:anim calcmode="lin" valueType="num">
                                      <p:cBhvr>
                                        <p:cTn id="42" dur="500" fill="hold"/>
                                        <p:tgtEl>
                                          <p:spTgt spid="4">
                                            <p:txEl>
                                              <p:pRg st="3" end="3"/>
                                            </p:txEl>
                                          </p:spTgt>
                                        </p:tgtEl>
                                        <p:attrNameLst>
                                          <p:attrName>ppt_w</p:attrName>
                                        </p:attrNameLst>
                                      </p:cBhvr>
                                      <p:tavLst>
                                        <p:tav tm="0" fmla="#ppt_w*sin(2.5*pi*$)">
                                          <p:val>
                                            <p:fltVal val="0"/>
                                          </p:val>
                                        </p:tav>
                                        <p:tav tm="100000">
                                          <p:val>
                                            <p:fltVal val="1"/>
                                          </p:val>
                                        </p:tav>
                                      </p:tavLst>
                                    </p:anim>
                                    <p:anim calcmode="lin" valueType="num">
                                      <p:cBhvr>
                                        <p:cTn id="43" dur="500" fill="hold"/>
                                        <p:tgtEl>
                                          <p:spTgt spid="4">
                                            <p:txEl>
                                              <p:pRg st="3" end="3"/>
                                            </p:txEl>
                                          </p:spTgt>
                                        </p:tgtEl>
                                        <p:attrNameLst>
                                          <p:attrName>ppt_h</p:attrName>
                                        </p:attrNameLst>
                                      </p:cBhvr>
                                      <p:tavLst>
                                        <p:tav tm="0">
                                          <p:val>
                                            <p:strVal val="#ppt_h"/>
                                          </p:val>
                                        </p:tav>
                                        <p:tav tm="100000">
                                          <p:val>
                                            <p:strVal val="#ppt_h"/>
                                          </p:val>
                                        </p:tav>
                                      </p:tavLst>
                                    </p:anim>
                                  </p:childTnLst>
                                </p:cTn>
                              </p:par>
                            </p:childTnLst>
                          </p:cTn>
                        </p:par>
                        <p:par>
                          <p:cTn id="44" fill="hold">
                            <p:stCondLst>
                              <p:cond delay="3500"/>
                            </p:stCondLst>
                            <p:childTnLst>
                              <p:par>
                                <p:cTn id="45" presetID="45" presetClass="entr" presetSubtype="0" fill="hold" grpId="0" nodeType="afterEffect">
                                  <p:stCondLst>
                                    <p:cond delay="0"/>
                                  </p:stCondLst>
                                  <p:childTnLst>
                                    <p:set>
                                      <p:cBhvr>
                                        <p:cTn id="46" dur="1" fill="hold">
                                          <p:stCondLst>
                                            <p:cond delay="0"/>
                                          </p:stCondLst>
                                        </p:cTn>
                                        <p:tgtEl>
                                          <p:spTgt spid="6">
                                            <p:txEl>
                                              <p:pRg st="0" end="0"/>
                                            </p:txEl>
                                          </p:spTgt>
                                        </p:tgtEl>
                                        <p:attrNameLst>
                                          <p:attrName>style.visibility</p:attrName>
                                        </p:attrNameLst>
                                      </p:cBhvr>
                                      <p:to>
                                        <p:strVal val="visible"/>
                                      </p:to>
                                    </p:set>
                                    <p:animEffect transition="in" filter="fade">
                                      <p:cBhvr>
                                        <p:cTn id="47" dur="500"/>
                                        <p:tgtEl>
                                          <p:spTgt spid="6">
                                            <p:txEl>
                                              <p:pRg st="0" end="0"/>
                                            </p:txEl>
                                          </p:spTgt>
                                        </p:tgtEl>
                                      </p:cBhvr>
                                    </p:animEffect>
                                    <p:anim calcmode="lin" valueType="num">
                                      <p:cBhvr>
                                        <p:cTn id="48" dur="500" fill="hold"/>
                                        <p:tgtEl>
                                          <p:spTgt spid="6">
                                            <p:txEl>
                                              <p:pRg st="0" end="0"/>
                                            </p:txEl>
                                          </p:spTgt>
                                        </p:tgtEl>
                                        <p:attrNameLst>
                                          <p:attrName>ppt_w</p:attrName>
                                        </p:attrNameLst>
                                      </p:cBhvr>
                                      <p:tavLst>
                                        <p:tav tm="0" fmla="#ppt_w*sin(2.5*pi*$)">
                                          <p:val>
                                            <p:fltVal val="0"/>
                                          </p:val>
                                        </p:tav>
                                        <p:tav tm="100000">
                                          <p:val>
                                            <p:fltVal val="1"/>
                                          </p:val>
                                        </p:tav>
                                      </p:tavLst>
                                    </p:anim>
                                    <p:anim calcmode="lin" valueType="num">
                                      <p:cBhvr>
                                        <p:cTn id="49" dur="5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par>
                          <p:cTn id="50" fill="hold">
                            <p:stCondLst>
                              <p:cond delay="4000"/>
                            </p:stCondLst>
                            <p:childTnLst>
                              <p:par>
                                <p:cTn id="51" presetID="45" presetClass="entr" presetSubtype="0" fill="hold" grpId="0" nodeType="afterEffect">
                                  <p:stCondLst>
                                    <p:cond delay="0"/>
                                  </p:stCondLst>
                                  <p:childTnLst>
                                    <p:set>
                                      <p:cBhvr>
                                        <p:cTn id="52" dur="1" fill="hold">
                                          <p:stCondLst>
                                            <p:cond delay="0"/>
                                          </p:stCondLst>
                                        </p:cTn>
                                        <p:tgtEl>
                                          <p:spTgt spid="6">
                                            <p:txEl>
                                              <p:pRg st="1" end="1"/>
                                            </p:txEl>
                                          </p:spTgt>
                                        </p:tgtEl>
                                        <p:attrNameLst>
                                          <p:attrName>style.visibility</p:attrName>
                                        </p:attrNameLst>
                                      </p:cBhvr>
                                      <p:to>
                                        <p:strVal val="visible"/>
                                      </p:to>
                                    </p:set>
                                    <p:animEffect transition="in" filter="fade">
                                      <p:cBhvr>
                                        <p:cTn id="53" dur="500"/>
                                        <p:tgtEl>
                                          <p:spTgt spid="6">
                                            <p:txEl>
                                              <p:pRg st="1" end="1"/>
                                            </p:txEl>
                                          </p:spTgt>
                                        </p:tgtEl>
                                      </p:cBhvr>
                                    </p:animEffect>
                                    <p:anim calcmode="lin" valueType="num">
                                      <p:cBhvr>
                                        <p:cTn id="54" dur="500" fill="hold"/>
                                        <p:tgtEl>
                                          <p:spTgt spid="6">
                                            <p:txEl>
                                              <p:pRg st="1" end="1"/>
                                            </p:txEl>
                                          </p:spTgt>
                                        </p:tgtEl>
                                        <p:attrNameLst>
                                          <p:attrName>ppt_w</p:attrName>
                                        </p:attrNameLst>
                                      </p:cBhvr>
                                      <p:tavLst>
                                        <p:tav tm="0" fmla="#ppt_w*sin(2.5*pi*$)">
                                          <p:val>
                                            <p:fltVal val="0"/>
                                          </p:val>
                                        </p:tav>
                                        <p:tav tm="100000">
                                          <p:val>
                                            <p:fltVal val="1"/>
                                          </p:val>
                                        </p:tav>
                                      </p:tavLst>
                                    </p:anim>
                                    <p:anim calcmode="lin" valueType="num">
                                      <p:cBhvr>
                                        <p:cTn id="55" dur="500" fill="hold"/>
                                        <p:tgtEl>
                                          <p:spTgt spid="6">
                                            <p:txEl>
                                              <p:pRg st="1" end="1"/>
                                            </p:txEl>
                                          </p:spTgt>
                                        </p:tgtEl>
                                        <p:attrNameLst>
                                          <p:attrName>ppt_h</p:attrName>
                                        </p:attrNameLst>
                                      </p:cBhvr>
                                      <p:tavLst>
                                        <p:tav tm="0">
                                          <p:val>
                                            <p:strVal val="#ppt_h"/>
                                          </p:val>
                                        </p:tav>
                                        <p:tav tm="100000">
                                          <p:val>
                                            <p:strVal val="#ppt_h"/>
                                          </p:val>
                                        </p:tav>
                                      </p:tavLst>
                                    </p:anim>
                                  </p:childTnLst>
                                </p:cTn>
                              </p:par>
                            </p:childTnLst>
                          </p:cTn>
                        </p:par>
                        <p:par>
                          <p:cTn id="56" fill="hold">
                            <p:stCondLst>
                              <p:cond delay="4500"/>
                            </p:stCondLst>
                            <p:childTnLst>
                              <p:par>
                                <p:cTn id="57" presetID="45" presetClass="entr" presetSubtype="0" fill="hold" grpId="0" nodeType="afterEffect">
                                  <p:stCondLst>
                                    <p:cond delay="0"/>
                                  </p:stCondLst>
                                  <p:childTnLst>
                                    <p:set>
                                      <p:cBhvr>
                                        <p:cTn id="58" dur="1" fill="hold">
                                          <p:stCondLst>
                                            <p:cond delay="0"/>
                                          </p:stCondLst>
                                        </p:cTn>
                                        <p:tgtEl>
                                          <p:spTgt spid="6">
                                            <p:txEl>
                                              <p:pRg st="2" end="2"/>
                                            </p:txEl>
                                          </p:spTgt>
                                        </p:tgtEl>
                                        <p:attrNameLst>
                                          <p:attrName>style.visibility</p:attrName>
                                        </p:attrNameLst>
                                      </p:cBhvr>
                                      <p:to>
                                        <p:strVal val="visible"/>
                                      </p:to>
                                    </p:set>
                                    <p:animEffect transition="in" filter="fade">
                                      <p:cBhvr>
                                        <p:cTn id="59" dur="500"/>
                                        <p:tgtEl>
                                          <p:spTgt spid="6">
                                            <p:txEl>
                                              <p:pRg st="2" end="2"/>
                                            </p:txEl>
                                          </p:spTgt>
                                        </p:tgtEl>
                                      </p:cBhvr>
                                    </p:animEffect>
                                    <p:anim calcmode="lin" valueType="num">
                                      <p:cBhvr>
                                        <p:cTn id="60" dur="500" fill="hold"/>
                                        <p:tgtEl>
                                          <p:spTgt spid="6">
                                            <p:txEl>
                                              <p:pRg st="2" end="2"/>
                                            </p:txEl>
                                          </p:spTgt>
                                        </p:tgtEl>
                                        <p:attrNameLst>
                                          <p:attrName>ppt_w</p:attrName>
                                        </p:attrNameLst>
                                      </p:cBhvr>
                                      <p:tavLst>
                                        <p:tav tm="0" fmla="#ppt_w*sin(2.5*pi*$)">
                                          <p:val>
                                            <p:fltVal val="0"/>
                                          </p:val>
                                        </p:tav>
                                        <p:tav tm="100000">
                                          <p:val>
                                            <p:fltVal val="1"/>
                                          </p:val>
                                        </p:tav>
                                      </p:tavLst>
                                    </p:anim>
                                    <p:anim calcmode="lin" valueType="num">
                                      <p:cBhvr>
                                        <p:cTn id="61" dur="500" fill="hold"/>
                                        <p:tgtEl>
                                          <p:spTgt spid="6">
                                            <p:txEl>
                                              <p:pRg st="2" end="2"/>
                                            </p:txEl>
                                          </p:spTgt>
                                        </p:tgtEl>
                                        <p:attrNameLst>
                                          <p:attrName>ppt_h</p:attrName>
                                        </p:attrNameLst>
                                      </p:cBhvr>
                                      <p:tavLst>
                                        <p:tav tm="0">
                                          <p:val>
                                            <p:strVal val="#ppt_h"/>
                                          </p:val>
                                        </p:tav>
                                        <p:tav tm="100000">
                                          <p:val>
                                            <p:strVal val="#ppt_h"/>
                                          </p:val>
                                        </p:tav>
                                      </p:tavLst>
                                    </p:anim>
                                  </p:childTnLst>
                                </p:cTn>
                              </p:par>
                            </p:childTnLst>
                          </p:cTn>
                        </p:par>
                        <p:par>
                          <p:cTn id="62" fill="hold">
                            <p:stCondLst>
                              <p:cond delay="5000"/>
                            </p:stCondLst>
                            <p:childTnLst>
                              <p:par>
                                <p:cTn id="63" presetID="45" presetClass="entr" presetSubtype="0" fill="hold" grpId="0" nodeType="afterEffect">
                                  <p:stCondLst>
                                    <p:cond delay="0"/>
                                  </p:stCondLst>
                                  <p:childTnLst>
                                    <p:set>
                                      <p:cBhvr>
                                        <p:cTn id="64" dur="1" fill="hold">
                                          <p:stCondLst>
                                            <p:cond delay="0"/>
                                          </p:stCondLst>
                                        </p:cTn>
                                        <p:tgtEl>
                                          <p:spTgt spid="6">
                                            <p:txEl>
                                              <p:pRg st="3" end="3"/>
                                            </p:txEl>
                                          </p:spTgt>
                                        </p:tgtEl>
                                        <p:attrNameLst>
                                          <p:attrName>style.visibility</p:attrName>
                                        </p:attrNameLst>
                                      </p:cBhvr>
                                      <p:to>
                                        <p:strVal val="visible"/>
                                      </p:to>
                                    </p:set>
                                    <p:animEffect transition="in" filter="fade">
                                      <p:cBhvr>
                                        <p:cTn id="65" dur="500"/>
                                        <p:tgtEl>
                                          <p:spTgt spid="6">
                                            <p:txEl>
                                              <p:pRg st="3" end="3"/>
                                            </p:txEl>
                                          </p:spTgt>
                                        </p:tgtEl>
                                      </p:cBhvr>
                                    </p:animEffect>
                                    <p:anim calcmode="lin" valueType="num">
                                      <p:cBhvr>
                                        <p:cTn id="66" dur="500" fill="hold"/>
                                        <p:tgtEl>
                                          <p:spTgt spid="6">
                                            <p:txEl>
                                              <p:pRg st="3" end="3"/>
                                            </p:txEl>
                                          </p:spTgt>
                                        </p:tgtEl>
                                        <p:attrNameLst>
                                          <p:attrName>ppt_w</p:attrName>
                                        </p:attrNameLst>
                                      </p:cBhvr>
                                      <p:tavLst>
                                        <p:tav tm="0" fmla="#ppt_w*sin(2.5*pi*$)">
                                          <p:val>
                                            <p:fltVal val="0"/>
                                          </p:val>
                                        </p:tav>
                                        <p:tav tm="100000">
                                          <p:val>
                                            <p:fltVal val="1"/>
                                          </p:val>
                                        </p:tav>
                                      </p:tavLst>
                                    </p:anim>
                                    <p:anim calcmode="lin" valueType="num">
                                      <p:cBhvr>
                                        <p:cTn id="67" dur="500" fill="hold"/>
                                        <p:tgtEl>
                                          <p:spTgt spid="6">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5" grpId="0" build="p"/>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BACKGROUNG OF THE AYAT</a:t>
            </a:r>
            <a:endParaRPr lang="en-GB" dirty="0"/>
          </a:p>
        </p:txBody>
      </p:sp>
      <p:sp>
        <p:nvSpPr>
          <p:cNvPr id="3" name="Content Placeholder 2"/>
          <p:cNvSpPr>
            <a:spLocks noGrp="1"/>
          </p:cNvSpPr>
          <p:nvPr>
            <p:ph idx="1"/>
          </p:nvPr>
        </p:nvSpPr>
        <p:spPr>
          <a:xfrm>
            <a:off x="843379" y="2603500"/>
            <a:ext cx="10262586" cy="3416300"/>
          </a:xfrm>
        </p:spPr>
        <p:txBody>
          <a:bodyPr/>
          <a:lstStyle/>
          <a:p>
            <a:r>
              <a:rPr lang="en-GB" dirty="0" smtClean="0"/>
              <a:t>The Jews used to face the west of </a:t>
            </a:r>
            <a:r>
              <a:rPr lang="en-GB" dirty="0" err="1" smtClean="0"/>
              <a:t>bayt</a:t>
            </a:r>
            <a:r>
              <a:rPr lang="en-GB" dirty="0" smtClean="0"/>
              <a:t>-al-</a:t>
            </a:r>
            <a:r>
              <a:rPr lang="en-GB" dirty="0" err="1"/>
              <a:t>M</a:t>
            </a:r>
            <a:r>
              <a:rPr lang="en-GB" dirty="0" err="1" smtClean="0"/>
              <a:t>aqdis</a:t>
            </a:r>
            <a:r>
              <a:rPr lang="en-GB" dirty="0" smtClean="0"/>
              <a:t> for their </a:t>
            </a:r>
            <a:r>
              <a:rPr lang="en-GB" dirty="0" err="1" smtClean="0"/>
              <a:t>qibla</a:t>
            </a:r>
            <a:r>
              <a:rPr lang="en-GB" dirty="0" smtClean="0"/>
              <a:t> and the Christians use to face the east of </a:t>
            </a:r>
            <a:r>
              <a:rPr lang="en-GB" dirty="0" err="1" smtClean="0"/>
              <a:t>bayt</a:t>
            </a:r>
            <a:r>
              <a:rPr lang="en-GB" dirty="0" smtClean="0"/>
              <a:t>-al-</a:t>
            </a:r>
            <a:r>
              <a:rPr lang="en-GB" dirty="0" err="1" smtClean="0"/>
              <a:t>Maqdis</a:t>
            </a:r>
            <a:r>
              <a:rPr lang="en-GB" dirty="0" smtClean="0"/>
              <a:t> for their </a:t>
            </a:r>
            <a:r>
              <a:rPr lang="en-GB" dirty="0" err="1" smtClean="0"/>
              <a:t>qibla</a:t>
            </a:r>
            <a:endParaRPr lang="en-GB" dirty="0" smtClean="0"/>
          </a:p>
          <a:p>
            <a:r>
              <a:rPr lang="en-GB" dirty="0"/>
              <a:t>Allah first commanded the believers to face Bayt Al-</a:t>
            </a:r>
            <a:r>
              <a:rPr lang="en-GB" dirty="0" err="1"/>
              <a:t>Maqdis</a:t>
            </a:r>
            <a:r>
              <a:rPr lang="en-GB" dirty="0"/>
              <a:t>, and then to face the </a:t>
            </a:r>
            <a:r>
              <a:rPr lang="en-GB" dirty="0" err="1"/>
              <a:t>Ka`bah</a:t>
            </a:r>
            <a:r>
              <a:rPr lang="en-GB" dirty="0"/>
              <a:t> during the prayer. This change was difficult for some of the </a:t>
            </a:r>
            <a:r>
              <a:rPr lang="en-GB" dirty="0" smtClean="0"/>
              <a:t>Jews, Christian </a:t>
            </a:r>
            <a:r>
              <a:rPr lang="en-GB" dirty="0"/>
              <a:t>and even for some Muslims. Then Allah sent revelation which clarified the wisdom behind this command, that is, </a:t>
            </a:r>
            <a:r>
              <a:rPr lang="en-GB" b="1" i="1" dirty="0" smtClean="0"/>
              <a:t>obedience </a:t>
            </a:r>
            <a:r>
              <a:rPr lang="en-GB" b="1" i="1" dirty="0"/>
              <a:t>to Allah, adhering to His commands, facing wherever He commands facing, and implementing whatever He legislates, that is the objective</a:t>
            </a:r>
            <a:r>
              <a:rPr lang="en-GB" dirty="0"/>
              <a:t>. </a:t>
            </a:r>
            <a:r>
              <a:rPr lang="en-GB" b="1" i="1" dirty="0" smtClean="0"/>
              <a:t>This </a:t>
            </a:r>
            <a:r>
              <a:rPr lang="en-GB" b="1" i="1" dirty="0"/>
              <a:t>is Birr, </a:t>
            </a:r>
            <a:r>
              <a:rPr lang="en-GB" b="1" i="1" dirty="0" err="1"/>
              <a:t>Taqwa</a:t>
            </a:r>
            <a:r>
              <a:rPr lang="en-GB" b="1" i="1" dirty="0"/>
              <a:t> and complete faith</a:t>
            </a:r>
            <a:r>
              <a:rPr lang="en-GB" dirty="0"/>
              <a:t>. </a:t>
            </a:r>
            <a:endParaRPr lang="en-GB" dirty="0" smtClean="0"/>
          </a:p>
          <a:p>
            <a:r>
              <a:rPr lang="en-GB" dirty="0" smtClean="0"/>
              <a:t>Facing </a:t>
            </a:r>
            <a:r>
              <a:rPr lang="en-GB" dirty="0"/>
              <a:t>the east or the west does not necessitate righteousness or obedience, unless it is legislated by Allah. </a:t>
            </a:r>
          </a:p>
        </p:txBody>
      </p:sp>
    </p:spTree>
    <p:extLst>
      <p:ext uri="{BB962C8B-B14F-4D97-AF65-F5344CB8AC3E}">
        <p14:creationId xmlns:p14="http://schemas.microsoft.com/office/powerpoint/2010/main" val="1426147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par>
                                <p:cTn id="8" presetID="27" presetClass="emph" presetSubtype="0" fill="remove" grpId="0" nodeType="withEffect">
                                  <p:stCondLst>
                                    <p:cond delay="0"/>
                                  </p:stCondLst>
                                  <p:childTnLst>
                                    <p:animClr clrSpc="rgb" dir="cw">
                                      <p:cBhvr override="childStyle">
                                        <p:cTn id="9" dur="250" autoRev="1" fill="remove"/>
                                        <p:tgtEl>
                                          <p:spTgt spid="3">
                                            <p:txEl>
                                              <p:pRg st="0" end="0"/>
                                            </p:txEl>
                                          </p:spTgt>
                                        </p:tgtEl>
                                        <p:attrNameLst>
                                          <p:attrName>style.color</p:attrName>
                                        </p:attrNameLst>
                                      </p:cBhvr>
                                      <p:to>
                                        <a:schemeClr val="bg1"/>
                                      </p:to>
                                    </p:animClr>
                                    <p:animClr clrSpc="rgb" dir="cw">
                                      <p:cBhvr>
                                        <p:cTn id="10" dur="250" autoRev="1" fill="remove"/>
                                        <p:tgtEl>
                                          <p:spTgt spid="3">
                                            <p:txEl>
                                              <p:pRg st="0" end="0"/>
                                            </p:txEl>
                                          </p:spTgt>
                                        </p:tgtEl>
                                        <p:attrNameLst>
                                          <p:attrName>fillcolor</p:attrName>
                                        </p:attrNameLst>
                                      </p:cBhvr>
                                      <p:to>
                                        <a:schemeClr val="bg1"/>
                                      </p:to>
                                    </p:animClr>
                                    <p:set>
                                      <p:cBhvr>
                                        <p:cTn id="11" dur="250" autoRev="1" fill="remove"/>
                                        <p:tgtEl>
                                          <p:spTgt spid="3">
                                            <p:txEl>
                                              <p:pRg st="0" end="0"/>
                                            </p:txEl>
                                          </p:spTgt>
                                        </p:tgtEl>
                                        <p:attrNameLst>
                                          <p:attrName>fill.type</p:attrName>
                                        </p:attrNameLst>
                                      </p:cBhvr>
                                      <p:to>
                                        <p:strVal val="solid"/>
                                      </p:to>
                                    </p:set>
                                    <p:set>
                                      <p:cBhvr>
                                        <p:cTn id="12" dur="250" autoRev="1" fill="remove"/>
                                        <p:tgtEl>
                                          <p:spTgt spid="3">
                                            <p:txEl>
                                              <p:pRg st="0" end="0"/>
                                            </p:txEl>
                                          </p:spTgt>
                                        </p:tgtEl>
                                        <p:attrNameLst>
                                          <p:attrName>fill.on</p:attrName>
                                        </p:attrNameLst>
                                      </p:cBhvr>
                                      <p:to>
                                        <p:strVal val="true"/>
                                      </p:to>
                                    </p:set>
                                  </p:childTnLst>
                                </p:cTn>
                              </p:par>
                              <p:par>
                                <p:cTn id="13" presetID="27" presetClass="emph" presetSubtype="0" fill="remove" grpId="0" nodeType="withEffect">
                                  <p:stCondLst>
                                    <p:cond delay="0"/>
                                  </p:stCondLst>
                                  <p:childTnLst>
                                    <p:animClr clrSpc="rgb" dir="cw">
                                      <p:cBhvr override="childStyle">
                                        <p:cTn id="14" dur="250" autoRev="1" fill="remove"/>
                                        <p:tgtEl>
                                          <p:spTgt spid="3">
                                            <p:txEl>
                                              <p:pRg st="1" end="1"/>
                                            </p:txEl>
                                          </p:spTgt>
                                        </p:tgtEl>
                                        <p:attrNameLst>
                                          <p:attrName>style.color</p:attrName>
                                        </p:attrNameLst>
                                      </p:cBhvr>
                                      <p:to>
                                        <a:schemeClr val="bg1"/>
                                      </p:to>
                                    </p:animClr>
                                    <p:animClr clrSpc="rgb" dir="cw">
                                      <p:cBhvr>
                                        <p:cTn id="15" dur="250" autoRev="1" fill="remove"/>
                                        <p:tgtEl>
                                          <p:spTgt spid="3">
                                            <p:txEl>
                                              <p:pRg st="1" end="1"/>
                                            </p:txEl>
                                          </p:spTgt>
                                        </p:tgtEl>
                                        <p:attrNameLst>
                                          <p:attrName>fillcolor</p:attrName>
                                        </p:attrNameLst>
                                      </p:cBhvr>
                                      <p:to>
                                        <a:schemeClr val="bg1"/>
                                      </p:to>
                                    </p:animClr>
                                    <p:set>
                                      <p:cBhvr>
                                        <p:cTn id="16" dur="250" autoRev="1" fill="remove"/>
                                        <p:tgtEl>
                                          <p:spTgt spid="3">
                                            <p:txEl>
                                              <p:pRg st="1" end="1"/>
                                            </p:txEl>
                                          </p:spTgt>
                                        </p:tgtEl>
                                        <p:attrNameLst>
                                          <p:attrName>fill.type</p:attrName>
                                        </p:attrNameLst>
                                      </p:cBhvr>
                                      <p:to>
                                        <p:strVal val="solid"/>
                                      </p:to>
                                    </p:set>
                                    <p:set>
                                      <p:cBhvr>
                                        <p:cTn id="17" dur="250" autoRev="1" fill="remove"/>
                                        <p:tgtEl>
                                          <p:spTgt spid="3">
                                            <p:txEl>
                                              <p:pRg st="1" end="1"/>
                                            </p:txEl>
                                          </p:spTgt>
                                        </p:tgtEl>
                                        <p:attrNameLst>
                                          <p:attrName>fill.on</p:attrName>
                                        </p:attrNameLst>
                                      </p:cBhvr>
                                      <p:to>
                                        <p:strVal val="true"/>
                                      </p:to>
                                    </p:set>
                                  </p:childTnLst>
                                </p:cTn>
                              </p:par>
                              <p:par>
                                <p:cTn id="18" presetID="27" presetClass="emph" presetSubtype="0" fill="remove" grpId="0" nodeType="withEffect">
                                  <p:stCondLst>
                                    <p:cond delay="0"/>
                                  </p:stCondLst>
                                  <p:childTnLst>
                                    <p:animClr clrSpc="rgb" dir="cw">
                                      <p:cBhvr override="childStyle">
                                        <p:cTn id="19" dur="250" autoRev="1" fill="remove"/>
                                        <p:tgtEl>
                                          <p:spTgt spid="3">
                                            <p:txEl>
                                              <p:pRg st="2" end="2"/>
                                            </p:txEl>
                                          </p:spTgt>
                                        </p:tgtEl>
                                        <p:attrNameLst>
                                          <p:attrName>style.color</p:attrName>
                                        </p:attrNameLst>
                                      </p:cBhvr>
                                      <p:to>
                                        <a:schemeClr val="bg1"/>
                                      </p:to>
                                    </p:animClr>
                                    <p:animClr clrSpc="rgb" dir="cw">
                                      <p:cBhvr>
                                        <p:cTn id="20" dur="250" autoRev="1" fill="remove"/>
                                        <p:tgtEl>
                                          <p:spTgt spid="3">
                                            <p:txEl>
                                              <p:pRg st="2" end="2"/>
                                            </p:txEl>
                                          </p:spTgt>
                                        </p:tgtEl>
                                        <p:attrNameLst>
                                          <p:attrName>fillcolor</p:attrName>
                                        </p:attrNameLst>
                                      </p:cBhvr>
                                      <p:to>
                                        <a:schemeClr val="bg1"/>
                                      </p:to>
                                    </p:animClr>
                                    <p:set>
                                      <p:cBhvr>
                                        <p:cTn id="21" dur="250" autoRev="1" fill="remove"/>
                                        <p:tgtEl>
                                          <p:spTgt spid="3">
                                            <p:txEl>
                                              <p:pRg st="2" end="2"/>
                                            </p:txEl>
                                          </p:spTgt>
                                        </p:tgtEl>
                                        <p:attrNameLst>
                                          <p:attrName>fill.type</p:attrName>
                                        </p:attrNameLst>
                                      </p:cBhvr>
                                      <p:to>
                                        <p:strVal val="solid"/>
                                      </p:to>
                                    </p:set>
                                    <p:set>
                                      <p:cBhvr>
                                        <p:cTn id="22" dur="250" autoRev="1" fill="remove"/>
                                        <p:tgtEl>
                                          <p:spTgt spid="3">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emplate>Ion Boardroom</Template>
  <TotalTime>532</TotalTime>
  <Words>2037</Words>
  <Application>Microsoft Office PowerPoint</Application>
  <PresentationFormat>Widescreen</PresentationFormat>
  <Paragraphs>144</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Ion Boardroom</vt:lpstr>
      <vt:lpstr>AYAT AL BIRR</vt:lpstr>
      <vt:lpstr>Surah Al-Bakarah  Ayat 177</vt:lpstr>
      <vt:lpstr> DEFINATION OF AL-BIRR </vt:lpstr>
      <vt:lpstr>THE NEED TO HAVE CODE OF VIRTUE</vt:lpstr>
      <vt:lpstr>THE NEED TO HAVE CODE OF VIRTUE</vt:lpstr>
      <vt:lpstr>THE NEED TO HAVE CODE OF VIRTUE</vt:lpstr>
      <vt:lpstr>HUMAN PERSONALITY SHOULD BE THE SAME  OUTWARDLY AND INWARDLY</vt:lpstr>
      <vt:lpstr>Good deeds Vs Righteous Deeds</vt:lpstr>
      <vt:lpstr>BACKGROUNG OF THE AYAT</vt:lpstr>
      <vt:lpstr>PowerPoint Presentation</vt:lpstr>
      <vt:lpstr>BIRR IN BELIEF</vt:lpstr>
      <vt:lpstr>BIRR in Ethics</vt:lpstr>
      <vt:lpstr>Birr in Ethics</vt:lpstr>
      <vt:lpstr>Birr in Ritual</vt:lpstr>
      <vt:lpstr>Al- Birr in Human dealings</vt:lpstr>
      <vt:lpstr>Birr in Self - discipline</vt:lpstr>
      <vt:lpstr>أُولَئِكَ الَّذِينَ صَدَقُوا وَأُولَئِكَ هُمُ الْمُتَّقُونَ</vt:lpstr>
      <vt:lpstr>Sabeel-ul-Jannah 2015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Ayat al Birr</dc:title>
  <dc:creator>Kashif Awan</dc:creator>
  <cp:lastModifiedBy>Kashif Awan</cp:lastModifiedBy>
  <cp:revision>52</cp:revision>
  <dcterms:created xsi:type="dcterms:W3CDTF">2015-11-19T06:52:49Z</dcterms:created>
  <dcterms:modified xsi:type="dcterms:W3CDTF">2015-11-19T19:42:29Z</dcterms:modified>
</cp:coreProperties>
</file>