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63" r:id="rId2"/>
    <p:sldId id="260" r:id="rId3"/>
    <p:sldId id="258" r:id="rId4"/>
    <p:sldId id="259" r:id="rId5"/>
    <p:sldId id="257" r:id="rId6"/>
    <p:sldId id="264" r:id="rId7"/>
    <p:sldId id="265"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8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37AAA-D4ED-4A86-A4D2-6B9E51CCDA7B}" type="datetimeFigureOut">
              <a:rPr lang="en-GB" smtClean="0"/>
              <a:t>02/10/2016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C0163A-E9AE-491F-983B-318CC3A7DC17}" type="slidenum">
              <a:rPr lang="en-GB" smtClean="0"/>
              <a:t>‹#›</a:t>
            </a:fld>
            <a:endParaRPr lang="en-GB"/>
          </a:p>
        </p:txBody>
      </p:sp>
    </p:spTree>
    <p:extLst>
      <p:ext uri="{BB962C8B-B14F-4D97-AF65-F5344CB8AC3E}">
        <p14:creationId xmlns:p14="http://schemas.microsoft.com/office/powerpoint/2010/main" val="124442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C0163A-E9AE-491F-983B-318CC3A7DC17}" type="slidenum">
              <a:rPr lang="en-GB" smtClean="0"/>
              <a:t>5</a:t>
            </a:fld>
            <a:endParaRPr lang="en-GB"/>
          </a:p>
        </p:txBody>
      </p:sp>
    </p:spTree>
    <p:extLst>
      <p:ext uri="{BB962C8B-B14F-4D97-AF65-F5344CB8AC3E}">
        <p14:creationId xmlns:p14="http://schemas.microsoft.com/office/powerpoint/2010/main" val="317178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9CE50CA-E8F5-43DF-AE75-CDC0C50731ED}" type="datetime1">
              <a:rPr lang="en-GB" smtClean="0"/>
              <a:t>02/10/2016</a:t>
            </a:fld>
            <a:endParaRPr lang="en-GB"/>
          </a:p>
        </p:txBody>
      </p:sp>
      <p:sp>
        <p:nvSpPr>
          <p:cNvPr id="19" name="Footer Placeholder 18"/>
          <p:cNvSpPr>
            <a:spLocks noGrp="1"/>
          </p:cNvSpPr>
          <p:nvPr>
            <p:ph type="ftr" sz="quarter" idx="11"/>
          </p:nvPr>
        </p:nvSpPr>
        <p:spPr/>
        <p:txBody>
          <a:bodyPr/>
          <a:lstStyle/>
          <a:p>
            <a:r>
              <a:rPr lang="en-GB" smtClean="0"/>
              <a:t>www.NurulQuran.com               nq-international.com             NurulQuran.com/rewards</a:t>
            </a:r>
            <a:endParaRPr lang="en-GB"/>
          </a:p>
        </p:txBody>
      </p:sp>
      <p:sp>
        <p:nvSpPr>
          <p:cNvPr id="27" name="Slide Number Placeholder 26"/>
          <p:cNvSpPr>
            <a:spLocks noGrp="1"/>
          </p:cNvSpPr>
          <p:nvPr>
            <p:ph type="sldNum" sz="quarter" idx="12"/>
          </p:nvPr>
        </p:nvSpPr>
        <p:spPr/>
        <p:txBody>
          <a:bodyPr/>
          <a:lstStyle/>
          <a:p>
            <a:fld id="{480E25D3-67E6-4166-B653-2BEF6D57AB84}"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811EE1-9E74-41DA-90B8-95B7A2396E14}" type="datetime1">
              <a:rPr lang="en-GB" smtClean="0"/>
              <a:t>02/10/2016</a:t>
            </a:fld>
            <a:endParaRPr lang="en-GB"/>
          </a:p>
        </p:txBody>
      </p:sp>
      <p:sp>
        <p:nvSpPr>
          <p:cNvPr id="5" name="Footer Placeholder 4"/>
          <p:cNvSpPr>
            <a:spLocks noGrp="1"/>
          </p:cNvSpPr>
          <p:nvPr>
            <p:ph type="ftr" sz="quarter" idx="11"/>
          </p:nvPr>
        </p:nvSpPr>
        <p:spPr/>
        <p:txBody>
          <a:bodyPr/>
          <a:lstStyle/>
          <a:p>
            <a:r>
              <a:rPr lang="en-GB" smtClean="0"/>
              <a:t>www.NurulQuran.com               nq-international.com             NurulQuran.com/rewards</a:t>
            </a:r>
            <a:endParaRPr lang="en-GB"/>
          </a:p>
        </p:txBody>
      </p:sp>
      <p:sp>
        <p:nvSpPr>
          <p:cNvPr id="6" name="Slide Number Placeholder 5"/>
          <p:cNvSpPr>
            <a:spLocks noGrp="1"/>
          </p:cNvSpPr>
          <p:nvPr>
            <p:ph type="sldNum" sz="quarter" idx="12"/>
          </p:nvPr>
        </p:nvSpPr>
        <p:spPr/>
        <p:txBody>
          <a:bodyPr/>
          <a:lstStyle/>
          <a:p>
            <a:fld id="{480E25D3-67E6-4166-B653-2BEF6D57AB8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DF4470-C85B-484D-A76F-32C0D79A6D17}" type="datetime1">
              <a:rPr lang="en-GB" smtClean="0"/>
              <a:t>02/10/2016</a:t>
            </a:fld>
            <a:endParaRPr lang="en-GB"/>
          </a:p>
        </p:txBody>
      </p:sp>
      <p:sp>
        <p:nvSpPr>
          <p:cNvPr id="5" name="Footer Placeholder 4"/>
          <p:cNvSpPr>
            <a:spLocks noGrp="1"/>
          </p:cNvSpPr>
          <p:nvPr>
            <p:ph type="ftr" sz="quarter" idx="11"/>
          </p:nvPr>
        </p:nvSpPr>
        <p:spPr/>
        <p:txBody>
          <a:bodyPr/>
          <a:lstStyle/>
          <a:p>
            <a:r>
              <a:rPr lang="en-GB" smtClean="0"/>
              <a:t>www.NurulQuran.com               nq-international.com             NurulQuran.com/rewards</a:t>
            </a:r>
            <a:endParaRPr lang="en-GB"/>
          </a:p>
        </p:txBody>
      </p:sp>
      <p:sp>
        <p:nvSpPr>
          <p:cNvPr id="6" name="Slide Number Placeholder 5"/>
          <p:cNvSpPr>
            <a:spLocks noGrp="1"/>
          </p:cNvSpPr>
          <p:nvPr>
            <p:ph type="sldNum" sz="quarter" idx="12"/>
          </p:nvPr>
        </p:nvSpPr>
        <p:spPr/>
        <p:txBody>
          <a:bodyPr/>
          <a:lstStyle/>
          <a:p>
            <a:fld id="{480E25D3-67E6-4166-B653-2BEF6D57AB8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FB686-4EDE-4E24-BF74-72BFB965729F}" type="datetime1">
              <a:rPr lang="en-GB" smtClean="0"/>
              <a:t>02/10/2016</a:t>
            </a:fld>
            <a:endParaRPr lang="en-GB"/>
          </a:p>
        </p:txBody>
      </p:sp>
      <p:sp>
        <p:nvSpPr>
          <p:cNvPr id="5" name="Footer Placeholder 4"/>
          <p:cNvSpPr>
            <a:spLocks noGrp="1"/>
          </p:cNvSpPr>
          <p:nvPr>
            <p:ph type="ftr" sz="quarter" idx="11"/>
          </p:nvPr>
        </p:nvSpPr>
        <p:spPr/>
        <p:txBody>
          <a:bodyPr/>
          <a:lstStyle/>
          <a:p>
            <a:r>
              <a:rPr lang="en-GB" smtClean="0"/>
              <a:t>www.NurulQuran.com               nq-international.com             NurulQuran.com/rewards</a:t>
            </a:r>
            <a:endParaRPr lang="en-GB"/>
          </a:p>
        </p:txBody>
      </p:sp>
      <p:sp>
        <p:nvSpPr>
          <p:cNvPr id="6" name="Slide Number Placeholder 5"/>
          <p:cNvSpPr>
            <a:spLocks noGrp="1"/>
          </p:cNvSpPr>
          <p:nvPr>
            <p:ph type="sldNum" sz="quarter" idx="12"/>
          </p:nvPr>
        </p:nvSpPr>
        <p:spPr/>
        <p:txBody>
          <a:bodyPr/>
          <a:lstStyle/>
          <a:p>
            <a:fld id="{480E25D3-67E6-4166-B653-2BEF6D57AB8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162DDD5-B39D-45EE-AA1E-6420B8AFCCE7}" type="datetime1">
              <a:rPr lang="en-GB" smtClean="0"/>
              <a:t>02/10/2016</a:t>
            </a:fld>
            <a:endParaRPr lang="en-GB"/>
          </a:p>
        </p:txBody>
      </p:sp>
      <p:sp>
        <p:nvSpPr>
          <p:cNvPr id="5" name="Footer Placeholder 4"/>
          <p:cNvSpPr>
            <a:spLocks noGrp="1"/>
          </p:cNvSpPr>
          <p:nvPr>
            <p:ph type="ftr" sz="quarter" idx="11"/>
          </p:nvPr>
        </p:nvSpPr>
        <p:spPr/>
        <p:txBody>
          <a:bodyPr/>
          <a:lstStyle/>
          <a:p>
            <a:r>
              <a:rPr lang="en-GB" smtClean="0"/>
              <a:t>www.NurulQuran.com               nq-international.com             NurulQuran.com/rewards</a:t>
            </a:r>
            <a:endParaRPr lang="en-GB"/>
          </a:p>
        </p:txBody>
      </p:sp>
      <p:sp>
        <p:nvSpPr>
          <p:cNvPr id="6" name="Slide Number Placeholder 5"/>
          <p:cNvSpPr>
            <a:spLocks noGrp="1"/>
          </p:cNvSpPr>
          <p:nvPr>
            <p:ph type="sldNum" sz="quarter" idx="12"/>
          </p:nvPr>
        </p:nvSpPr>
        <p:spPr/>
        <p:txBody>
          <a:bodyPr/>
          <a:lstStyle/>
          <a:p>
            <a:fld id="{480E25D3-67E6-4166-B653-2BEF6D57AB84}"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92EB28-839E-4CBF-943E-879266DA561C}" type="datetime1">
              <a:rPr lang="en-GB" smtClean="0"/>
              <a:t>02/10/2016</a:t>
            </a:fld>
            <a:endParaRPr lang="en-GB"/>
          </a:p>
        </p:txBody>
      </p:sp>
      <p:sp>
        <p:nvSpPr>
          <p:cNvPr id="6" name="Footer Placeholder 5"/>
          <p:cNvSpPr>
            <a:spLocks noGrp="1"/>
          </p:cNvSpPr>
          <p:nvPr>
            <p:ph type="ftr" sz="quarter" idx="11"/>
          </p:nvPr>
        </p:nvSpPr>
        <p:spPr/>
        <p:txBody>
          <a:bodyPr/>
          <a:lstStyle/>
          <a:p>
            <a:r>
              <a:rPr lang="en-GB" smtClean="0"/>
              <a:t>www.NurulQuran.com               nq-international.com             NurulQuran.com/rewards</a:t>
            </a:r>
            <a:endParaRPr lang="en-GB"/>
          </a:p>
        </p:txBody>
      </p:sp>
      <p:sp>
        <p:nvSpPr>
          <p:cNvPr id="7" name="Slide Number Placeholder 6"/>
          <p:cNvSpPr>
            <a:spLocks noGrp="1"/>
          </p:cNvSpPr>
          <p:nvPr>
            <p:ph type="sldNum" sz="quarter" idx="12"/>
          </p:nvPr>
        </p:nvSpPr>
        <p:spPr/>
        <p:txBody>
          <a:bodyPr/>
          <a:lstStyle/>
          <a:p>
            <a:fld id="{480E25D3-67E6-4166-B653-2BEF6D57AB8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D8E2E9-AD2B-4F8D-BAE0-118188163569}" type="datetime1">
              <a:rPr lang="en-GB" smtClean="0"/>
              <a:t>02/10/2016</a:t>
            </a:fld>
            <a:endParaRPr lang="en-GB"/>
          </a:p>
        </p:txBody>
      </p:sp>
      <p:sp>
        <p:nvSpPr>
          <p:cNvPr id="8" name="Footer Placeholder 7"/>
          <p:cNvSpPr>
            <a:spLocks noGrp="1"/>
          </p:cNvSpPr>
          <p:nvPr>
            <p:ph type="ftr" sz="quarter" idx="11"/>
          </p:nvPr>
        </p:nvSpPr>
        <p:spPr/>
        <p:txBody>
          <a:bodyPr/>
          <a:lstStyle/>
          <a:p>
            <a:r>
              <a:rPr lang="en-GB" smtClean="0"/>
              <a:t>www.NurulQuran.com               nq-international.com             NurulQuran.com/rewards</a:t>
            </a:r>
            <a:endParaRPr lang="en-GB"/>
          </a:p>
        </p:txBody>
      </p:sp>
      <p:sp>
        <p:nvSpPr>
          <p:cNvPr id="9" name="Slide Number Placeholder 8"/>
          <p:cNvSpPr>
            <a:spLocks noGrp="1"/>
          </p:cNvSpPr>
          <p:nvPr>
            <p:ph type="sldNum" sz="quarter" idx="12"/>
          </p:nvPr>
        </p:nvSpPr>
        <p:spPr/>
        <p:txBody>
          <a:bodyPr/>
          <a:lstStyle/>
          <a:p>
            <a:fld id="{480E25D3-67E6-4166-B653-2BEF6D57AB8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65AF08-B18F-4DA6-8DF9-D413D13A430D}" type="datetime1">
              <a:rPr lang="en-GB" smtClean="0"/>
              <a:t>02/10/2016</a:t>
            </a:fld>
            <a:endParaRPr lang="en-GB"/>
          </a:p>
        </p:txBody>
      </p:sp>
      <p:sp>
        <p:nvSpPr>
          <p:cNvPr id="4" name="Footer Placeholder 3"/>
          <p:cNvSpPr>
            <a:spLocks noGrp="1"/>
          </p:cNvSpPr>
          <p:nvPr>
            <p:ph type="ftr" sz="quarter" idx="11"/>
          </p:nvPr>
        </p:nvSpPr>
        <p:spPr/>
        <p:txBody>
          <a:bodyPr/>
          <a:lstStyle/>
          <a:p>
            <a:r>
              <a:rPr lang="en-GB" smtClean="0"/>
              <a:t>www.NurulQuran.com               nq-international.com             NurulQuran.com/rewards</a:t>
            </a:r>
            <a:endParaRPr lang="en-GB"/>
          </a:p>
        </p:txBody>
      </p:sp>
      <p:sp>
        <p:nvSpPr>
          <p:cNvPr id="5" name="Slide Number Placeholder 4"/>
          <p:cNvSpPr>
            <a:spLocks noGrp="1"/>
          </p:cNvSpPr>
          <p:nvPr>
            <p:ph type="sldNum" sz="quarter" idx="12"/>
          </p:nvPr>
        </p:nvSpPr>
        <p:spPr/>
        <p:txBody>
          <a:bodyPr/>
          <a:lstStyle/>
          <a:p>
            <a:fld id="{480E25D3-67E6-4166-B653-2BEF6D57AB8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174ED-DEB9-402E-AA41-D936C493FE86}" type="datetime1">
              <a:rPr lang="en-GB" smtClean="0"/>
              <a:t>02/10/2016</a:t>
            </a:fld>
            <a:endParaRPr lang="en-GB"/>
          </a:p>
        </p:txBody>
      </p:sp>
      <p:sp>
        <p:nvSpPr>
          <p:cNvPr id="3" name="Footer Placeholder 2"/>
          <p:cNvSpPr>
            <a:spLocks noGrp="1"/>
          </p:cNvSpPr>
          <p:nvPr>
            <p:ph type="ftr" sz="quarter" idx="11"/>
          </p:nvPr>
        </p:nvSpPr>
        <p:spPr/>
        <p:txBody>
          <a:bodyPr/>
          <a:lstStyle/>
          <a:p>
            <a:r>
              <a:rPr lang="en-GB" smtClean="0"/>
              <a:t>www.NurulQuran.com               nq-international.com             NurulQuran.com/rewards</a:t>
            </a:r>
            <a:endParaRPr lang="en-GB"/>
          </a:p>
        </p:txBody>
      </p:sp>
      <p:sp>
        <p:nvSpPr>
          <p:cNvPr id="4" name="Slide Number Placeholder 3"/>
          <p:cNvSpPr>
            <a:spLocks noGrp="1"/>
          </p:cNvSpPr>
          <p:nvPr>
            <p:ph type="sldNum" sz="quarter" idx="12"/>
          </p:nvPr>
        </p:nvSpPr>
        <p:spPr/>
        <p:txBody>
          <a:bodyPr/>
          <a:lstStyle/>
          <a:p>
            <a:fld id="{480E25D3-67E6-4166-B653-2BEF6D57AB8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05E4EB-DE60-4504-BF3C-89A6975533D7}" type="datetime1">
              <a:rPr lang="en-GB" smtClean="0"/>
              <a:t>02/10/2016</a:t>
            </a:fld>
            <a:endParaRPr lang="en-GB"/>
          </a:p>
        </p:txBody>
      </p:sp>
      <p:sp>
        <p:nvSpPr>
          <p:cNvPr id="6" name="Footer Placeholder 5"/>
          <p:cNvSpPr>
            <a:spLocks noGrp="1"/>
          </p:cNvSpPr>
          <p:nvPr>
            <p:ph type="ftr" sz="quarter" idx="11"/>
          </p:nvPr>
        </p:nvSpPr>
        <p:spPr/>
        <p:txBody>
          <a:bodyPr/>
          <a:lstStyle/>
          <a:p>
            <a:r>
              <a:rPr lang="en-GB" smtClean="0"/>
              <a:t>www.NurulQuran.com               nq-international.com             NurulQuran.com/rewards</a:t>
            </a:r>
            <a:endParaRPr lang="en-GB"/>
          </a:p>
        </p:txBody>
      </p:sp>
      <p:sp>
        <p:nvSpPr>
          <p:cNvPr id="7" name="Slide Number Placeholder 6"/>
          <p:cNvSpPr>
            <a:spLocks noGrp="1"/>
          </p:cNvSpPr>
          <p:nvPr>
            <p:ph type="sldNum" sz="quarter" idx="12"/>
          </p:nvPr>
        </p:nvSpPr>
        <p:spPr/>
        <p:txBody>
          <a:bodyPr/>
          <a:lstStyle/>
          <a:p>
            <a:fld id="{480E25D3-67E6-4166-B653-2BEF6D57AB8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DF53A7-E6D4-4117-87CE-7CF0EF9E3319}" type="datetime1">
              <a:rPr lang="en-GB" smtClean="0"/>
              <a:t>02/10/2016</a:t>
            </a:fld>
            <a:endParaRPr lang="en-GB"/>
          </a:p>
        </p:txBody>
      </p:sp>
      <p:sp>
        <p:nvSpPr>
          <p:cNvPr id="6" name="Footer Placeholder 5"/>
          <p:cNvSpPr>
            <a:spLocks noGrp="1"/>
          </p:cNvSpPr>
          <p:nvPr>
            <p:ph type="ftr" sz="quarter" idx="11"/>
          </p:nvPr>
        </p:nvSpPr>
        <p:spPr/>
        <p:txBody>
          <a:bodyPr/>
          <a:lstStyle/>
          <a:p>
            <a:r>
              <a:rPr lang="en-GB" smtClean="0"/>
              <a:t>www.NurulQuran.com               nq-international.com             NurulQuran.com/rewards</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480E25D3-67E6-4166-B653-2BEF6D57AB84}"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396DCE-A048-4582-A5F6-058103BC7E9C}" type="datetime1">
              <a:rPr lang="en-GB" smtClean="0"/>
              <a:t>02/10/2016</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GB" smtClean="0"/>
              <a:t>www.NurulQuran.com               nq-international.com             NurulQuran.com/rewards</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0E25D3-67E6-4166-B653-2BEF6D57AB84}"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9396" y="2132856"/>
            <a:ext cx="7851648" cy="1139552"/>
          </a:xfrm>
        </p:spPr>
        <p:txBody>
          <a:bodyPr>
            <a:prstTxWarp prst="textDeflate">
              <a:avLst/>
            </a:prstTxWarp>
            <a:normAutofit/>
          </a:bodyPr>
          <a:lstStyle/>
          <a:p>
            <a:pPr algn="ctr"/>
            <a:r>
              <a:rPr lang="en-GB" sz="7200" dirty="0" smtClean="0">
                <a:solidFill>
                  <a:srgbClr val="D28280"/>
                </a:solidFill>
                <a:effectLst>
                  <a:outerShdw blurRad="63500" sx="102000" sy="102000" algn="ctr" rotWithShape="0">
                    <a:prstClr val="black">
                      <a:alpha val="40000"/>
                    </a:prstClr>
                  </a:outerShdw>
                </a:effectLst>
              </a:rPr>
              <a:t>Muharram </a:t>
            </a:r>
            <a:r>
              <a:rPr lang="en-GB" sz="7200" dirty="0" err="1" smtClean="0">
                <a:solidFill>
                  <a:srgbClr val="D28280"/>
                </a:solidFill>
                <a:effectLst>
                  <a:outerShdw blurRad="63500" sx="102000" sy="102000" algn="ctr" rotWithShape="0">
                    <a:prstClr val="black">
                      <a:alpha val="40000"/>
                    </a:prstClr>
                  </a:outerShdw>
                </a:effectLst>
              </a:rPr>
              <a:t>ul</a:t>
            </a:r>
            <a:r>
              <a:rPr lang="en-GB" sz="7200" dirty="0" smtClean="0">
                <a:solidFill>
                  <a:srgbClr val="D28280"/>
                </a:solidFill>
                <a:effectLst>
                  <a:outerShdw blurRad="63500" sx="102000" sy="102000" algn="ctr" rotWithShape="0">
                    <a:prstClr val="black">
                      <a:alpha val="40000"/>
                    </a:prstClr>
                  </a:outerShdw>
                </a:effectLst>
              </a:rPr>
              <a:t> Haram</a:t>
            </a:r>
            <a:endParaRPr lang="en-GB" sz="7200" dirty="0">
              <a:solidFill>
                <a:srgbClr val="D28280"/>
              </a:solidFill>
              <a:effectLst>
                <a:outerShdw blurRad="63500" sx="102000" sy="102000" algn="ctr" rotWithShape="0">
                  <a:prstClr val="black">
                    <a:alpha val="40000"/>
                  </a:prstClr>
                </a:outerShdw>
              </a:effectLst>
            </a:endParaRPr>
          </a:p>
        </p:txBody>
      </p:sp>
      <p:sp>
        <p:nvSpPr>
          <p:cNvPr id="3" name="Footer Placeholder 2"/>
          <p:cNvSpPr>
            <a:spLocks noGrp="1"/>
          </p:cNvSpPr>
          <p:nvPr>
            <p:ph type="ftr" sz="quarter" idx="11"/>
          </p:nvPr>
        </p:nvSpPr>
        <p:spPr>
          <a:xfrm>
            <a:off x="1259632" y="6374489"/>
            <a:ext cx="6499448" cy="365760"/>
          </a:xfrm>
        </p:spPr>
        <p:txBody>
          <a:bodyPr/>
          <a:lstStyle/>
          <a:p>
            <a:r>
              <a:rPr lang="en-GB" dirty="0" smtClean="0"/>
              <a:t>    www.NurulQuran.com           nq-international.com          NurulQuran.com/rewards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229" t="25130" r="15848" b="58481"/>
          <a:stretch/>
        </p:blipFill>
        <p:spPr bwMode="auto">
          <a:xfrm>
            <a:off x="107504" y="5949280"/>
            <a:ext cx="1074334" cy="822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61507" t="40625" r="-349"/>
          <a:stretch/>
        </p:blipFill>
        <p:spPr bwMode="auto">
          <a:xfrm>
            <a:off x="7077590" y="4480697"/>
            <a:ext cx="2073651" cy="2377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5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GB" b="1" dirty="0" smtClean="0"/>
              <a:t> </a:t>
            </a:r>
            <a:r>
              <a:rPr lang="en-GB" sz="4400" b="1" dirty="0" smtClean="0">
                <a:latin typeface="AR JULIAN" panose="02000000000000000000" pitchFamily="2" charset="0"/>
              </a:rPr>
              <a:t>Importance of Muharram</a:t>
            </a:r>
            <a:endParaRPr lang="en-GB" b="1" dirty="0">
              <a:latin typeface="AR JULIAN" panose="02000000000000000000" pitchFamily="2" charset="0"/>
            </a:endParaRPr>
          </a:p>
        </p:txBody>
      </p:sp>
      <p:sp>
        <p:nvSpPr>
          <p:cNvPr id="6" name="Content Placeholder 5"/>
          <p:cNvSpPr>
            <a:spLocks noGrp="1"/>
          </p:cNvSpPr>
          <p:nvPr>
            <p:ph idx="1"/>
          </p:nvPr>
        </p:nvSpPr>
        <p:spPr>
          <a:xfrm>
            <a:off x="467544" y="1916832"/>
            <a:ext cx="8229600" cy="4389120"/>
          </a:xfrm>
        </p:spPr>
        <p:txBody>
          <a:bodyPr>
            <a:normAutofit fontScale="85000" lnSpcReduction="20000"/>
          </a:bodyPr>
          <a:lstStyle/>
          <a:p>
            <a:pPr marL="0" indent="0" algn="ctr">
              <a:buNone/>
            </a:pPr>
            <a:r>
              <a:rPr lang="en-GB" sz="2800" i="1" dirty="0"/>
              <a:t>“Verily, the number of months with Allah is twelve (in a year): It was so ordained, by Allah on the Day when He created the heavens and the earth; of them, four are sacred. That is the right religion, so wrong not yourselves therein…” </a:t>
            </a:r>
            <a:endParaRPr lang="en-GB" sz="2800" i="1" dirty="0" smtClean="0"/>
          </a:p>
          <a:p>
            <a:pPr marL="0" indent="0" algn="ctr">
              <a:buNone/>
            </a:pPr>
            <a:r>
              <a:rPr lang="en-GB" sz="2800" i="1" dirty="0"/>
              <a:t>	</a:t>
            </a:r>
            <a:r>
              <a:rPr lang="en-GB" sz="2800" dirty="0" smtClean="0"/>
              <a:t>[</a:t>
            </a:r>
            <a:r>
              <a:rPr lang="en-GB" sz="2800" dirty="0"/>
              <a:t>al-</a:t>
            </a:r>
            <a:r>
              <a:rPr lang="en-GB" sz="2800" dirty="0" err="1"/>
              <a:t>Tawbah</a:t>
            </a:r>
            <a:r>
              <a:rPr lang="en-GB" sz="2800" dirty="0"/>
              <a:t> 9:36</a:t>
            </a:r>
            <a:r>
              <a:rPr lang="en-GB" sz="2800" dirty="0" smtClean="0"/>
              <a:t>]</a:t>
            </a:r>
          </a:p>
          <a:p>
            <a:pPr marL="0" indent="0" algn="ctr">
              <a:buNone/>
            </a:pPr>
            <a:endParaRPr lang="en-GB" sz="2800" dirty="0"/>
          </a:p>
          <a:p>
            <a:pPr marL="0" indent="0" algn="ctr">
              <a:buNone/>
            </a:pPr>
            <a:r>
              <a:rPr lang="en-GB" sz="2800" dirty="0"/>
              <a:t>These four months, according to the Prophet </a:t>
            </a:r>
            <a:r>
              <a:rPr lang="en-GB" sz="2800" dirty="0" smtClean="0"/>
              <a:t>(</a:t>
            </a:r>
            <a:r>
              <a:rPr lang="en-GB" sz="2800" dirty="0" err="1" smtClean="0"/>
              <a:t>s.a.w</a:t>
            </a:r>
            <a:r>
              <a:rPr lang="en-GB" sz="2800" dirty="0" smtClean="0"/>
              <a:t>) </a:t>
            </a:r>
            <a:r>
              <a:rPr lang="en-GB" sz="2800" dirty="0"/>
              <a:t>are Dhul-</a:t>
            </a:r>
            <a:r>
              <a:rPr lang="en-GB" sz="2800" dirty="0" err="1"/>
              <a:t>Qa'dah</a:t>
            </a:r>
            <a:r>
              <a:rPr lang="en-GB" sz="2800" dirty="0"/>
              <a:t>, Dhul-Hijjah, Muharram and Rajab. (Bukhari</a:t>
            </a:r>
            <a:r>
              <a:rPr lang="en-GB" sz="2800" dirty="0" smtClean="0"/>
              <a:t>)</a:t>
            </a:r>
          </a:p>
          <a:p>
            <a:pPr marL="0" indent="0" algn="ctr">
              <a:buNone/>
            </a:pPr>
            <a:endParaRPr lang="en-GB" sz="2800" dirty="0" smtClean="0"/>
          </a:p>
          <a:p>
            <a:pPr marL="0" indent="0" algn="ctr">
              <a:buNone/>
            </a:pPr>
            <a:r>
              <a:rPr lang="en-GB" sz="2800" dirty="0"/>
              <a:t>Abu Hurairah narrated </a:t>
            </a:r>
            <a:r>
              <a:rPr lang="en-GB" sz="2800" dirty="0" smtClean="0"/>
              <a:t>that: Allah's </a:t>
            </a:r>
            <a:r>
              <a:rPr lang="en-GB" sz="2800" dirty="0"/>
              <a:t>Messenger </a:t>
            </a:r>
            <a:r>
              <a:rPr lang="en-GB" sz="2800" dirty="0" smtClean="0"/>
              <a:t>(</a:t>
            </a:r>
            <a:r>
              <a:rPr lang="en-GB" sz="2800" dirty="0" err="1" smtClean="0"/>
              <a:t>s.a.w</a:t>
            </a:r>
            <a:r>
              <a:rPr lang="en-GB" sz="2800" dirty="0" smtClean="0"/>
              <a:t>) </a:t>
            </a:r>
            <a:r>
              <a:rPr lang="en-GB" sz="2800" dirty="0"/>
              <a:t>said: </a:t>
            </a:r>
            <a:r>
              <a:rPr lang="en-GB" sz="2800" i="1" dirty="0">
                <a:solidFill>
                  <a:schemeClr val="accent6"/>
                </a:solidFill>
              </a:rPr>
              <a:t>"The most virtuous fasting after the month of Ramadan is that of Allah's month of Al-Muharram. And the most virtuous </a:t>
            </a:r>
            <a:r>
              <a:rPr lang="en-GB" sz="2800" i="1" dirty="0" err="1">
                <a:solidFill>
                  <a:schemeClr val="accent6"/>
                </a:solidFill>
              </a:rPr>
              <a:t>Salat</a:t>
            </a:r>
            <a:r>
              <a:rPr lang="en-GB" sz="2800" i="1" dirty="0">
                <a:solidFill>
                  <a:schemeClr val="accent6"/>
                </a:solidFill>
              </a:rPr>
              <a:t> after the obligatory is the night prayer</a:t>
            </a:r>
            <a:r>
              <a:rPr lang="en-GB" sz="2800" i="1" dirty="0" smtClean="0">
                <a:solidFill>
                  <a:schemeClr val="accent6"/>
                </a:solidFill>
              </a:rPr>
              <a:t>.” </a:t>
            </a:r>
            <a:r>
              <a:rPr lang="en-GB" sz="2800" dirty="0"/>
              <a:t>(At </a:t>
            </a:r>
            <a:r>
              <a:rPr lang="en-GB" sz="2800" dirty="0" err="1"/>
              <a:t>Tirmidhi</a:t>
            </a:r>
            <a:r>
              <a:rPr lang="en-GB" sz="2800" dirty="0" smtClean="0"/>
              <a:t>)</a:t>
            </a:r>
            <a:endParaRPr lang="en-GB" sz="2800" dirty="0"/>
          </a:p>
        </p:txBody>
      </p:sp>
      <p:sp>
        <p:nvSpPr>
          <p:cNvPr id="3" name="Footer Placeholder 2"/>
          <p:cNvSpPr>
            <a:spLocks noGrp="1"/>
          </p:cNvSpPr>
          <p:nvPr>
            <p:ph type="ftr" sz="quarter" idx="11"/>
          </p:nvPr>
        </p:nvSpPr>
        <p:spPr>
          <a:xfrm>
            <a:off x="1426531" y="6381328"/>
            <a:ext cx="6067400" cy="365760"/>
          </a:xfrm>
          <a:ln w="19050">
            <a:solidFill>
              <a:schemeClr val="accent1"/>
            </a:solidFill>
          </a:ln>
        </p:spPr>
        <p:txBody>
          <a:bodyPr/>
          <a:lstStyle/>
          <a:p>
            <a:r>
              <a:rPr lang="en-GB" dirty="0" smtClean="0"/>
              <a:t>www.NurulQuran.com               nq-international.com             NurulQuran.com/rewards</a:t>
            </a:r>
            <a:endParaRPr lang="en-GB" dirty="0"/>
          </a:p>
        </p:txBody>
      </p:sp>
    </p:spTree>
    <p:extLst>
      <p:ext uri="{BB962C8B-B14F-4D97-AF65-F5344CB8AC3E}">
        <p14:creationId xmlns:p14="http://schemas.microsoft.com/office/powerpoint/2010/main" val="354678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Autofit/>
          </a:bodyPr>
          <a:lstStyle/>
          <a:p>
            <a:pPr algn="ctr"/>
            <a:r>
              <a:rPr lang="en-GB" sz="3000" b="1" dirty="0">
                <a:solidFill>
                  <a:schemeClr val="accent2">
                    <a:lumMod val="75000"/>
                  </a:schemeClr>
                </a:solidFill>
                <a:latin typeface="AR JULIAN" panose="02000000000000000000" pitchFamily="2" charset="0"/>
              </a:rPr>
              <a:t>Fast on </a:t>
            </a:r>
            <a:r>
              <a:rPr lang="en-GB" sz="3000" b="1" dirty="0" smtClean="0">
                <a:solidFill>
                  <a:schemeClr val="accent2">
                    <a:lumMod val="75000"/>
                  </a:schemeClr>
                </a:solidFill>
                <a:latin typeface="AR JULIAN" panose="02000000000000000000" pitchFamily="2" charset="0"/>
              </a:rPr>
              <a:t>Day </a:t>
            </a:r>
            <a:r>
              <a:rPr lang="en-GB" sz="3000" b="1" dirty="0">
                <a:solidFill>
                  <a:schemeClr val="accent2">
                    <a:lumMod val="75000"/>
                  </a:schemeClr>
                </a:solidFill>
                <a:latin typeface="AR JULIAN" panose="02000000000000000000" pitchFamily="2" charset="0"/>
              </a:rPr>
              <a:t>of '</a:t>
            </a:r>
            <a:r>
              <a:rPr lang="en-GB" sz="3000" b="1" dirty="0" err="1">
                <a:solidFill>
                  <a:schemeClr val="accent2">
                    <a:lumMod val="75000"/>
                  </a:schemeClr>
                </a:solidFill>
                <a:latin typeface="AR JULIAN" panose="02000000000000000000" pitchFamily="2" charset="0"/>
              </a:rPr>
              <a:t>Aashooraa</a:t>
            </a:r>
            <a:r>
              <a:rPr lang="en-GB" sz="3000" b="1" dirty="0">
                <a:solidFill>
                  <a:schemeClr val="accent2">
                    <a:lumMod val="75000"/>
                  </a:schemeClr>
                </a:solidFill>
                <a:latin typeface="AR JULIAN" panose="02000000000000000000" pitchFamily="2" charset="0"/>
              </a:rPr>
              <a:t> (10th </a:t>
            </a:r>
            <a:r>
              <a:rPr lang="en-GB" sz="3000" b="1" dirty="0" smtClean="0">
                <a:solidFill>
                  <a:schemeClr val="accent2">
                    <a:lumMod val="75000"/>
                  </a:schemeClr>
                </a:solidFill>
                <a:latin typeface="AR JULIAN" panose="02000000000000000000" pitchFamily="2" charset="0"/>
              </a:rPr>
              <a:t>Muharram</a:t>
            </a:r>
            <a:r>
              <a:rPr lang="en-GB" sz="3000" b="1" dirty="0">
                <a:solidFill>
                  <a:schemeClr val="accent2">
                    <a:lumMod val="75000"/>
                  </a:schemeClr>
                </a:solidFill>
                <a:latin typeface="AR JULIAN" panose="02000000000000000000" pitchFamily="2" charset="0"/>
              </a:rPr>
              <a:t>)</a:t>
            </a:r>
          </a:p>
        </p:txBody>
      </p:sp>
      <p:sp>
        <p:nvSpPr>
          <p:cNvPr id="3" name="Content Placeholder 2"/>
          <p:cNvSpPr>
            <a:spLocks noGrp="1"/>
          </p:cNvSpPr>
          <p:nvPr>
            <p:ph idx="1"/>
          </p:nvPr>
        </p:nvSpPr>
        <p:spPr/>
        <p:txBody>
          <a:bodyPr>
            <a:noAutofit/>
          </a:bodyPr>
          <a:lstStyle/>
          <a:p>
            <a:pPr marL="0" indent="0" algn="ctr">
              <a:buNone/>
            </a:pPr>
            <a:r>
              <a:rPr lang="en-GB" sz="2000" dirty="0" smtClean="0"/>
              <a:t>Ibn </a:t>
            </a:r>
            <a:r>
              <a:rPr lang="en-GB" sz="2000" dirty="0"/>
              <a:t>‘</a:t>
            </a:r>
            <a:r>
              <a:rPr lang="en-GB" sz="2000" dirty="0" smtClean="0"/>
              <a:t>Abbas </a:t>
            </a:r>
            <a:r>
              <a:rPr lang="en-GB" sz="2000" dirty="0"/>
              <a:t>said: </a:t>
            </a:r>
            <a:endParaRPr lang="en-GB" sz="2000" dirty="0" smtClean="0"/>
          </a:p>
          <a:p>
            <a:pPr marL="0" indent="0" algn="ctr">
              <a:buNone/>
            </a:pPr>
            <a:r>
              <a:rPr lang="en-GB" sz="2000" dirty="0" smtClean="0"/>
              <a:t>“</a:t>
            </a:r>
            <a:r>
              <a:rPr lang="en-GB" sz="2000" dirty="0"/>
              <a:t>The Prophet </a:t>
            </a:r>
            <a:r>
              <a:rPr lang="en-GB" sz="2000" dirty="0" smtClean="0"/>
              <a:t>(</a:t>
            </a:r>
            <a:r>
              <a:rPr lang="en-GB" sz="2000" dirty="0" err="1" smtClean="0"/>
              <a:t>s.a.w</a:t>
            </a:r>
            <a:r>
              <a:rPr lang="en-GB" sz="2000" dirty="0" smtClean="0"/>
              <a:t>) </a:t>
            </a:r>
            <a:r>
              <a:rPr lang="en-GB" sz="2000" dirty="0"/>
              <a:t>came to Madinah and saw the Jews fasting on the day of ‘</a:t>
            </a:r>
            <a:r>
              <a:rPr lang="en-GB" sz="2000" dirty="0" err="1"/>
              <a:t>Aashooraa</a:t>
            </a:r>
            <a:r>
              <a:rPr lang="en-GB" sz="2000" dirty="0"/>
              <a:t>’. </a:t>
            </a:r>
            <a:r>
              <a:rPr lang="en-GB" sz="2000" dirty="0">
                <a:solidFill>
                  <a:schemeClr val="accent6"/>
                </a:solidFill>
              </a:rPr>
              <a:t>He said, </a:t>
            </a:r>
            <a:r>
              <a:rPr lang="en-GB" sz="2000" i="1" dirty="0">
                <a:solidFill>
                  <a:schemeClr val="accent6"/>
                </a:solidFill>
              </a:rPr>
              <a:t>‘What is this?’ </a:t>
            </a:r>
            <a:endParaRPr lang="en-GB" sz="2000" i="1" dirty="0" smtClean="0">
              <a:solidFill>
                <a:schemeClr val="accent6"/>
              </a:solidFill>
            </a:endParaRPr>
          </a:p>
          <a:p>
            <a:pPr marL="0" indent="0" algn="ctr">
              <a:buNone/>
            </a:pPr>
            <a:r>
              <a:rPr lang="en-GB" sz="2000" dirty="0" smtClean="0"/>
              <a:t>They </a:t>
            </a:r>
            <a:r>
              <a:rPr lang="en-GB" sz="2000" dirty="0"/>
              <a:t>said, </a:t>
            </a:r>
            <a:r>
              <a:rPr lang="en-GB" sz="2000" i="1" dirty="0"/>
              <a:t>‘This is a righteous day, it is the day when Allah saved the Children of Israel from their enemies, so Musa fasted on this day.’ </a:t>
            </a:r>
            <a:endParaRPr lang="en-GB" sz="2000" i="1" dirty="0" smtClean="0"/>
          </a:p>
          <a:p>
            <a:pPr marL="0" indent="0" algn="ctr">
              <a:buNone/>
            </a:pPr>
            <a:r>
              <a:rPr lang="en-GB" sz="2000" dirty="0" smtClean="0"/>
              <a:t>He </a:t>
            </a:r>
            <a:r>
              <a:rPr lang="en-GB" sz="2000" dirty="0" smtClean="0"/>
              <a:t>(</a:t>
            </a:r>
            <a:r>
              <a:rPr lang="en-GB" sz="2000" dirty="0" err="1" smtClean="0"/>
              <a:t>s.a.w</a:t>
            </a:r>
            <a:r>
              <a:rPr lang="en-GB" sz="2000" dirty="0" smtClean="0"/>
              <a:t>) </a:t>
            </a:r>
            <a:r>
              <a:rPr lang="en-GB" sz="2000" dirty="0"/>
              <a:t>said, </a:t>
            </a:r>
            <a:r>
              <a:rPr lang="en-GB" sz="2000" i="1" dirty="0">
                <a:solidFill>
                  <a:schemeClr val="accent6"/>
                </a:solidFill>
              </a:rPr>
              <a:t>‘We have more right to Musa than you,’ </a:t>
            </a:r>
            <a:r>
              <a:rPr lang="en-GB" sz="2000" dirty="0"/>
              <a:t>so he fasted on that day and commanded (the Muslims) to fast on that day.” (</a:t>
            </a:r>
            <a:r>
              <a:rPr lang="en-GB" sz="2000" dirty="0" smtClean="0"/>
              <a:t>Bukhari</a:t>
            </a:r>
            <a:r>
              <a:rPr lang="en-GB" sz="2000" dirty="0"/>
              <a:t>) </a:t>
            </a:r>
            <a:endParaRPr lang="en-GB" sz="2000" dirty="0" smtClean="0"/>
          </a:p>
          <a:p>
            <a:pPr marL="0" indent="0" algn="ctr">
              <a:buNone/>
            </a:pPr>
            <a:endParaRPr lang="en-GB" sz="2000" dirty="0" smtClean="0"/>
          </a:p>
          <a:p>
            <a:pPr marL="0" indent="0" algn="ctr">
              <a:buNone/>
            </a:pPr>
            <a:r>
              <a:rPr lang="en-GB" sz="2000" dirty="0"/>
              <a:t>The Prophet </a:t>
            </a:r>
            <a:r>
              <a:rPr lang="en-GB" sz="2000" dirty="0" smtClean="0"/>
              <a:t>(</a:t>
            </a:r>
            <a:r>
              <a:rPr lang="en-GB" sz="2000" dirty="0" err="1" smtClean="0"/>
              <a:t>s.a.w</a:t>
            </a:r>
            <a:r>
              <a:rPr lang="en-GB" sz="2000" dirty="0" smtClean="0"/>
              <a:t>) </a:t>
            </a:r>
            <a:r>
              <a:rPr lang="en-GB" sz="2000" dirty="0"/>
              <a:t>said: “For fasting the day of ‘</a:t>
            </a:r>
            <a:r>
              <a:rPr lang="en-GB" sz="2000" dirty="0" err="1"/>
              <a:t>Aashooraa</a:t>
            </a:r>
            <a:r>
              <a:rPr lang="en-GB" sz="2000" dirty="0"/>
              <a:t>’, I hope that Allah will accept it as expiation for the year that went before.” (Muslim)</a:t>
            </a:r>
          </a:p>
          <a:p>
            <a:pPr marL="0" indent="0">
              <a:buNone/>
            </a:pPr>
            <a:endParaRPr lang="en-GB" sz="2000" dirty="0" smtClean="0"/>
          </a:p>
          <a:p>
            <a:pPr marL="0" indent="0">
              <a:buNone/>
            </a:pPr>
            <a:endParaRPr lang="en-GB" sz="2000" dirty="0" smtClean="0"/>
          </a:p>
        </p:txBody>
      </p:sp>
      <p:sp>
        <p:nvSpPr>
          <p:cNvPr id="5" name="Footer Placeholder 4"/>
          <p:cNvSpPr>
            <a:spLocks noGrp="1"/>
          </p:cNvSpPr>
          <p:nvPr>
            <p:ph type="ftr" sz="quarter" idx="11"/>
          </p:nvPr>
        </p:nvSpPr>
        <p:spPr>
          <a:xfrm>
            <a:off x="1475656" y="6381328"/>
            <a:ext cx="6427440" cy="365760"/>
          </a:xfrm>
          <a:ln w="19050">
            <a:solidFill>
              <a:schemeClr val="accent1"/>
            </a:solidFill>
          </a:ln>
        </p:spPr>
        <p:txBody>
          <a:bodyPr/>
          <a:lstStyle/>
          <a:p>
            <a:r>
              <a:rPr lang="en-GB" dirty="0" smtClean="0"/>
              <a:t>www.NurulQuran.com               nq-international.com             NurulQuran.com/rewards</a:t>
            </a:r>
            <a:endParaRPr lang="en-GB" dirty="0"/>
          </a:p>
        </p:txBody>
      </p:sp>
    </p:spTree>
    <p:extLst>
      <p:ext uri="{BB962C8B-B14F-4D97-AF65-F5344CB8AC3E}">
        <p14:creationId xmlns:p14="http://schemas.microsoft.com/office/powerpoint/2010/main" val="95852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GB" sz="3000" b="1" dirty="0" smtClean="0">
                <a:latin typeface="AR JULIAN" panose="02000000000000000000" pitchFamily="2" charset="0"/>
              </a:rPr>
              <a:t>To Differentiate from the People of the Book</a:t>
            </a:r>
            <a:endParaRPr lang="en-GB" sz="3000" b="1" dirty="0">
              <a:latin typeface="AR JULIAN" panose="02000000000000000000" pitchFamily="2" charset="0"/>
            </a:endParaRPr>
          </a:p>
        </p:txBody>
      </p:sp>
      <p:sp>
        <p:nvSpPr>
          <p:cNvPr id="5" name="Content Placeholder 2"/>
          <p:cNvSpPr>
            <a:spLocks noGrp="1"/>
          </p:cNvSpPr>
          <p:nvPr>
            <p:ph idx="1"/>
          </p:nvPr>
        </p:nvSpPr>
        <p:spPr/>
        <p:txBody>
          <a:bodyPr>
            <a:noAutofit/>
          </a:bodyPr>
          <a:lstStyle/>
          <a:p>
            <a:pPr marL="0" indent="0" algn="ctr">
              <a:buNone/>
            </a:pPr>
            <a:r>
              <a:rPr lang="en-GB" sz="2200" dirty="0" smtClean="0"/>
              <a:t>Ibn </a:t>
            </a:r>
            <a:r>
              <a:rPr lang="en-GB" sz="2200" dirty="0"/>
              <a:t>‘</a:t>
            </a:r>
            <a:r>
              <a:rPr lang="en-GB" sz="2200" dirty="0" smtClean="0"/>
              <a:t>Abbas </a:t>
            </a:r>
            <a:r>
              <a:rPr lang="en-GB" sz="2200" dirty="0"/>
              <a:t>RA said: “When the Messenger of </a:t>
            </a:r>
            <a:r>
              <a:rPr lang="en-GB" sz="2200" dirty="0" smtClean="0"/>
              <a:t>Allah </a:t>
            </a:r>
            <a:r>
              <a:rPr lang="en-GB" sz="2200" dirty="0" smtClean="0"/>
              <a:t>(</a:t>
            </a:r>
            <a:r>
              <a:rPr lang="en-GB" sz="2200" dirty="0" err="1" smtClean="0"/>
              <a:t>s.a.w</a:t>
            </a:r>
            <a:r>
              <a:rPr lang="en-GB" sz="2200" dirty="0" smtClean="0"/>
              <a:t>) </a:t>
            </a:r>
            <a:r>
              <a:rPr lang="en-GB" sz="2200" dirty="0"/>
              <a:t>fasted </a:t>
            </a:r>
            <a:r>
              <a:rPr lang="en-GB" sz="2200" dirty="0" smtClean="0"/>
              <a:t>on ‘</a:t>
            </a:r>
            <a:r>
              <a:rPr lang="en-GB" sz="2200" dirty="0" err="1" smtClean="0"/>
              <a:t>Aashooraa</a:t>
            </a:r>
            <a:r>
              <a:rPr lang="en-GB" sz="2200" dirty="0"/>
              <a:t>’ and commanded </a:t>
            </a:r>
            <a:r>
              <a:rPr lang="en-GB" sz="2200" dirty="0" smtClean="0"/>
              <a:t>the </a:t>
            </a:r>
            <a:r>
              <a:rPr lang="en-GB" sz="2200" dirty="0"/>
              <a:t>Muslims to fast as well, they said, </a:t>
            </a:r>
            <a:r>
              <a:rPr lang="en-GB" sz="2200" i="1" dirty="0"/>
              <a:t>‘O Messenger of </a:t>
            </a:r>
            <a:r>
              <a:rPr lang="en-GB" sz="2200" i="1" dirty="0" smtClean="0"/>
              <a:t>Allah</a:t>
            </a:r>
            <a:r>
              <a:rPr lang="en-GB" sz="2200" i="1" dirty="0"/>
              <a:t>, it is a </a:t>
            </a:r>
            <a:r>
              <a:rPr lang="en-GB" sz="2200" i="1" dirty="0" smtClean="0"/>
              <a:t>day that </a:t>
            </a:r>
            <a:r>
              <a:rPr lang="en-GB" sz="2200" i="1" dirty="0"/>
              <a:t>is venerated by the Jews and Christians.’ </a:t>
            </a:r>
            <a:r>
              <a:rPr lang="en-GB" sz="2200" i="1" dirty="0"/>
              <a:t> </a:t>
            </a:r>
            <a:r>
              <a:rPr lang="en-GB" sz="2200" dirty="0" smtClean="0"/>
              <a:t>The </a:t>
            </a:r>
            <a:r>
              <a:rPr lang="en-GB" sz="2200" dirty="0"/>
              <a:t>Messenger of </a:t>
            </a:r>
            <a:r>
              <a:rPr lang="en-GB" sz="2200" dirty="0" smtClean="0"/>
              <a:t>Allah </a:t>
            </a:r>
            <a:r>
              <a:rPr lang="en-GB" sz="2200" dirty="0" smtClean="0"/>
              <a:t>(</a:t>
            </a:r>
            <a:r>
              <a:rPr lang="en-GB" sz="2200" dirty="0" err="1" smtClean="0"/>
              <a:t>s.a.w</a:t>
            </a:r>
            <a:r>
              <a:rPr lang="en-GB" sz="2200" dirty="0" smtClean="0"/>
              <a:t>) </a:t>
            </a:r>
            <a:r>
              <a:rPr lang="en-GB" sz="2200" dirty="0" smtClean="0"/>
              <a:t>said</a:t>
            </a:r>
            <a:r>
              <a:rPr lang="en-GB" sz="2200" dirty="0"/>
              <a:t>, </a:t>
            </a:r>
            <a:r>
              <a:rPr lang="en-GB" sz="2200" i="1" dirty="0">
                <a:solidFill>
                  <a:schemeClr val="accent6"/>
                </a:solidFill>
              </a:rPr>
              <a:t>‘If I live to see the next year, </a:t>
            </a:r>
            <a:r>
              <a:rPr lang="en-GB" sz="2200" i="1" dirty="0" err="1">
                <a:solidFill>
                  <a:schemeClr val="accent6"/>
                </a:solidFill>
              </a:rPr>
              <a:t>I</a:t>
            </a:r>
            <a:r>
              <a:rPr lang="en-GB" sz="2200" i="1" dirty="0" err="1" smtClean="0">
                <a:solidFill>
                  <a:schemeClr val="accent6"/>
                </a:solidFill>
              </a:rPr>
              <a:t>n’sha</a:t>
            </a:r>
            <a:r>
              <a:rPr lang="en-GB" sz="2200" i="1" dirty="0" smtClean="0">
                <a:solidFill>
                  <a:schemeClr val="accent6"/>
                </a:solidFill>
              </a:rPr>
              <a:t> </a:t>
            </a:r>
            <a:r>
              <a:rPr lang="en-GB" sz="2200" i="1" dirty="0" smtClean="0">
                <a:solidFill>
                  <a:schemeClr val="accent6"/>
                </a:solidFill>
              </a:rPr>
              <a:t>Allah</a:t>
            </a:r>
            <a:r>
              <a:rPr lang="en-GB" sz="2200" i="1" dirty="0">
                <a:solidFill>
                  <a:schemeClr val="accent6"/>
                </a:solidFill>
              </a:rPr>
              <a:t>, we will fast on the ninth day too.’ </a:t>
            </a:r>
            <a:r>
              <a:rPr lang="en-GB" sz="2200" dirty="0"/>
              <a:t>But it so happened </a:t>
            </a:r>
            <a:r>
              <a:rPr lang="en-GB" sz="2200" dirty="0" smtClean="0"/>
              <a:t>that the </a:t>
            </a:r>
            <a:r>
              <a:rPr lang="en-GB" sz="2200" dirty="0"/>
              <a:t>Messenger of </a:t>
            </a:r>
            <a:r>
              <a:rPr lang="en-GB" sz="2200" dirty="0" smtClean="0"/>
              <a:t>Allah </a:t>
            </a:r>
            <a:r>
              <a:rPr lang="en-GB" sz="2200" dirty="0" smtClean="0"/>
              <a:t>(</a:t>
            </a:r>
            <a:r>
              <a:rPr lang="en-GB" sz="2200" dirty="0" err="1" smtClean="0"/>
              <a:t>s.a.w</a:t>
            </a:r>
            <a:r>
              <a:rPr lang="en-GB" sz="2200" dirty="0" smtClean="0"/>
              <a:t>) </a:t>
            </a:r>
            <a:r>
              <a:rPr lang="en-GB" sz="2200" dirty="0"/>
              <a:t>passed away before the next </a:t>
            </a:r>
            <a:r>
              <a:rPr lang="en-GB" sz="2200" dirty="0" smtClean="0"/>
              <a:t>year came</a:t>
            </a:r>
            <a:r>
              <a:rPr lang="en-GB" sz="2200" dirty="0"/>
              <a:t>.” (Muslim</a:t>
            </a:r>
            <a:r>
              <a:rPr lang="en-GB" sz="2200" dirty="0" smtClean="0"/>
              <a:t>).</a:t>
            </a:r>
          </a:p>
          <a:p>
            <a:pPr marL="0" indent="0">
              <a:buNone/>
            </a:pPr>
            <a:endParaRPr lang="en-GB" sz="2200" dirty="0"/>
          </a:p>
          <a:p>
            <a:pPr marL="0" indent="0" algn="ctr">
              <a:buNone/>
            </a:pPr>
            <a:r>
              <a:rPr lang="en-GB" sz="2200" dirty="0"/>
              <a:t>You can also fast on the 11th of Muharram, in addition to fasting on the 10th, if for some reason </a:t>
            </a:r>
            <a:r>
              <a:rPr lang="en-GB" sz="2200" dirty="0" smtClean="0"/>
              <a:t>you couldn't </a:t>
            </a:r>
            <a:r>
              <a:rPr lang="en-GB" sz="2200" dirty="0"/>
              <a:t>fast on the 9th. (islamqa.com)</a:t>
            </a:r>
          </a:p>
        </p:txBody>
      </p:sp>
      <p:sp>
        <p:nvSpPr>
          <p:cNvPr id="6" name="Footer Placeholder 5"/>
          <p:cNvSpPr>
            <a:spLocks noGrp="1"/>
          </p:cNvSpPr>
          <p:nvPr>
            <p:ph type="ftr" sz="quarter" idx="11"/>
          </p:nvPr>
        </p:nvSpPr>
        <p:spPr>
          <a:xfrm>
            <a:off x="1331640" y="6381328"/>
            <a:ext cx="6211416" cy="365760"/>
          </a:xfrm>
          <a:ln w="19050">
            <a:solidFill>
              <a:schemeClr val="accent1"/>
            </a:solidFill>
          </a:ln>
        </p:spPr>
        <p:txBody>
          <a:bodyPr/>
          <a:lstStyle/>
          <a:p>
            <a:r>
              <a:rPr lang="en-GB" smtClean="0"/>
              <a:t>www.NurulQuran.com               nq-international.com             NurulQuran.com/rewards</a:t>
            </a:r>
            <a:endParaRPr lang="en-GB"/>
          </a:p>
        </p:txBody>
      </p:sp>
    </p:spTree>
    <p:extLst>
      <p:ext uri="{BB962C8B-B14F-4D97-AF65-F5344CB8AC3E}">
        <p14:creationId xmlns:p14="http://schemas.microsoft.com/office/powerpoint/2010/main" val="199924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260648"/>
            <a:ext cx="8229600" cy="1143000"/>
          </a:xfrm>
        </p:spPr>
        <p:txBody>
          <a:bodyPr>
            <a:noAutofit/>
          </a:bodyPr>
          <a:lstStyle/>
          <a:p>
            <a:pPr algn="ctr"/>
            <a:r>
              <a:rPr lang="en-GB" sz="3200" b="1" dirty="0">
                <a:solidFill>
                  <a:srgbClr val="7030A0"/>
                </a:solidFill>
                <a:latin typeface="AR JULIAN" panose="02000000000000000000" pitchFamily="2" charset="0"/>
              </a:rPr>
              <a:t>Do </a:t>
            </a:r>
            <a:r>
              <a:rPr lang="en-GB" sz="3200" b="1" dirty="0" smtClean="0">
                <a:solidFill>
                  <a:srgbClr val="7030A0"/>
                </a:solidFill>
                <a:latin typeface="AR JULIAN" panose="02000000000000000000" pitchFamily="2" charset="0"/>
              </a:rPr>
              <a:t>EXTRA </a:t>
            </a:r>
            <a:r>
              <a:rPr lang="en-GB" sz="3200" b="1" dirty="0">
                <a:solidFill>
                  <a:srgbClr val="7030A0"/>
                </a:solidFill>
                <a:latin typeface="AR JULIAN" panose="02000000000000000000" pitchFamily="2" charset="0"/>
              </a:rPr>
              <a:t>GOOD DEEDS </a:t>
            </a:r>
            <a:r>
              <a:rPr lang="en-GB" sz="3200" b="1" dirty="0" smtClean="0">
                <a:solidFill>
                  <a:srgbClr val="7030A0"/>
                </a:solidFill>
                <a:latin typeface="AR JULIAN" panose="02000000000000000000" pitchFamily="2" charset="0"/>
              </a:rPr>
              <a:t>This </a:t>
            </a:r>
            <a:r>
              <a:rPr lang="en-GB" sz="3200" b="1" dirty="0">
                <a:solidFill>
                  <a:srgbClr val="7030A0"/>
                </a:solidFill>
                <a:latin typeface="AR JULIAN" panose="02000000000000000000" pitchFamily="2" charset="0"/>
              </a:rPr>
              <a:t>Month</a:t>
            </a:r>
          </a:p>
        </p:txBody>
      </p:sp>
      <p:sp>
        <p:nvSpPr>
          <p:cNvPr id="3" name="Content Placeholder 2"/>
          <p:cNvSpPr>
            <a:spLocks noGrp="1"/>
          </p:cNvSpPr>
          <p:nvPr>
            <p:ph idx="1"/>
          </p:nvPr>
        </p:nvSpPr>
        <p:spPr>
          <a:xfrm>
            <a:off x="323528" y="1628800"/>
            <a:ext cx="8503920" cy="4572000"/>
          </a:xfrm>
        </p:spPr>
        <p:txBody>
          <a:bodyPr>
            <a:noAutofit/>
          </a:bodyPr>
          <a:lstStyle/>
          <a:p>
            <a:pPr marL="0" indent="0" algn="ctr">
              <a:buNone/>
            </a:pPr>
            <a:r>
              <a:rPr lang="en-GB" sz="1800" dirty="0"/>
              <a:t>Good deeds during this month bring a greater reward than in other months. They are weightier in the sight of Allah and bigger in </a:t>
            </a:r>
            <a:r>
              <a:rPr lang="en-GB" sz="1800" dirty="0" err="1"/>
              <a:t>ajr</a:t>
            </a:r>
            <a:r>
              <a:rPr lang="en-GB" sz="1800" dirty="0"/>
              <a:t>, out of the Mercy and Generosity of </a:t>
            </a:r>
            <a:r>
              <a:rPr lang="en-GB" sz="1800" dirty="0" smtClean="0"/>
              <a:t>al-Rahman</a:t>
            </a:r>
            <a:r>
              <a:rPr lang="en-GB" sz="1800" dirty="0"/>
              <a:t>, al-Kareem.</a:t>
            </a:r>
          </a:p>
          <a:p>
            <a:pPr marL="0" indent="0" algn="ctr">
              <a:buNone/>
            </a:pPr>
            <a:r>
              <a:rPr lang="en-GB" sz="1800" dirty="0"/>
              <a:t>Ibn ‘</a:t>
            </a:r>
            <a:r>
              <a:rPr lang="en-GB" sz="1800" dirty="0" smtClean="0"/>
              <a:t>Abbas </a:t>
            </a:r>
            <a:r>
              <a:rPr lang="en-GB" sz="1800" dirty="0"/>
              <a:t>said: "Good deeds done during the four sacred months bring a greater reward." (</a:t>
            </a:r>
            <a:r>
              <a:rPr lang="en-GB" sz="1800" dirty="0" err="1"/>
              <a:t>Tafseer</a:t>
            </a:r>
            <a:r>
              <a:rPr lang="en-GB" sz="1800" dirty="0"/>
              <a:t> Ibn </a:t>
            </a:r>
            <a:r>
              <a:rPr lang="en-GB" sz="1800" dirty="0" err="1"/>
              <a:t>Katheer</a:t>
            </a:r>
            <a:r>
              <a:rPr lang="en-GB" sz="1800" dirty="0"/>
              <a:t>)</a:t>
            </a:r>
          </a:p>
          <a:p>
            <a:pPr marL="0" indent="0" algn="ctr">
              <a:buNone/>
            </a:pPr>
            <a:r>
              <a:rPr lang="en-GB" sz="1800" dirty="0"/>
              <a:t>So pay extra attention </a:t>
            </a:r>
            <a:r>
              <a:rPr lang="en-GB" sz="1800" dirty="0" smtClean="0"/>
              <a:t>and take advantage </a:t>
            </a:r>
            <a:r>
              <a:rPr lang="en-GB" sz="1800" dirty="0"/>
              <a:t>of every opportunity you find </a:t>
            </a:r>
            <a:r>
              <a:rPr lang="en-GB" sz="1800" dirty="0" smtClean="0"/>
              <a:t>to do good deeds </a:t>
            </a:r>
            <a:r>
              <a:rPr lang="en-GB" sz="1800" dirty="0"/>
              <a:t>and don't let it go. </a:t>
            </a:r>
            <a:endParaRPr lang="en-GB" sz="1800" dirty="0" smtClean="0"/>
          </a:p>
          <a:p>
            <a:pPr lvl="1" algn="ctr"/>
            <a:r>
              <a:rPr lang="en-GB" sz="1600" dirty="0" smtClean="0"/>
              <a:t>Do </a:t>
            </a:r>
            <a:r>
              <a:rPr lang="en-GB" sz="1600" dirty="0"/>
              <a:t>your </a:t>
            </a:r>
            <a:r>
              <a:rPr lang="en-GB" sz="1600" dirty="0" smtClean="0"/>
              <a:t>best</a:t>
            </a:r>
          </a:p>
          <a:p>
            <a:pPr lvl="1" algn="ctr"/>
            <a:r>
              <a:rPr lang="en-GB" sz="1600" dirty="0"/>
              <a:t>P</a:t>
            </a:r>
            <a:r>
              <a:rPr lang="en-GB" sz="1600" dirty="0" smtClean="0"/>
              <a:t>ay </a:t>
            </a:r>
            <a:r>
              <a:rPr lang="en-GB" sz="1600" dirty="0"/>
              <a:t>extra attention to </a:t>
            </a:r>
            <a:r>
              <a:rPr lang="en-GB" sz="1600" dirty="0" smtClean="0"/>
              <a:t>Salah </a:t>
            </a:r>
            <a:endParaRPr lang="en-GB" sz="1600" dirty="0" smtClean="0"/>
          </a:p>
          <a:p>
            <a:pPr lvl="1" algn="ctr"/>
            <a:r>
              <a:rPr lang="en-GB" sz="1600" dirty="0"/>
              <a:t>R</a:t>
            </a:r>
            <a:r>
              <a:rPr lang="en-GB" sz="1600" dirty="0" smtClean="0"/>
              <a:t>eciting Qur'an </a:t>
            </a:r>
          </a:p>
          <a:p>
            <a:pPr lvl="1" algn="ctr"/>
            <a:r>
              <a:rPr lang="en-GB" sz="1600" dirty="0"/>
              <a:t>G</a:t>
            </a:r>
            <a:r>
              <a:rPr lang="en-GB" sz="1600" dirty="0" smtClean="0"/>
              <a:t>iving charity</a:t>
            </a:r>
          </a:p>
          <a:p>
            <a:pPr lvl="1" algn="ctr"/>
            <a:r>
              <a:rPr lang="en-GB" sz="1600" dirty="0"/>
              <a:t>K</a:t>
            </a:r>
            <a:r>
              <a:rPr lang="en-GB" sz="1600" dirty="0" smtClean="0"/>
              <a:t>eeping </a:t>
            </a:r>
            <a:r>
              <a:rPr lang="en-GB" sz="1600" dirty="0"/>
              <a:t>up ties of </a:t>
            </a:r>
            <a:r>
              <a:rPr lang="en-GB" sz="1600" dirty="0" smtClean="0"/>
              <a:t>Kinship </a:t>
            </a:r>
          </a:p>
          <a:p>
            <a:pPr lvl="1" algn="ctr"/>
            <a:r>
              <a:rPr lang="en-GB" sz="1600" dirty="0" smtClean="0"/>
              <a:t>Helping </a:t>
            </a:r>
            <a:r>
              <a:rPr lang="en-GB" sz="1600" dirty="0"/>
              <a:t>someone </a:t>
            </a:r>
            <a:r>
              <a:rPr lang="en-GB" sz="1600" dirty="0" smtClean="0"/>
              <a:t>out </a:t>
            </a:r>
            <a:endParaRPr lang="en-GB" sz="1600" dirty="0"/>
          </a:p>
          <a:p>
            <a:pPr lvl="1" algn="ctr"/>
            <a:r>
              <a:rPr lang="en-GB" sz="1600" dirty="0"/>
              <a:t>S</a:t>
            </a:r>
            <a:r>
              <a:rPr lang="en-GB" sz="1600" dirty="0" smtClean="0"/>
              <a:t>imply </a:t>
            </a:r>
            <a:r>
              <a:rPr lang="en-GB" sz="1600" dirty="0"/>
              <a:t>just being nice to your </a:t>
            </a:r>
            <a:r>
              <a:rPr lang="en-GB" sz="1600" dirty="0" smtClean="0"/>
              <a:t>family </a:t>
            </a:r>
            <a:endParaRPr lang="en-GB" sz="1600" dirty="0"/>
          </a:p>
          <a:p>
            <a:pPr lvl="1" algn="ctr"/>
            <a:r>
              <a:rPr lang="en-GB" sz="1600" dirty="0"/>
              <a:t>Included in the good deeds is also fasting</a:t>
            </a:r>
            <a:r>
              <a:rPr lang="en-GB" sz="1600" dirty="0" smtClean="0"/>
              <a:t>.</a:t>
            </a:r>
            <a:endParaRPr lang="en-GB" sz="1600" dirty="0"/>
          </a:p>
        </p:txBody>
      </p:sp>
      <p:sp>
        <p:nvSpPr>
          <p:cNvPr id="5" name="Footer Placeholder 4"/>
          <p:cNvSpPr>
            <a:spLocks noGrp="1"/>
          </p:cNvSpPr>
          <p:nvPr>
            <p:ph type="ftr" sz="quarter" idx="11"/>
          </p:nvPr>
        </p:nvSpPr>
        <p:spPr>
          <a:xfrm>
            <a:off x="1403648" y="6381328"/>
            <a:ext cx="6427440" cy="365760"/>
          </a:xfrm>
          <a:ln w="19050">
            <a:solidFill>
              <a:schemeClr val="accent1"/>
            </a:solidFill>
          </a:ln>
        </p:spPr>
        <p:txBody>
          <a:bodyPr/>
          <a:lstStyle/>
          <a:p>
            <a:r>
              <a:rPr lang="en-GB" dirty="0" smtClean="0"/>
              <a:t>www.NurulQuran.com               nq-international.com             NurulQuran.com/rewards</a:t>
            </a:r>
            <a:endParaRPr lang="en-GB" dirty="0"/>
          </a:p>
        </p:txBody>
      </p:sp>
    </p:spTree>
    <p:extLst>
      <p:ext uri="{BB962C8B-B14F-4D97-AF65-F5344CB8AC3E}">
        <p14:creationId xmlns:p14="http://schemas.microsoft.com/office/powerpoint/2010/main" val="425200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980728"/>
            <a:ext cx="8534400" cy="758952"/>
          </a:xfrm>
        </p:spPr>
        <p:txBody>
          <a:bodyPr>
            <a:noAutofit/>
          </a:bodyPr>
          <a:lstStyle/>
          <a:p>
            <a:pPr algn="ctr"/>
            <a:r>
              <a:rPr lang="en-GB" sz="4000" b="1" dirty="0"/>
              <a:t>Some Misconceptions and Baseless Traditions in Muharram</a:t>
            </a:r>
          </a:p>
        </p:txBody>
      </p:sp>
      <p:sp>
        <p:nvSpPr>
          <p:cNvPr id="4" name="Content Placeholder 3"/>
          <p:cNvSpPr>
            <a:spLocks noGrp="1"/>
          </p:cNvSpPr>
          <p:nvPr>
            <p:ph idx="1"/>
          </p:nvPr>
        </p:nvSpPr>
        <p:spPr/>
        <p:txBody>
          <a:bodyPr>
            <a:normAutofit fontScale="77500" lnSpcReduction="20000"/>
          </a:bodyPr>
          <a:lstStyle/>
          <a:p>
            <a:pPr marL="0" indent="0" algn="ctr">
              <a:buNone/>
            </a:pPr>
            <a:r>
              <a:rPr lang="en-GB" sz="2800" dirty="0"/>
              <a:t>Some </a:t>
            </a:r>
            <a:r>
              <a:rPr lang="en-GB" sz="2800" dirty="0" smtClean="0"/>
              <a:t>people </a:t>
            </a:r>
            <a:r>
              <a:rPr lang="en-GB" sz="2800" dirty="0"/>
              <a:t>attribute the sanctity of </a:t>
            </a:r>
            <a:r>
              <a:rPr lang="en-GB" sz="2800" dirty="0" err="1"/>
              <a:t>Aashooraa</a:t>
            </a:r>
            <a:r>
              <a:rPr lang="en-GB" sz="2800" dirty="0"/>
              <a:t> to the martyrdom of Hussain, </a:t>
            </a:r>
            <a:r>
              <a:rPr lang="en-GB" sz="2800" dirty="0" smtClean="0"/>
              <a:t>(</a:t>
            </a:r>
            <a:r>
              <a:rPr lang="en-GB" sz="2800" dirty="0" err="1" smtClean="0"/>
              <a:t>r.a</a:t>
            </a:r>
            <a:r>
              <a:rPr lang="en-GB" sz="2800" dirty="0"/>
              <a:t>)</a:t>
            </a:r>
            <a:r>
              <a:rPr lang="en-GB" sz="2800" dirty="0" smtClean="0"/>
              <a:t>. </a:t>
            </a:r>
            <a:r>
              <a:rPr lang="en-GB" sz="2800" dirty="0"/>
              <a:t>There is no doubt, that the story of Hussain, </a:t>
            </a:r>
            <a:r>
              <a:rPr lang="en-GB" sz="2800" dirty="0" smtClean="0"/>
              <a:t>(</a:t>
            </a:r>
            <a:r>
              <a:rPr lang="en-GB" sz="2800" dirty="0" err="1" smtClean="0"/>
              <a:t>r.a</a:t>
            </a:r>
            <a:r>
              <a:rPr lang="en-GB" sz="2800" dirty="0" smtClean="0"/>
              <a:t>) </a:t>
            </a:r>
            <a:r>
              <a:rPr lang="en-GB" sz="2800" dirty="0"/>
              <a:t>is one of the most tragic episodes of our history. Yet, the sanctity of '</a:t>
            </a:r>
            <a:r>
              <a:rPr lang="en-GB" sz="2800" dirty="0" err="1"/>
              <a:t>Aashooraa</a:t>
            </a:r>
            <a:r>
              <a:rPr lang="en-GB" sz="2800" dirty="0"/>
              <a:t>' cannot be ascribed to this event because this was established during the days of the Prophet </a:t>
            </a:r>
            <a:r>
              <a:rPr lang="en-GB" sz="2800" dirty="0" smtClean="0"/>
              <a:t>(</a:t>
            </a:r>
            <a:r>
              <a:rPr lang="en-GB" sz="2800" dirty="0" err="1" smtClean="0"/>
              <a:t>s.a.w</a:t>
            </a:r>
            <a:r>
              <a:rPr lang="en-GB" sz="2800" dirty="0" smtClean="0"/>
              <a:t>) </a:t>
            </a:r>
            <a:r>
              <a:rPr lang="en-GB" sz="2800" dirty="0"/>
              <a:t>by the Prophet </a:t>
            </a:r>
            <a:r>
              <a:rPr lang="en-GB" sz="2800" dirty="0" smtClean="0"/>
              <a:t>(</a:t>
            </a:r>
            <a:r>
              <a:rPr lang="en-GB" sz="2800" dirty="0" err="1" smtClean="0"/>
              <a:t>s.a.w</a:t>
            </a:r>
            <a:r>
              <a:rPr lang="en-GB" sz="2800" dirty="0" smtClean="0"/>
              <a:t>) himself</a:t>
            </a:r>
            <a:r>
              <a:rPr lang="en-GB" sz="2800" dirty="0"/>
              <a:t>, much earlier than the birth of his grandson Hussain </a:t>
            </a:r>
            <a:r>
              <a:rPr lang="en-GB" sz="2800" dirty="0" smtClean="0"/>
              <a:t>(</a:t>
            </a:r>
            <a:r>
              <a:rPr lang="en-GB" sz="2800" dirty="0" err="1" smtClean="0"/>
              <a:t>r.a</a:t>
            </a:r>
            <a:r>
              <a:rPr lang="en-GB" sz="2800" dirty="0" smtClean="0"/>
              <a:t>).</a:t>
            </a:r>
          </a:p>
          <a:p>
            <a:pPr marL="0" indent="0" algn="ctr">
              <a:buNone/>
            </a:pPr>
            <a:endParaRPr lang="en-GB" sz="2800" dirty="0"/>
          </a:p>
          <a:p>
            <a:pPr marL="0" indent="0" algn="ctr">
              <a:buNone/>
            </a:pPr>
            <a:r>
              <a:rPr lang="en-GB" sz="2800" dirty="0"/>
              <a:t>Some people consider Muharram an evil or unlucky month, because Hussain, </a:t>
            </a:r>
            <a:r>
              <a:rPr lang="en-GB" sz="2800" dirty="0" smtClean="0"/>
              <a:t>(</a:t>
            </a:r>
            <a:r>
              <a:rPr lang="en-GB" sz="2800" dirty="0" err="1" smtClean="0"/>
              <a:t>r.a</a:t>
            </a:r>
            <a:r>
              <a:rPr lang="en-GB" sz="2800" dirty="0" smtClean="0"/>
              <a:t>) </a:t>
            </a:r>
            <a:r>
              <a:rPr lang="en-GB" sz="2800" dirty="0"/>
              <a:t>was </a:t>
            </a:r>
            <a:r>
              <a:rPr lang="en-GB" sz="2800" dirty="0" smtClean="0"/>
              <a:t>martyred </a:t>
            </a:r>
            <a:r>
              <a:rPr lang="en-GB" sz="2800" dirty="0"/>
              <a:t>in it. So they don't hold weddings, and other celebrations during this month. Thinking that one cannot do so, is again a baseless concept, which is contrary to the teachings of the Qur'an and the Sunnah. The month of Muharram is neither unlucky or lucky. Believing such things is superstition and is committing a kind of </a:t>
            </a:r>
            <a:r>
              <a:rPr lang="en-GB" sz="2800" dirty="0" smtClean="0"/>
              <a:t>shirk</a:t>
            </a:r>
            <a:r>
              <a:rPr lang="en-GB" dirty="0" smtClean="0"/>
              <a:t>.</a:t>
            </a:r>
            <a:endParaRPr lang="en-GB" sz="2800" dirty="0"/>
          </a:p>
        </p:txBody>
      </p:sp>
      <p:sp>
        <p:nvSpPr>
          <p:cNvPr id="3" name="Footer Placeholder 2"/>
          <p:cNvSpPr>
            <a:spLocks noGrp="1"/>
          </p:cNvSpPr>
          <p:nvPr>
            <p:ph type="ftr" sz="quarter" idx="11"/>
          </p:nvPr>
        </p:nvSpPr>
        <p:spPr>
          <a:xfrm>
            <a:off x="1403648" y="6309320"/>
            <a:ext cx="6336704" cy="365125"/>
          </a:xfrm>
          <a:ln w="19050">
            <a:solidFill>
              <a:schemeClr val="accent1"/>
            </a:solidFill>
          </a:ln>
        </p:spPr>
        <p:txBody>
          <a:bodyPr/>
          <a:lstStyle/>
          <a:p>
            <a:r>
              <a:rPr lang="en-GB" dirty="0" smtClean="0"/>
              <a:t>www.NurulQuran.com               nq-international.com             NurulQuran.com/rewards</a:t>
            </a:r>
            <a:endParaRPr lang="en-GB" dirty="0"/>
          </a:p>
        </p:txBody>
      </p:sp>
    </p:spTree>
    <p:extLst>
      <p:ext uri="{BB962C8B-B14F-4D97-AF65-F5344CB8AC3E}">
        <p14:creationId xmlns:p14="http://schemas.microsoft.com/office/powerpoint/2010/main" val="102909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ctr">
              <a:buNone/>
            </a:pPr>
            <a:r>
              <a:rPr lang="en-GB" sz="2800" dirty="0"/>
              <a:t>Some people think it is Sunnah to prepare a particular type of meal on the 10th, (such a </a:t>
            </a:r>
            <a:r>
              <a:rPr lang="en-GB" sz="2800" dirty="0" err="1"/>
              <a:t>Khitchra</a:t>
            </a:r>
            <a:r>
              <a:rPr lang="en-GB" sz="2800" dirty="0"/>
              <a:t>, </a:t>
            </a:r>
            <a:r>
              <a:rPr lang="en-GB" sz="2800" dirty="0" err="1"/>
              <a:t>haleem</a:t>
            </a:r>
            <a:r>
              <a:rPr lang="en-GB" sz="2800" dirty="0"/>
              <a:t>, etc.) and distribute it to the poor people. And they hold big gatherings for this purpose, thinking there is special reward for doing so. This, again has no basis in the </a:t>
            </a:r>
            <a:r>
              <a:rPr lang="en-GB" sz="2800" dirty="0" err="1"/>
              <a:t>Sharee‘ah</a:t>
            </a:r>
            <a:r>
              <a:rPr lang="en-GB" sz="2800" dirty="0"/>
              <a:t>. since one is associating a particular event or month with having power to harm or do good and only Allah is the One Who has power over all things</a:t>
            </a:r>
            <a:r>
              <a:rPr lang="en-GB" sz="2800" dirty="0" smtClean="0"/>
              <a:t>.</a:t>
            </a:r>
          </a:p>
          <a:p>
            <a:pPr marL="0" indent="0" algn="ctr">
              <a:buNone/>
            </a:pPr>
            <a:endParaRPr lang="en-GB" sz="2800" dirty="0"/>
          </a:p>
          <a:p>
            <a:pPr marL="0" indent="0" algn="ctr">
              <a:buNone/>
            </a:pPr>
            <a:r>
              <a:rPr lang="en-GB" dirty="0"/>
              <a:t>Some people mourn and lament over the death of Hussain </a:t>
            </a:r>
            <a:r>
              <a:rPr lang="en-GB" dirty="0" smtClean="0"/>
              <a:t>(</a:t>
            </a:r>
            <a:r>
              <a:rPr lang="en-GB" dirty="0" err="1" smtClean="0"/>
              <a:t>r.a</a:t>
            </a:r>
            <a:r>
              <a:rPr lang="en-GB" dirty="0" smtClean="0"/>
              <a:t>) </a:t>
            </a:r>
            <a:r>
              <a:rPr lang="en-GB" dirty="0"/>
              <a:t>and hold special ceremonies for this very purpose. However, the Prophet </a:t>
            </a:r>
            <a:r>
              <a:rPr lang="en-GB" dirty="0" smtClean="0"/>
              <a:t>(</a:t>
            </a:r>
            <a:r>
              <a:rPr lang="en-GB" dirty="0" err="1" smtClean="0"/>
              <a:t>s.a.w</a:t>
            </a:r>
            <a:r>
              <a:rPr lang="en-GB" dirty="0" smtClean="0"/>
              <a:t>) </a:t>
            </a:r>
            <a:r>
              <a:rPr lang="en-GB" dirty="0"/>
              <a:t>never held 'mourning ceremonies' for any of his dear family members or his beloved Sahabah after they had passed away. In fact he </a:t>
            </a:r>
            <a:r>
              <a:rPr lang="en-GB" dirty="0" smtClean="0"/>
              <a:t>(</a:t>
            </a:r>
            <a:r>
              <a:rPr lang="en-GB" dirty="0" err="1" smtClean="0"/>
              <a:t>s.a.w</a:t>
            </a:r>
            <a:r>
              <a:rPr lang="en-GB" dirty="0" smtClean="0"/>
              <a:t>) </a:t>
            </a:r>
            <a:r>
              <a:rPr lang="en-GB" dirty="0"/>
              <a:t>forbade us from holding mourning ceremonies on the death of any He </a:t>
            </a:r>
            <a:r>
              <a:rPr lang="en-GB" dirty="0" smtClean="0"/>
              <a:t>(</a:t>
            </a:r>
            <a:r>
              <a:rPr lang="en-GB" dirty="0" err="1" smtClean="0"/>
              <a:t>s.a.w</a:t>
            </a:r>
            <a:r>
              <a:rPr lang="en-GB" dirty="0" smtClean="0"/>
              <a:t>) </a:t>
            </a:r>
            <a:r>
              <a:rPr lang="en-GB" dirty="0"/>
              <a:t>said: "He is not from our group who slaps his checks, tears his clothes and cries in the manner of the people of </a:t>
            </a:r>
            <a:r>
              <a:rPr lang="en-GB" dirty="0" err="1"/>
              <a:t>jahiliyyah</a:t>
            </a:r>
            <a:r>
              <a:rPr lang="en-GB" dirty="0"/>
              <a:t>." (</a:t>
            </a:r>
            <a:r>
              <a:rPr lang="en-GB" dirty="0" smtClean="0"/>
              <a:t>Bukhari)</a:t>
            </a:r>
            <a:endParaRPr lang="en-GB" dirty="0"/>
          </a:p>
        </p:txBody>
      </p:sp>
      <p:sp>
        <p:nvSpPr>
          <p:cNvPr id="4" name="Footer Placeholder 3"/>
          <p:cNvSpPr>
            <a:spLocks noGrp="1"/>
          </p:cNvSpPr>
          <p:nvPr>
            <p:ph type="ftr" sz="quarter" idx="11"/>
          </p:nvPr>
        </p:nvSpPr>
        <p:spPr>
          <a:xfrm>
            <a:off x="1403648" y="6356350"/>
            <a:ext cx="5976664" cy="365125"/>
          </a:xfrm>
        </p:spPr>
        <p:txBody>
          <a:bodyPr/>
          <a:lstStyle/>
          <a:p>
            <a:r>
              <a:rPr lang="en-GB" dirty="0" smtClean="0"/>
              <a:t>www.NurulQuran.com               nq-international.com             NurulQuran.com/rewards</a:t>
            </a:r>
            <a:endParaRPr lang="en-GB" dirty="0"/>
          </a:p>
        </p:txBody>
      </p:sp>
      <p:sp>
        <p:nvSpPr>
          <p:cNvPr id="5" name="Title 1"/>
          <p:cNvSpPr>
            <a:spLocks noGrp="1"/>
          </p:cNvSpPr>
          <p:nvPr>
            <p:ph type="title"/>
          </p:nvPr>
        </p:nvSpPr>
        <p:spPr/>
        <p:txBody>
          <a:bodyPr>
            <a:noAutofit/>
          </a:bodyPr>
          <a:lstStyle/>
          <a:p>
            <a:pPr algn="ctr"/>
            <a:r>
              <a:rPr lang="en-GB" sz="4000" b="1" dirty="0"/>
              <a:t>Some Misconceptions and Baseless Traditions in Muharram</a:t>
            </a:r>
          </a:p>
        </p:txBody>
      </p:sp>
    </p:spTree>
    <p:extLst>
      <p:ext uri="{BB962C8B-B14F-4D97-AF65-F5344CB8AC3E}">
        <p14:creationId xmlns:p14="http://schemas.microsoft.com/office/powerpoint/2010/main" val="116220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1052736"/>
            <a:ext cx="8534400" cy="758952"/>
          </a:xfrm>
        </p:spPr>
        <p:txBody>
          <a:bodyPr>
            <a:noAutofit/>
          </a:bodyPr>
          <a:lstStyle/>
          <a:p>
            <a:pPr algn="ctr"/>
            <a:r>
              <a:rPr lang="en-GB" sz="4000" b="1" dirty="0"/>
              <a:t>Should we congratulate each other on the new Hijri year</a:t>
            </a:r>
            <a:r>
              <a:rPr lang="en-GB" sz="4000" b="1" dirty="0" smtClean="0"/>
              <a:t>?</a:t>
            </a:r>
            <a:endParaRPr lang="en-GB" sz="4000" b="1" dirty="0"/>
          </a:p>
        </p:txBody>
      </p:sp>
      <p:sp>
        <p:nvSpPr>
          <p:cNvPr id="6" name="Content Placeholder 2"/>
          <p:cNvSpPr>
            <a:spLocks noGrp="1"/>
          </p:cNvSpPr>
          <p:nvPr>
            <p:ph idx="1"/>
          </p:nvPr>
        </p:nvSpPr>
        <p:spPr/>
        <p:txBody>
          <a:bodyPr>
            <a:normAutofit fontScale="92500" lnSpcReduction="20000"/>
          </a:bodyPr>
          <a:lstStyle/>
          <a:p>
            <a:pPr marL="0" indent="0" algn="ctr">
              <a:buNone/>
            </a:pPr>
            <a:r>
              <a:rPr lang="en-GB" dirty="0" err="1"/>
              <a:t>Shaykh</a:t>
            </a:r>
            <a:r>
              <a:rPr lang="en-GB" dirty="0"/>
              <a:t> Muhammad ibn </a:t>
            </a:r>
            <a:r>
              <a:rPr lang="en-GB" dirty="0" err="1"/>
              <a:t>Saalih</a:t>
            </a:r>
            <a:r>
              <a:rPr lang="en-GB" dirty="0"/>
              <a:t> al-‘</a:t>
            </a:r>
            <a:r>
              <a:rPr lang="en-GB" dirty="0" err="1"/>
              <a:t>Uthaymeen</a:t>
            </a:r>
            <a:r>
              <a:rPr lang="en-GB" dirty="0"/>
              <a:t> said</a:t>
            </a:r>
            <a:r>
              <a:rPr lang="en-GB" dirty="0" smtClean="0"/>
              <a:t>: "</a:t>
            </a:r>
            <a:r>
              <a:rPr lang="en-GB" dirty="0"/>
              <a:t>If someone offers you congratulations, then respond to him, but do not initiate such greetings. This is </a:t>
            </a:r>
            <a:r>
              <a:rPr lang="en-GB" dirty="0" smtClean="0"/>
              <a:t>the correct </a:t>
            </a:r>
            <a:r>
              <a:rPr lang="en-GB" dirty="0"/>
              <a:t>view concerning this matter...I do not know of any report that the early generations of </a:t>
            </a:r>
            <a:r>
              <a:rPr lang="en-GB" dirty="0" smtClean="0"/>
              <a:t>Islam congratulated </a:t>
            </a:r>
            <a:r>
              <a:rPr lang="en-GB" dirty="0"/>
              <a:t>one another on the occasion of the new year, rather they did not regard the first </a:t>
            </a:r>
            <a:r>
              <a:rPr lang="en-GB" dirty="0" smtClean="0"/>
              <a:t>of Muharram </a:t>
            </a:r>
            <a:r>
              <a:rPr lang="en-GB" dirty="0"/>
              <a:t>as the first day of the new year until the caliphate of ‘Umar ibn al-</a:t>
            </a:r>
            <a:r>
              <a:rPr lang="en-GB" dirty="0" err="1"/>
              <a:t>Khattaab</a:t>
            </a:r>
            <a:r>
              <a:rPr lang="en-GB" dirty="0"/>
              <a:t> (may </a:t>
            </a:r>
            <a:r>
              <a:rPr lang="en-GB" dirty="0" smtClean="0"/>
              <a:t>Allah </a:t>
            </a:r>
            <a:r>
              <a:rPr lang="en-GB" dirty="0" smtClean="0"/>
              <a:t>be pleased </a:t>
            </a:r>
            <a:r>
              <a:rPr lang="en-GB" dirty="0"/>
              <a:t>with him</a:t>
            </a:r>
            <a:r>
              <a:rPr lang="en-GB" dirty="0" smtClean="0"/>
              <a:t>).</a:t>
            </a:r>
          </a:p>
          <a:p>
            <a:pPr marL="0" indent="0" algn="ctr">
              <a:buNone/>
            </a:pPr>
            <a:endParaRPr lang="en-GB" dirty="0"/>
          </a:p>
          <a:p>
            <a:pPr marL="0" indent="0" algn="ctr">
              <a:buNone/>
            </a:pPr>
            <a:r>
              <a:rPr lang="en-GB" dirty="0"/>
              <a:t>And </a:t>
            </a:r>
            <a:r>
              <a:rPr lang="en-GB" dirty="0" err="1"/>
              <a:t>Imaam</a:t>
            </a:r>
            <a:r>
              <a:rPr lang="en-GB" dirty="0"/>
              <a:t> Ahmad said: “I do not initiate the greeting but if someone greets me I return the </a:t>
            </a:r>
            <a:r>
              <a:rPr lang="en-GB" dirty="0" smtClean="0"/>
              <a:t>greeting, because </a:t>
            </a:r>
            <a:r>
              <a:rPr lang="en-GB" dirty="0"/>
              <a:t>responding to the greeting is obligatory. But being the first to offer congratulations is </a:t>
            </a:r>
            <a:r>
              <a:rPr lang="en-GB" dirty="0" smtClean="0"/>
              <a:t>neither Sunnah </a:t>
            </a:r>
            <a:r>
              <a:rPr lang="en-GB" dirty="0"/>
              <a:t>nor forbidden.</a:t>
            </a:r>
          </a:p>
        </p:txBody>
      </p:sp>
      <p:sp>
        <p:nvSpPr>
          <p:cNvPr id="3" name="Footer Placeholder 2"/>
          <p:cNvSpPr>
            <a:spLocks noGrp="1"/>
          </p:cNvSpPr>
          <p:nvPr>
            <p:ph type="ftr" sz="quarter" idx="11"/>
          </p:nvPr>
        </p:nvSpPr>
        <p:spPr>
          <a:xfrm>
            <a:off x="1547664" y="6381328"/>
            <a:ext cx="5995392" cy="365760"/>
          </a:xfrm>
          <a:ln w="19050">
            <a:solidFill>
              <a:schemeClr val="accent1"/>
            </a:solidFill>
          </a:ln>
        </p:spPr>
        <p:txBody>
          <a:bodyPr/>
          <a:lstStyle/>
          <a:p>
            <a:r>
              <a:rPr lang="en-GB" dirty="0" smtClean="0"/>
              <a:t>www.NurulQuran.com               nq-international.com             NurulQuran.com/rewards</a:t>
            </a:r>
            <a:endParaRPr lang="en-GB" dirty="0"/>
          </a:p>
        </p:txBody>
      </p:sp>
    </p:spTree>
    <p:extLst>
      <p:ext uri="{BB962C8B-B14F-4D97-AF65-F5344CB8AC3E}">
        <p14:creationId xmlns:p14="http://schemas.microsoft.com/office/powerpoint/2010/main" val="267927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600" b="1" dirty="0" smtClean="0"/>
              <a:t>Goals for this Year</a:t>
            </a:r>
            <a:endParaRPr lang="en-GB" sz="6600" b="1" dirty="0"/>
          </a:p>
        </p:txBody>
      </p:sp>
      <p:sp>
        <p:nvSpPr>
          <p:cNvPr id="4" name="Content Placeholder 3"/>
          <p:cNvSpPr>
            <a:spLocks noGrp="1"/>
          </p:cNvSpPr>
          <p:nvPr>
            <p:ph idx="1"/>
          </p:nvPr>
        </p:nvSpPr>
        <p:spPr/>
        <p:txBody>
          <a:bodyPr>
            <a:normAutofit fontScale="77500" lnSpcReduction="20000"/>
          </a:bodyPr>
          <a:lstStyle/>
          <a:p>
            <a:pPr marL="0" indent="0" algn="ctr">
              <a:buNone/>
            </a:pPr>
            <a:r>
              <a:rPr lang="en-GB" dirty="0"/>
              <a:t>Our behaviour </a:t>
            </a:r>
            <a:r>
              <a:rPr lang="en-GB" dirty="0" smtClean="0"/>
              <a:t>this </a:t>
            </a:r>
            <a:r>
              <a:rPr lang="en-GB" dirty="0"/>
              <a:t>month should be </a:t>
            </a:r>
            <a:r>
              <a:rPr lang="en-GB" dirty="0" smtClean="0"/>
              <a:t>of </a:t>
            </a:r>
            <a:r>
              <a:rPr lang="en-GB" dirty="0"/>
              <a:t>the Sahabah, </a:t>
            </a:r>
            <a:r>
              <a:rPr lang="en-GB" dirty="0" smtClean="0"/>
              <a:t>and should continue throughout the year.</a:t>
            </a:r>
          </a:p>
          <a:p>
            <a:pPr marL="0" indent="0" algn="ctr">
              <a:buNone/>
            </a:pPr>
            <a:endParaRPr lang="en-GB" dirty="0"/>
          </a:p>
          <a:p>
            <a:pPr marL="0" indent="0" algn="ctr">
              <a:buNone/>
            </a:pPr>
            <a:r>
              <a:rPr lang="en-GB" dirty="0" smtClean="0"/>
              <a:t>We should </a:t>
            </a:r>
            <a:r>
              <a:rPr lang="en-GB" dirty="0"/>
              <a:t>value Muharram as one of Allah’s sacred months in which we should strive to do good deeds and be extra careful of sinning. We should try and fast as much as we can in this month, especially the 9th and 10th</a:t>
            </a:r>
            <a:r>
              <a:rPr lang="en-GB" dirty="0" smtClean="0"/>
              <a:t>.</a:t>
            </a:r>
          </a:p>
          <a:p>
            <a:pPr marL="0" indent="0" algn="ctr">
              <a:buNone/>
            </a:pPr>
            <a:endParaRPr lang="en-GB" dirty="0"/>
          </a:p>
          <a:p>
            <a:pPr marL="0" indent="0" algn="ctr">
              <a:buNone/>
            </a:pPr>
            <a:r>
              <a:rPr lang="en-GB" dirty="0" smtClean="0"/>
              <a:t>Start the new year with a new ideas, new plans, new goals:</a:t>
            </a:r>
          </a:p>
          <a:p>
            <a:pPr lvl="1" algn="ctr"/>
            <a:r>
              <a:rPr lang="en-GB" dirty="0" smtClean="0"/>
              <a:t>Try to strengthen your bond with Allah SWT</a:t>
            </a:r>
          </a:p>
          <a:p>
            <a:pPr lvl="1" algn="ctr"/>
            <a:r>
              <a:rPr lang="en-GB" dirty="0" smtClean="0"/>
              <a:t>Try to do Worship with more sincere and devoted intention</a:t>
            </a:r>
          </a:p>
          <a:p>
            <a:pPr lvl="1" algn="ctr"/>
            <a:r>
              <a:rPr lang="en-GB" dirty="0" smtClean="0"/>
              <a:t>Try to better your bond with your parents, family and relatives</a:t>
            </a:r>
          </a:p>
          <a:p>
            <a:pPr lvl="1" algn="ctr"/>
            <a:r>
              <a:rPr lang="en-GB" dirty="0" smtClean="0"/>
              <a:t>Try to focus upon your child’s upbringing and education</a:t>
            </a:r>
          </a:p>
          <a:p>
            <a:pPr lvl="1" algn="ctr"/>
            <a:r>
              <a:rPr lang="en-GB" dirty="0" smtClean="0"/>
              <a:t>Try to aim to gain beneficial knowledge with the intention to improve yourselves</a:t>
            </a:r>
          </a:p>
          <a:p>
            <a:pPr lvl="1" algn="ctr"/>
            <a:r>
              <a:rPr lang="en-GB" dirty="0" smtClean="0"/>
              <a:t>Try to work for the less fortunate people</a:t>
            </a:r>
            <a:endParaRPr lang="en-GB" dirty="0"/>
          </a:p>
        </p:txBody>
      </p:sp>
      <p:sp>
        <p:nvSpPr>
          <p:cNvPr id="3" name="Footer Placeholder 2"/>
          <p:cNvSpPr>
            <a:spLocks noGrp="1"/>
          </p:cNvSpPr>
          <p:nvPr>
            <p:ph type="ftr" sz="quarter" idx="11"/>
          </p:nvPr>
        </p:nvSpPr>
        <p:spPr>
          <a:xfrm>
            <a:off x="1403648" y="6381328"/>
            <a:ext cx="5995392" cy="365760"/>
          </a:xfrm>
          <a:ln w="19050">
            <a:solidFill>
              <a:schemeClr val="accent1"/>
            </a:solidFill>
          </a:ln>
        </p:spPr>
        <p:txBody>
          <a:bodyPr/>
          <a:lstStyle/>
          <a:p>
            <a:r>
              <a:rPr lang="en-GB" dirty="0" smtClean="0"/>
              <a:t>www.NurulQuran.com               nq-international.com             NurulQuran.com/rewards</a:t>
            </a:r>
            <a:endParaRPr lang="en-GB" dirty="0"/>
          </a:p>
        </p:txBody>
      </p:sp>
    </p:spTree>
    <p:extLst>
      <p:ext uri="{BB962C8B-B14F-4D97-AF65-F5344CB8AC3E}">
        <p14:creationId xmlns:p14="http://schemas.microsoft.com/office/powerpoint/2010/main" val="249548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1218</TotalTime>
  <Words>1177</Words>
  <Application>Microsoft Office PowerPoint</Application>
  <PresentationFormat>On-screen Show (4:3)</PresentationFormat>
  <Paragraphs>65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Muharram ul Haram</vt:lpstr>
      <vt:lpstr> Importance of Muharram</vt:lpstr>
      <vt:lpstr>Fast on Day of 'Aashooraa (10th Muharram)</vt:lpstr>
      <vt:lpstr>To Differentiate from the People of the Book</vt:lpstr>
      <vt:lpstr>Do EXTRA GOOD DEEDS This Month</vt:lpstr>
      <vt:lpstr>Some Misconceptions and Baseless Traditions in Muharram</vt:lpstr>
      <vt:lpstr>Some Misconceptions and Baseless Traditions in Muharram</vt:lpstr>
      <vt:lpstr>Should we congratulate each other on the new Hijri year?</vt:lpstr>
      <vt:lpstr>Goals for this Year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SACRED MONTH OF MUHARRAM</dc:title>
  <dc:creator>Samina</dc:creator>
  <cp:lastModifiedBy>Samina</cp:lastModifiedBy>
  <cp:revision>20</cp:revision>
  <dcterms:created xsi:type="dcterms:W3CDTF">2016-10-01T09:07:09Z</dcterms:created>
  <dcterms:modified xsi:type="dcterms:W3CDTF">2016-10-02T22:11:16Z</dcterms:modified>
</cp:coreProperties>
</file>